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customXml/itemProps1.xml" ContentType="application/vnd.openxmlformats-officedocument.customXmlPropertie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648" r:id="rId5"/>
  </p:sldMasterIdLst>
  <p:notesMasterIdLst>
    <p:notesMasterId r:id="rId13"/>
  </p:notesMasterIdLst>
  <p:handoutMasterIdLst>
    <p:handoutMasterId r:id="rId14"/>
  </p:handoutMasterIdLst>
  <p:sldIdLst>
    <p:sldId id="277" r:id="rId6"/>
    <p:sldId id="280" r:id="rId7"/>
    <p:sldId id="279" r:id="rId8"/>
    <p:sldId id="281" r:id="rId9"/>
    <p:sldId id="282" r:id="rId10"/>
    <p:sldId id="283" r:id="rId11"/>
    <p:sldId id="276" r:id="rId12"/>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icholas Pollard" initials="NP" lastIdx="1" clrIdx="0">
    <p:extLst>
      <p:ext uri="{19B8F6BF-5375-455C-9EA6-DF929625EA0E}">
        <p15:presenceInfo xmlns:p15="http://schemas.microsoft.com/office/powerpoint/2012/main" userId="S-1-5-21-2172805745-3842149095-1109158833-1616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84B4E11-9EEC-4709-A1CF-D237DD87D41E}" v="214" dt="2020-05-19T13:27:34.43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588"/>
    <p:restoredTop sz="95701"/>
  </p:normalViewPr>
  <p:slideViewPr>
    <p:cSldViewPr snapToGrid="0" snapToObjects="1">
      <p:cViewPr varScale="1">
        <p:scale>
          <a:sx n="67" d="100"/>
          <a:sy n="67" d="100"/>
        </p:scale>
        <p:origin x="1604" y="4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snapToGrid="0" snapToObjects="1">
      <p:cViewPr varScale="1">
        <p:scale>
          <a:sx n="122" d="100"/>
          <a:sy n="122" d="100"/>
        </p:scale>
        <p:origin x="3864" y="2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customXml" Target="../customXml/item4.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handoutMaster" Target="handoutMasters/handoutMaster1.xml"/><Relationship Id="rId22" Type="http://schemas.openxmlformats.org/officeDocument/2006/relationships/customXml" Target="../customXml/item5.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Sheet1!$J$3</c:f>
              <c:strCache>
                <c:ptCount val="1"/>
                <c:pt idx="0">
                  <c:v>Barg </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Sheet1!$H$4:$I$9</c:f>
              <c:multiLvlStrCache>
                <c:ptCount val="6"/>
                <c:lvl>
                  <c:pt idx="0">
                    <c:v>GD1</c:v>
                  </c:pt>
                  <c:pt idx="1">
                    <c:v>2021/22</c:v>
                  </c:pt>
                  <c:pt idx="2">
                    <c:v>2022/23</c:v>
                  </c:pt>
                  <c:pt idx="3">
                    <c:v>2023/24</c:v>
                  </c:pt>
                  <c:pt idx="4">
                    <c:v>2024/25</c:v>
                  </c:pt>
                  <c:pt idx="5">
                    <c:v>2025/26</c:v>
                  </c:pt>
                </c:lvl>
                <c:lvl>
                  <c:pt idx="0">
                    <c:v>average</c:v>
                  </c:pt>
                  <c:pt idx="1">
                    <c:v>GD2</c:v>
                  </c:pt>
                </c:lvl>
              </c:multiLvlStrCache>
            </c:multiLvlStrRef>
          </c:cat>
          <c:val>
            <c:numRef>
              <c:f>Sheet1!$J$4:$J$9</c:f>
              <c:numCache>
                <c:formatCode>_(* #,##0.00_);_(* \(#,##0.00\);_(* "-"??_);_(@_)</c:formatCode>
                <c:ptCount val="6"/>
                <c:pt idx="0">
                  <c:v>31.530414406698778</c:v>
                </c:pt>
                <c:pt idx="1">
                  <c:v>31.75769459942029</c:v>
                </c:pt>
                <c:pt idx="2">
                  <c:v>31.883117445933664</c:v>
                </c:pt>
                <c:pt idx="3">
                  <c:v>32.10766181032848</c:v>
                </c:pt>
                <c:pt idx="4">
                  <c:v>32.316450049666187</c:v>
                </c:pt>
                <c:pt idx="5">
                  <c:v>32.53583194855711</c:v>
                </c:pt>
              </c:numCache>
            </c:numRef>
          </c:val>
          <c:smooth val="0"/>
          <c:extLst>
            <c:ext xmlns:c16="http://schemas.microsoft.com/office/drawing/2014/chart" uri="{C3380CC4-5D6E-409C-BE32-E72D297353CC}">
              <c16:uniqueId val="{00000000-E538-4E54-9A29-C53E1D082B9C}"/>
            </c:ext>
          </c:extLst>
        </c:ser>
        <c:dLbls>
          <c:dLblPos val="t"/>
          <c:showLegendKey val="0"/>
          <c:showVal val="1"/>
          <c:showCatName val="0"/>
          <c:showSerName val="0"/>
          <c:showPercent val="0"/>
          <c:showBubbleSize val="0"/>
        </c:dLbls>
        <c:marker val="1"/>
        <c:smooth val="0"/>
        <c:axId val="796226288"/>
        <c:axId val="748601488"/>
      </c:lineChart>
      <c:catAx>
        <c:axId val="796226288"/>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Formula</a:t>
                </a:r>
                <a:r>
                  <a:rPr lang="en-GB" baseline="0"/>
                  <a:t> Year</a:t>
                </a:r>
                <a:endParaRPr lang="en-GB"/>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95000"/>
                <a:lumOff val="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48601488"/>
        <c:crosses val="autoZero"/>
        <c:auto val="1"/>
        <c:lblAlgn val="ctr"/>
        <c:lblOffset val="100"/>
        <c:noMultiLvlLbl val="0"/>
      </c:catAx>
      <c:valAx>
        <c:axId val="748601488"/>
        <c:scaling>
          <c:orientation val="minMax"/>
          <c:max val="34"/>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Average</a:t>
                </a:r>
                <a:r>
                  <a:rPr lang="en-GB" baseline="0"/>
                  <a:t> system pressure (mbarg)</a:t>
                </a:r>
                <a:endParaRPr lang="en-GB"/>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_(* #,##0.00_);_(* \(#,##0.00\);_(* &quot;-&quot;??_);_(@_)"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9622628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'[shrinkage by pressure and MEG GD1.xlsx]Summary'!$C$4</c:f>
              <c:strCache>
                <c:ptCount val="1"/>
                <c:pt idx="0">
                  <c:v>REPEX impact on LP network (GWh)</c:v>
                </c:pt>
              </c:strCache>
            </c:strRef>
          </c:tx>
          <c:spPr>
            <a:solidFill>
              <a:schemeClr val="accent1">
                <a:lumMod val="75000"/>
              </a:schemeClr>
            </a:solidFill>
            <a:ln>
              <a:noFill/>
            </a:ln>
            <a:effectLst/>
          </c:spPr>
          <c:invertIfNegative val="0"/>
          <c:cat>
            <c:multiLvlStrRef>
              <c:f>'[shrinkage by pressure and MEG GD1.xlsx]Summary'!$A$5:$B$17</c:f>
              <c:multiLvlStrCache>
                <c:ptCount val="13"/>
                <c:lvl>
                  <c:pt idx="0">
                    <c:v>2013/14</c:v>
                  </c:pt>
                  <c:pt idx="1">
                    <c:v>2014/15</c:v>
                  </c:pt>
                  <c:pt idx="2">
                    <c:v>2015/16</c:v>
                  </c:pt>
                  <c:pt idx="3">
                    <c:v>2016/17</c:v>
                  </c:pt>
                  <c:pt idx="4">
                    <c:v>2017/18</c:v>
                  </c:pt>
                  <c:pt idx="5">
                    <c:v>2018/19</c:v>
                  </c:pt>
                  <c:pt idx="6">
                    <c:v>2019/20</c:v>
                  </c:pt>
                  <c:pt idx="7">
                    <c:v>2020/21</c:v>
                  </c:pt>
                  <c:pt idx="8">
                    <c:v>2021/22</c:v>
                  </c:pt>
                  <c:pt idx="9">
                    <c:v>2022/23</c:v>
                  </c:pt>
                  <c:pt idx="10">
                    <c:v>2023/24</c:v>
                  </c:pt>
                  <c:pt idx="11">
                    <c:v>2024/25</c:v>
                  </c:pt>
                  <c:pt idx="12">
                    <c:v>2025/26</c:v>
                  </c:pt>
                </c:lvl>
                <c:lvl>
                  <c:pt idx="0">
                    <c:v>RIIO GD1</c:v>
                  </c:pt>
                  <c:pt idx="8">
                    <c:v>RIIO GD2</c:v>
                  </c:pt>
                </c:lvl>
              </c:multiLvlStrCache>
            </c:multiLvlStrRef>
          </c:cat>
          <c:val>
            <c:numRef>
              <c:f>'[shrinkage by pressure and MEG GD1.xlsx]Summary'!$C$5:$C$17</c:f>
              <c:numCache>
                <c:formatCode>_(* #,##0.00_);_(* \(#,##0.00\);_(* "-"??_);_(@_)</c:formatCode>
                <c:ptCount val="13"/>
                <c:pt idx="0">
                  <c:v>291.022699165885</c:v>
                </c:pt>
                <c:pt idx="1">
                  <c:v>274.68278651520376</c:v>
                </c:pt>
                <c:pt idx="2">
                  <c:v>260.81873460526282</c:v>
                </c:pt>
                <c:pt idx="3">
                  <c:v>245.75980801068226</c:v>
                </c:pt>
                <c:pt idx="4">
                  <c:v>236.05239515044931</c:v>
                </c:pt>
                <c:pt idx="5">
                  <c:v>222.6746654948347</c:v>
                </c:pt>
                <c:pt idx="6">
                  <c:v>207.3079194924461</c:v>
                </c:pt>
                <c:pt idx="7">
                  <c:v>193.93009197985737</c:v>
                </c:pt>
                <c:pt idx="8">
                  <c:v>181.06115102159205</c:v>
                </c:pt>
                <c:pt idx="9">
                  <c:v>167.84517397070826</c:v>
                </c:pt>
                <c:pt idx="10">
                  <c:v>155.07407721382543</c:v>
                </c:pt>
                <c:pt idx="11">
                  <c:v>142.70580126160732</c:v>
                </c:pt>
                <c:pt idx="12">
                  <c:v>130.35932082172053</c:v>
                </c:pt>
              </c:numCache>
            </c:numRef>
          </c:val>
          <c:extLst>
            <c:ext xmlns:c16="http://schemas.microsoft.com/office/drawing/2014/chart" uri="{C3380CC4-5D6E-409C-BE32-E72D297353CC}">
              <c16:uniqueId val="{00000000-644D-4FCE-A942-513897108A26}"/>
            </c:ext>
          </c:extLst>
        </c:ser>
        <c:ser>
          <c:idx val="1"/>
          <c:order val="1"/>
          <c:tx>
            <c:strRef>
              <c:f>'[shrinkage by pressure and MEG GD1.xlsx]Summary'!$D$4</c:f>
              <c:strCache>
                <c:ptCount val="1"/>
                <c:pt idx="0">
                  <c:v>Pressure impact on LP network (GWh)</c:v>
                </c:pt>
              </c:strCache>
            </c:strRef>
          </c:tx>
          <c:spPr>
            <a:solidFill>
              <a:schemeClr val="accent2"/>
            </a:solidFill>
            <a:ln>
              <a:noFill/>
            </a:ln>
            <a:effectLst/>
          </c:spPr>
          <c:invertIfNegative val="0"/>
          <c:cat>
            <c:multiLvlStrRef>
              <c:f>'[shrinkage by pressure and MEG GD1.xlsx]Summary'!$A$5:$B$17</c:f>
              <c:multiLvlStrCache>
                <c:ptCount val="13"/>
                <c:lvl>
                  <c:pt idx="0">
                    <c:v>2013/14</c:v>
                  </c:pt>
                  <c:pt idx="1">
                    <c:v>2014/15</c:v>
                  </c:pt>
                  <c:pt idx="2">
                    <c:v>2015/16</c:v>
                  </c:pt>
                  <c:pt idx="3">
                    <c:v>2016/17</c:v>
                  </c:pt>
                  <c:pt idx="4">
                    <c:v>2017/18</c:v>
                  </c:pt>
                  <c:pt idx="5">
                    <c:v>2018/19</c:v>
                  </c:pt>
                  <c:pt idx="6">
                    <c:v>2019/20</c:v>
                  </c:pt>
                  <c:pt idx="7">
                    <c:v>2020/21</c:v>
                  </c:pt>
                  <c:pt idx="8">
                    <c:v>2021/22</c:v>
                  </c:pt>
                  <c:pt idx="9">
                    <c:v>2022/23</c:v>
                  </c:pt>
                  <c:pt idx="10">
                    <c:v>2023/24</c:v>
                  </c:pt>
                  <c:pt idx="11">
                    <c:v>2024/25</c:v>
                  </c:pt>
                  <c:pt idx="12">
                    <c:v>2025/26</c:v>
                  </c:pt>
                </c:lvl>
                <c:lvl>
                  <c:pt idx="0">
                    <c:v>RIIO GD1</c:v>
                  </c:pt>
                  <c:pt idx="8">
                    <c:v>RIIO GD2</c:v>
                  </c:pt>
                </c:lvl>
              </c:multiLvlStrCache>
            </c:multiLvlStrRef>
          </c:cat>
          <c:val>
            <c:numRef>
              <c:f>'[shrinkage by pressure and MEG GD1.xlsx]Summary'!$D$5:$D$17</c:f>
              <c:numCache>
                <c:formatCode>_(* #,##0.00_);_(* \(#,##0.00\);_(* "-"??_);_(@_)</c:formatCode>
                <c:ptCount val="13"/>
                <c:pt idx="0">
                  <c:v>19.874747915161493</c:v>
                </c:pt>
                <c:pt idx="1">
                  <c:v>9.6781632426497026</c:v>
                </c:pt>
                <c:pt idx="2">
                  <c:v>11.488162328569445</c:v>
                </c:pt>
                <c:pt idx="3">
                  <c:v>7.2432838230790821</c:v>
                </c:pt>
                <c:pt idx="4">
                  <c:v>6.9249687159423274</c:v>
                </c:pt>
                <c:pt idx="5">
                  <c:v>10.8046022800348</c:v>
                </c:pt>
                <c:pt idx="6">
                  <c:v>3.3848892246151081</c:v>
                </c:pt>
                <c:pt idx="7">
                  <c:v>10.600616622424042</c:v>
                </c:pt>
                <c:pt idx="8">
                  <c:v>7.0223327906836062</c:v>
                </c:pt>
                <c:pt idx="9">
                  <c:v>7.1923696833415818</c:v>
                </c:pt>
                <c:pt idx="10">
                  <c:v>7.8193037007580415</c:v>
                </c:pt>
                <c:pt idx="11">
                  <c:v>8.1815873668305699</c:v>
                </c:pt>
                <c:pt idx="12">
                  <c:v>8.3900142422848489</c:v>
                </c:pt>
              </c:numCache>
            </c:numRef>
          </c:val>
          <c:extLst>
            <c:ext xmlns:c16="http://schemas.microsoft.com/office/drawing/2014/chart" uri="{C3380CC4-5D6E-409C-BE32-E72D297353CC}">
              <c16:uniqueId val="{00000001-644D-4FCE-A942-513897108A26}"/>
            </c:ext>
          </c:extLst>
        </c:ser>
        <c:ser>
          <c:idx val="2"/>
          <c:order val="2"/>
          <c:tx>
            <c:strRef>
              <c:f>'[shrinkage by pressure and MEG GD1.xlsx]Summary'!$E$4</c:f>
              <c:strCache>
                <c:ptCount val="1"/>
                <c:pt idx="0">
                  <c:v>MEG impact on LP network (GWh)</c:v>
                </c:pt>
              </c:strCache>
            </c:strRef>
          </c:tx>
          <c:spPr>
            <a:solidFill>
              <a:schemeClr val="accent6">
                <a:lumMod val="60000"/>
                <a:lumOff val="40000"/>
              </a:schemeClr>
            </a:solidFill>
            <a:ln>
              <a:noFill/>
            </a:ln>
            <a:effectLst/>
          </c:spPr>
          <c:invertIfNegative val="0"/>
          <c:cat>
            <c:multiLvlStrRef>
              <c:f>'[shrinkage by pressure and MEG GD1.xlsx]Summary'!$A$5:$B$17</c:f>
              <c:multiLvlStrCache>
                <c:ptCount val="13"/>
                <c:lvl>
                  <c:pt idx="0">
                    <c:v>2013/14</c:v>
                  </c:pt>
                  <c:pt idx="1">
                    <c:v>2014/15</c:v>
                  </c:pt>
                  <c:pt idx="2">
                    <c:v>2015/16</c:v>
                  </c:pt>
                  <c:pt idx="3">
                    <c:v>2016/17</c:v>
                  </c:pt>
                  <c:pt idx="4">
                    <c:v>2017/18</c:v>
                  </c:pt>
                  <c:pt idx="5">
                    <c:v>2018/19</c:v>
                  </c:pt>
                  <c:pt idx="6">
                    <c:v>2019/20</c:v>
                  </c:pt>
                  <c:pt idx="7">
                    <c:v>2020/21</c:v>
                  </c:pt>
                  <c:pt idx="8">
                    <c:v>2021/22</c:v>
                  </c:pt>
                  <c:pt idx="9">
                    <c:v>2022/23</c:v>
                  </c:pt>
                  <c:pt idx="10">
                    <c:v>2023/24</c:v>
                  </c:pt>
                  <c:pt idx="11">
                    <c:v>2024/25</c:v>
                  </c:pt>
                  <c:pt idx="12">
                    <c:v>2025/26</c:v>
                  </c:pt>
                </c:lvl>
                <c:lvl>
                  <c:pt idx="0">
                    <c:v>RIIO GD1</c:v>
                  </c:pt>
                  <c:pt idx="8">
                    <c:v>RIIO GD2</c:v>
                  </c:pt>
                </c:lvl>
              </c:multiLvlStrCache>
            </c:multiLvlStrRef>
          </c:cat>
          <c:val>
            <c:numRef>
              <c:f>'[shrinkage by pressure and MEG GD1.xlsx]Summary'!$E$5:$E$17</c:f>
              <c:numCache>
                <c:formatCode>_(* #,##0.00_);_(* \(#,##0.00\);_(* "-"??_);_(@_)</c:formatCode>
                <c:ptCount val="13"/>
                <c:pt idx="0">
                  <c:v>1.174708189700425</c:v>
                </c:pt>
                <c:pt idx="1">
                  <c:v>2.2404521630107865</c:v>
                </c:pt>
                <c:pt idx="2">
                  <c:v>1.6845853247337459</c:v>
                </c:pt>
                <c:pt idx="3">
                  <c:v>1.4963932370049804</c:v>
                </c:pt>
                <c:pt idx="4">
                  <c:v>0.73504948140757165</c:v>
                </c:pt>
                <c:pt idx="5">
                  <c:v>0.8243374672278776</c:v>
                </c:pt>
                <c:pt idx="6">
                  <c:v>1.2885588233173735</c:v>
                </c:pt>
                <c:pt idx="7">
                  <c:v>0.74148647873718687</c:v>
                </c:pt>
                <c:pt idx="8">
                  <c:v>0.67604814426510984</c:v>
                </c:pt>
                <c:pt idx="9">
                  <c:v>0.6232206580900197</c:v>
                </c:pt>
                <c:pt idx="10">
                  <c:v>0.58447962036680678</c:v>
                </c:pt>
                <c:pt idx="11">
                  <c:v>0.54760974148871355</c:v>
                </c:pt>
                <c:pt idx="12">
                  <c:v>0.52225226510060452</c:v>
                </c:pt>
              </c:numCache>
            </c:numRef>
          </c:val>
          <c:extLst>
            <c:ext xmlns:c16="http://schemas.microsoft.com/office/drawing/2014/chart" uri="{C3380CC4-5D6E-409C-BE32-E72D297353CC}">
              <c16:uniqueId val="{00000002-644D-4FCE-A942-513897108A26}"/>
            </c:ext>
          </c:extLst>
        </c:ser>
        <c:dLbls>
          <c:showLegendKey val="0"/>
          <c:showVal val="0"/>
          <c:showCatName val="0"/>
          <c:showSerName val="0"/>
          <c:showPercent val="0"/>
          <c:showBubbleSize val="0"/>
        </c:dLbls>
        <c:gapWidth val="50"/>
        <c:overlap val="100"/>
        <c:axId val="1028220175"/>
        <c:axId val="1173530351"/>
      </c:barChart>
      <c:lineChart>
        <c:grouping val="standard"/>
        <c:varyColors val="0"/>
        <c:ser>
          <c:idx val="3"/>
          <c:order val="3"/>
          <c:tx>
            <c:strRef>
              <c:f>'[shrinkage by pressure and MEG GD1.xlsx]Summary'!$L$4</c:f>
              <c:strCache>
                <c:ptCount val="1"/>
                <c:pt idx="0">
                  <c:v>Shrinkage - RRP submission (GWh)</c:v>
                </c:pt>
              </c:strCache>
            </c:strRef>
          </c:tx>
          <c:spPr>
            <a:ln w="28575" cap="rnd">
              <a:solidFill>
                <a:schemeClr val="tx2"/>
              </a:solidFill>
              <a:round/>
            </a:ln>
            <a:effectLst/>
          </c:spPr>
          <c:marker>
            <c:symbol val="circle"/>
            <c:size val="5"/>
            <c:spPr>
              <a:solidFill>
                <a:schemeClr val="tx2"/>
              </a:solidFill>
              <a:ln w="9525">
                <a:solidFill>
                  <a:schemeClr val="tx2"/>
                </a:solidFill>
              </a:ln>
              <a:effectLst/>
            </c:spPr>
          </c:marker>
          <c:val>
            <c:numRef>
              <c:f>'[shrinkage by pressure and MEG GD1.xlsx]Summary'!$L$5:$L$17</c:f>
              <c:numCache>
                <c:formatCode>_(* #,##0.00_);_(* \(#,##0.00\);_(* "-"??_);_(@_)</c:formatCode>
                <c:ptCount val="13"/>
                <c:pt idx="0">
                  <c:v>425.42208753164186</c:v>
                </c:pt>
                <c:pt idx="1">
                  <c:v>399.12330715197686</c:v>
                </c:pt>
                <c:pt idx="2">
                  <c:v>384.99657545577816</c:v>
                </c:pt>
                <c:pt idx="3">
                  <c:v>364.16821816918696</c:v>
                </c:pt>
                <c:pt idx="4">
                  <c:v>352.07073940687269</c:v>
                </c:pt>
                <c:pt idx="5">
                  <c:v>340.5264428565543</c:v>
                </c:pt>
              </c:numCache>
            </c:numRef>
          </c:val>
          <c:smooth val="0"/>
          <c:extLst>
            <c:ext xmlns:c16="http://schemas.microsoft.com/office/drawing/2014/chart" uri="{C3380CC4-5D6E-409C-BE32-E72D297353CC}">
              <c16:uniqueId val="{00000003-644D-4FCE-A942-513897108A26}"/>
            </c:ext>
          </c:extLst>
        </c:ser>
        <c:ser>
          <c:idx val="4"/>
          <c:order val="4"/>
          <c:tx>
            <c:strRef>
              <c:f>'[shrinkage by pressure and MEG GD1.xlsx]Summary'!$M$4</c:f>
              <c:strCache>
                <c:ptCount val="1"/>
                <c:pt idx="0">
                  <c:v>Shrinkage Forecast (GWh)</c:v>
                </c:pt>
              </c:strCache>
            </c:strRef>
          </c:tx>
          <c:spPr>
            <a:ln w="28575" cap="rnd">
              <a:solidFill>
                <a:srgbClr val="FF00FF"/>
              </a:solidFill>
              <a:prstDash val="dash"/>
              <a:round/>
            </a:ln>
            <a:effectLst/>
          </c:spPr>
          <c:marker>
            <c:symbol val="circle"/>
            <c:size val="5"/>
            <c:spPr>
              <a:solidFill>
                <a:srgbClr val="FF00FF"/>
              </a:solidFill>
              <a:ln w="9525">
                <a:solidFill>
                  <a:srgbClr val="FF00FF"/>
                </a:solidFill>
                <a:prstDash val="dash"/>
              </a:ln>
              <a:effectLst/>
            </c:spPr>
          </c:marker>
          <c:dPt>
            <c:idx val="5"/>
            <c:marker>
              <c:symbol val="circle"/>
              <c:size val="5"/>
              <c:spPr>
                <a:solidFill>
                  <a:schemeClr val="tx2"/>
                </a:solidFill>
                <a:ln w="9525">
                  <a:noFill/>
                  <a:prstDash val="dash"/>
                </a:ln>
                <a:effectLst/>
              </c:spPr>
            </c:marker>
            <c:bubble3D val="0"/>
            <c:spPr>
              <a:ln w="28575" cap="rnd">
                <a:noFill/>
                <a:prstDash val="dash"/>
                <a:round/>
              </a:ln>
              <a:effectLst/>
            </c:spPr>
            <c:extLst>
              <c:ext xmlns:c16="http://schemas.microsoft.com/office/drawing/2014/chart" uri="{C3380CC4-5D6E-409C-BE32-E72D297353CC}">
                <c16:uniqueId val="{00000005-644D-4FCE-A942-513897108A26}"/>
              </c:ext>
            </c:extLst>
          </c:dPt>
          <c:val>
            <c:numRef>
              <c:f>'[shrinkage by pressure and MEG GD1.xlsx]Summary'!$M$5:$M$17</c:f>
              <c:numCache>
                <c:formatCode>General</c:formatCode>
                <c:ptCount val="13"/>
                <c:pt idx="5" formatCode="_(* #,##0.00_);_(* \(#,##0.00\);_(* &quot;-&quot;??_);_(@_)">
                  <c:v>340.5264428565543</c:v>
                </c:pt>
                <c:pt idx="6" formatCode="_(* #,##0.00_);_(* \(#,##0.00\);_(* &quot;-&quot;??_);_(@_)">
                  <c:v>319.13542087080464</c:v>
                </c:pt>
                <c:pt idx="7" formatCode="_(* #,##0.00_);_(* \(#,##0.00\);_(* &quot;-&quot;??_);_(@_)">
                  <c:v>312.23543820042084</c:v>
                </c:pt>
                <c:pt idx="8" formatCode="_(* #,##0.00_);_(* \(#,##0.00\);_(* &quot;-&quot;??_);_(@_)">
                  <c:v>295.00009182928545</c:v>
                </c:pt>
                <c:pt idx="9" formatCode="_(* #,##0.00_);_(* \(#,##0.00\);_(* &quot;-&quot;??_);_(@_)">
                  <c:v>281.17733459716993</c:v>
                </c:pt>
                <c:pt idx="10" formatCode="_(* #,##0.00_);_(* \(#,##0.00\);_(* &quot;-&quot;??_);_(@_)">
                  <c:v>267.92988602831042</c:v>
                </c:pt>
                <c:pt idx="11" formatCode="_(* #,##0.00_);_(* \(#,##0.00\);_(* &quot;-&quot;??_);_(@_)">
                  <c:v>254.78312817466548</c:v>
                </c:pt>
                <c:pt idx="12" formatCode="_(* #,##0.00_);_(* \(#,##0.00\);_(* &quot;-&quot;??_);_(@_)">
                  <c:v>241.53245509923835</c:v>
                </c:pt>
              </c:numCache>
            </c:numRef>
          </c:val>
          <c:smooth val="0"/>
          <c:extLst>
            <c:ext xmlns:c16="http://schemas.microsoft.com/office/drawing/2014/chart" uri="{C3380CC4-5D6E-409C-BE32-E72D297353CC}">
              <c16:uniqueId val="{00000006-644D-4FCE-A942-513897108A26}"/>
            </c:ext>
          </c:extLst>
        </c:ser>
        <c:dLbls>
          <c:showLegendKey val="0"/>
          <c:showVal val="0"/>
          <c:showCatName val="0"/>
          <c:showSerName val="0"/>
          <c:showPercent val="0"/>
          <c:showBubbleSize val="0"/>
        </c:dLbls>
        <c:marker val="1"/>
        <c:smooth val="0"/>
        <c:axId val="1028222975"/>
        <c:axId val="1173515791"/>
      </c:lineChart>
      <c:catAx>
        <c:axId val="1028220175"/>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Formula Year</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73530351"/>
        <c:crosses val="autoZero"/>
        <c:auto val="1"/>
        <c:lblAlgn val="ctr"/>
        <c:lblOffset val="100"/>
        <c:noMultiLvlLbl val="0"/>
      </c:catAx>
      <c:valAx>
        <c:axId val="1173530351"/>
        <c:scaling>
          <c:orientation val="minMax"/>
          <c:max val="450"/>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dirty="0"/>
                  <a:t>Leakage</a:t>
                </a:r>
                <a:r>
                  <a:rPr lang="en-GB" baseline="0" dirty="0"/>
                  <a:t> in our low pressure mains (GWh)</a:t>
                </a:r>
                <a:endParaRPr lang="en-GB" dirty="0"/>
              </a:p>
            </c:rich>
          </c:tx>
          <c:layout>
            <c:manualLayout>
              <c:xMode val="edge"/>
              <c:yMode val="edge"/>
              <c:x val="0.19944382266378746"/>
              <c:y val="4.6397848595008145E-2"/>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_(* #,##0_);_(* \(#,##0\);_(* &quot;-&quot;_);_(@_)" sourceLinked="0"/>
        <c:majorTickMark val="out"/>
        <c:minorTickMark val="none"/>
        <c:tickLblPos val="nextTo"/>
        <c:spPr>
          <a:noFill/>
          <a:ln>
            <a:solidFill>
              <a:schemeClr val="bg1">
                <a:lumMod val="50000"/>
              </a:schemeClr>
            </a:solid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28220175"/>
        <c:crosses val="autoZero"/>
        <c:crossBetween val="between"/>
      </c:valAx>
      <c:valAx>
        <c:axId val="1173515791"/>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Network</a:t>
                </a:r>
                <a:r>
                  <a:rPr lang="en-GB" baseline="0"/>
                  <a:t> shrinkage (GWh)</a:t>
                </a:r>
                <a:endParaRPr lang="en-GB"/>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_(* #,##0_);_(* \(#,##0\);_(* &quot;-&quot;_);_(@_)" sourceLinked="0"/>
        <c:majorTickMark val="out"/>
        <c:minorTickMark val="none"/>
        <c:tickLblPos val="nextTo"/>
        <c:spPr>
          <a:noFill/>
          <a:ln>
            <a:solidFill>
              <a:schemeClr val="bg1">
                <a:lumMod val="50000"/>
              </a:schemeClr>
            </a:solid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28222975"/>
        <c:crosses val="max"/>
        <c:crossBetween val="between"/>
      </c:valAx>
      <c:catAx>
        <c:axId val="1028222975"/>
        <c:scaling>
          <c:orientation val="minMax"/>
        </c:scaling>
        <c:delete val="1"/>
        <c:axPos val="b"/>
        <c:majorTickMark val="out"/>
        <c:minorTickMark val="none"/>
        <c:tickLblPos val="nextTo"/>
        <c:crossAx val="1173515791"/>
        <c:crosses val="autoZero"/>
        <c:auto val="1"/>
        <c:lblAlgn val="ctr"/>
        <c:lblOffset val="100"/>
        <c:noMultiLvlLbl val="0"/>
      </c:cat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800" b="0" i="0" u="none" strike="noStrike" kern="1200" baseline="0">
                <a:solidFill>
                  <a:schemeClr val="tx1">
                    <a:lumMod val="65000"/>
                    <a:lumOff val="35000"/>
                  </a:schemeClr>
                </a:solidFill>
                <a:latin typeface="+mn-lt"/>
                <a:ea typeface="+mn-ea"/>
                <a:cs typeface="+mn-cs"/>
              </a:defRPr>
            </a:pPr>
            <a:endParaRPr lang="en-US"/>
          </a:p>
        </c:txPr>
      </c:dTable>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9497DD7-3CC7-274E-A9F9-1D5EA147E159}"/>
              </a:ext>
            </a:extLst>
          </p:cNvPr>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E4FEEB95-B8A3-564F-9B28-B0FF94C5BD53}"/>
              </a:ext>
            </a:extLst>
          </p:cNvPr>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E4858997-0998-5543-92D7-4BFC4468CCE7}" type="datetimeFigureOut">
              <a:rPr lang="en-US" smtClean="0"/>
              <a:t>9/3/2020</a:t>
            </a:fld>
            <a:endParaRPr lang="en-US"/>
          </a:p>
        </p:txBody>
      </p:sp>
      <p:sp>
        <p:nvSpPr>
          <p:cNvPr id="4" name="Footer Placeholder 3">
            <a:extLst>
              <a:ext uri="{FF2B5EF4-FFF2-40B4-BE49-F238E27FC236}">
                <a16:creationId xmlns:a16="http://schemas.microsoft.com/office/drawing/2014/main" id="{C1B26309-AD35-2640-90FA-97CF76F082FB}"/>
              </a:ext>
            </a:extLst>
          </p:cNvPr>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1F7FA44E-3E7B-F648-9B48-3BD21B4E1A1D}"/>
              </a:ext>
            </a:extLst>
          </p:cNvPr>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3BC9E61B-F1A6-0B4D-B896-5A80EC223BDE}" type="slidenum">
              <a:rPr lang="en-US" smtClean="0"/>
              <a:t>‹#›</a:t>
            </a:fld>
            <a:endParaRPr lang="en-US"/>
          </a:p>
        </p:txBody>
      </p:sp>
    </p:spTree>
    <p:extLst>
      <p:ext uri="{BB962C8B-B14F-4D97-AF65-F5344CB8AC3E}">
        <p14:creationId xmlns:p14="http://schemas.microsoft.com/office/powerpoint/2010/main" val="36594168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952C51ED-F1BA-A345-BD63-63310B2488D2}" type="datetimeFigureOut">
              <a:rPr lang="en-US" smtClean="0"/>
              <a:t>9/3/2020</a:t>
            </a:fld>
            <a:endParaRPr lang="en-US"/>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B4E9DB71-6427-1845-AD42-BABFDF8A25AD}" type="slidenum">
              <a:rPr lang="en-US" smtClean="0"/>
              <a:t>‹#›</a:t>
            </a:fld>
            <a:endParaRPr lang="en-US"/>
          </a:p>
        </p:txBody>
      </p:sp>
    </p:spTree>
    <p:extLst>
      <p:ext uri="{BB962C8B-B14F-4D97-AF65-F5344CB8AC3E}">
        <p14:creationId xmlns:p14="http://schemas.microsoft.com/office/powerpoint/2010/main" val="39063836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Colour">
    <p:spTree>
      <p:nvGrpSpPr>
        <p:cNvPr id="1" name=""/>
        <p:cNvGrpSpPr/>
        <p:nvPr/>
      </p:nvGrpSpPr>
      <p:grpSpPr>
        <a:xfrm>
          <a:off x="0" y="0"/>
          <a:ext cx="0" cy="0"/>
          <a:chOff x="0" y="0"/>
          <a:chExt cx="0" cy="0"/>
        </a:xfrm>
      </p:grpSpPr>
      <p:sp>
        <p:nvSpPr>
          <p:cNvPr id="7" name="Picture Placeholder 3">
            <a:extLst>
              <a:ext uri="{FF2B5EF4-FFF2-40B4-BE49-F238E27FC236}">
                <a16:creationId xmlns:a16="http://schemas.microsoft.com/office/drawing/2014/main" id="{A43C9097-E139-BC47-8398-85B878299432}"/>
              </a:ext>
            </a:extLst>
          </p:cNvPr>
          <p:cNvSpPr>
            <a:spLocks noGrp="1"/>
          </p:cNvSpPr>
          <p:nvPr>
            <p:ph type="pic" sz="quarter" idx="12"/>
          </p:nvPr>
        </p:nvSpPr>
        <p:spPr>
          <a:xfrm>
            <a:off x="-37918" y="-65317"/>
            <a:ext cx="9229090" cy="5980622"/>
          </a:xfrm>
          <a:custGeom>
            <a:avLst/>
            <a:gdLst>
              <a:gd name="connsiteX0" fmla="*/ 0 w 13026640"/>
              <a:gd name="connsiteY0" fmla="*/ 0 h 8194798"/>
              <a:gd name="connsiteX1" fmla="*/ 13026640 w 13026640"/>
              <a:gd name="connsiteY1" fmla="*/ 0 h 8194798"/>
              <a:gd name="connsiteX2" fmla="*/ 13026640 w 13026640"/>
              <a:gd name="connsiteY2" fmla="*/ 8194798 h 8194798"/>
              <a:gd name="connsiteX3" fmla="*/ 0 w 13026640"/>
              <a:gd name="connsiteY3" fmla="*/ 8194798 h 8194798"/>
              <a:gd name="connsiteX4" fmla="*/ 0 w 13026640"/>
              <a:gd name="connsiteY4" fmla="*/ 0 h 8194798"/>
              <a:gd name="connsiteX0" fmla="*/ 0 w 13026640"/>
              <a:gd name="connsiteY0" fmla="*/ 0 h 8194798"/>
              <a:gd name="connsiteX1" fmla="*/ 13026640 w 13026640"/>
              <a:gd name="connsiteY1" fmla="*/ 0 h 8194798"/>
              <a:gd name="connsiteX2" fmla="*/ 13026640 w 13026640"/>
              <a:gd name="connsiteY2" fmla="*/ 8194798 h 8194798"/>
              <a:gd name="connsiteX3" fmla="*/ 0 w 13026640"/>
              <a:gd name="connsiteY3" fmla="*/ 6503158 h 8194798"/>
              <a:gd name="connsiteX4" fmla="*/ 0 w 13026640"/>
              <a:gd name="connsiteY4" fmla="*/ 0 h 8194798"/>
              <a:gd name="connsiteX0" fmla="*/ 30480 w 13057120"/>
              <a:gd name="connsiteY0" fmla="*/ 0 h 8194798"/>
              <a:gd name="connsiteX1" fmla="*/ 13057120 w 13057120"/>
              <a:gd name="connsiteY1" fmla="*/ 0 h 8194798"/>
              <a:gd name="connsiteX2" fmla="*/ 13057120 w 13057120"/>
              <a:gd name="connsiteY2" fmla="*/ 8194798 h 8194798"/>
              <a:gd name="connsiteX3" fmla="*/ 0 w 13057120"/>
              <a:gd name="connsiteY3" fmla="*/ 6960358 h 8194798"/>
              <a:gd name="connsiteX4" fmla="*/ 30480 w 13057120"/>
              <a:gd name="connsiteY4" fmla="*/ 0 h 8194798"/>
              <a:gd name="connsiteX0" fmla="*/ 30480 w 13057120"/>
              <a:gd name="connsiteY0" fmla="*/ 0 h 7768078"/>
              <a:gd name="connsiteX1" fmla="*/ 13057120 w 13057120"/>
              <a:gd name="connsiteY1" fmla="*/ 0 h 7768078"/>
              <a:gd name="connsiteX2" fmla="*/ 13057120 w 13057120"/>
              <a:gd name="connsiteY2" fmla="*/ 7768078 h 7768078"/>
              <a:gd name="connsiteX3" fmla="*/ 0 w 13057120"/>
              <a:gd name="connsiteY3" fmla="*/ 6960358 h 7768078"/>
              <a:gd name="connsiteX4" fmla="*/ 30480 w 13057120"/>
              <a:gd name="connsiteY4" fmla="*/ 0 h 7768078"/>
              <a:gd name="connsiteX0" fmla="*/ 30480 w 13057120"/>
              <a:gd name="connsiteY0" fmla="*/ 0 h 8248019"/>
              <a:gd name="connsiteX1" fmla="*/ 13057120 w 13057120"/>
              <a:gd name="connsiteY1" fmla="*/ 0 h 8248019"/>
              <a:gd name="connsiteX2" fmla="*/ 13057120 w 13057120"/>
              <a:gd name="connsiteY2" fmla="*/ 8248019 h 8248019"/>
              <a:gd name="connsiteX3" fmla="*/ 0 w 13057120"/>
              <a:gd name="connsiteY3" fmla="*/ 6960358 h 8248019"/>
              <a:gd name="connsiteX4" fmla="*/ 30480 w 13057120"/>
              <a:gd name="connsiteY4" fmla="*/ 0 h 8248019"/>
              <a:gd name="connsiteX0" fmla="*/ 0 w 13026640"/>
              <a:gd name="connsiteY0" fmla="*/ 0 h 8248019"/>
              <a:gd name="connsiteX1" fmla="*/ 13026640 w 13026640"/>
              <a:gd name="connsiteY1" fmla="*/ 0 h 8248019"/>
              <a:gd name="connsiteX2" fmla="*/ 13026640 w 13026640"/>
              <a:gd name="connsiteY2" fmla="*/ 8248019 h 8248019"/>
              <a:gd name="connsiteX3" fmla="*/ 323551 w 13026640"/>
              <a:gd name="connsiteY3" fmla="*/ 7000735 h 8248019"/>
              <a:gd name="connsiteX4" fmla="*/ 0 w 13026640"/>
              <a:gd name="connsiteY4" fmla="*/ 0 h 8248019"/>
              <a:gd name="connsiteX0" fmla="*/ 502522 w 12703089"/>
              <a:gd name="connsiteY0" fmla="*/ 676313 h 8248019"/>
              <a:gd name="connsiteX1" fmla="*/ 12703089 w 12703089"/>
              <a:gd name="connsiteY1" fmla="*/ 0 h 8248019"/>
              <a:gd name="connsiteX2" fmla="*/ 12703089 w 12703089"/>
              <a:gd name="connsiteY2" fmla="*/ 8248019 h 8248019"/>
              <a:gd name="connsiteX3" fmla="*/ 0 w 12703089"/>
              <a:gd name="connsiteY3" fmla="*/ 7000735 h 8248019"/>
              <a:gd name="connsiteX4" fmla="*/ 502522 w 12703089"/>
              <a:gd name="connsiteY4" fmla="*/ 676313 h 8248019"/>
              <a:gd name="connsiteX0" fmla="*/ 10812 w 12703089"/>
              <a:gd name="connsiteY0" fmla="*/ 0 h 8338868"/>
              <a:gd name="connsiteX1" fmla="*/ 12703089 w 12703089"/>
              <a:gd name="connsiteY1" fmla="*/ 90849 h 8338868"/>
              <a:gd name="connsiteX2" fmla="*/ 12703089 w 12703089"/>
              <a:gd name="connsiteY2" fmla="*/ 8338868 h 8338868"/>
              <a:gd name="connsiteX3" fmla="*/ 0 w 12703089"/>
              <a:gd name="connsiteY3" fmla="*/ 7091584 h 8338868"/>
              <a:gd name="connsiteX4" fmla="*/ 10812 w 12703089"/>
              <a:gd name="connsiteY4" fmla="*/ 0 h 8338868"/>
              <a:gd name="connsiteX0" fmla="*/ 10812 w 12703089"/>
              <a:gd name="connsiteY0" fmla="*/ 0 h 8338868"/>
              <a:gd name="connsiteX1" fmla="*/ 12113037 w 12703089"/>
              <a:gd name="connsiteY1" fmla="*/ 393676 h 8338868"/>
              <a:gd name="connsiteX2" fmla="*/ 12703089 w 12703089"/>
              <a:gd name="connsiteY2" fmla="*/ 8338868 h 8338868"/>
              <a:gd name="connsiteX3" fmla="*/ 0 w 12703089"/>
              <a:gd name="connsiteY3" fmla="*/ 7091584 h 8338868"/>
              <a:gd name="connsiteX4" fmla="*/ 10812 w 12703089"/>
              <a:gd name="connsiteY4" fmla="*/ 0 h 8338868"/>
              <a:gd name="connsiteX0" fmla="*/ 10812 w 12703089"/>
              <a:gd name="connsiteY0" fmla="*/ 0 h 8338868"/>
              <a:gd name="connsiteX1" fmla="*/ 12486738 w 12703089"/>
              <a:gd name="connsiteY1" fmla="*/ 50473 h 8338868"/>
              <a:gd name="connsiteX2" fmla="*/ 12703089 w 12703089"/>
              <a:gd name="connsiteY2" fmla="*/ 8338868 h 8338868"/>
              <a:gd name="connsiteX3" fmla="*/ 0 w 12703089"/>
              <a:gd name="connsiteY3" fmla="*/ 7091584 h 8338868"/>
              <a:gd name="connsiteX4" fmla="*/ 10812 w 12703089"/>
              <a:gd name="connsiteY4" fmla="*/ 0 h 8338868"/>
              <a:gd name="connsiteX0" fmla="*/ 10812 w 12565410"/>
              <a:gd name="connsiteY0" fmla="*/ 0 h 8328774"/>
              <a:gd name="connsiteX1" fmla="*/ 12486738 w 12565410"/>
              <a:gd name="connsiteY1" fmla="*/ 50473 h 8328774"/>
              <a:gd name="connsiteX2" fmla="*/ 12565410 w 12565410"/>
              <a:gd name="connsiteY2" fmla="*/ 8328774 h 8328774"/>
              <a:gd name="connsiteX3" fmla="*/ 0 w 12565410"/>
              <a:gd name="connsiteY3" fmla="*/ 7091584 h 8328774"/>
              <a:gd name="connsiteX4" fmla="*/ 10812 w 12565410"/>
              <a:gd name="connsiteY4" fmla="*/ 0 h 8328774"/>
              <a:gd name="connsiteX0" fmla="*/ 10812 w 12506405"/>
              <a:gd name="connsiteY0" fmla="*/ 0 h 8318680"/>
              <a:gd name="connsiteX1" fmla="*/ 12486738 w 12506405"/>
              <a:gd name="connsiteY1" fmla="*/ 50473 h 8318680"/>
              <a:gd name="connsiteX2" fmla="*/ 12506405 w 12506405"/>
              <a:gd name="connsiteY2" fmla="*/ 8318680 h 8318680"/>
              <a:gd name="connsiteX3" fmla="*/ 0 w 12506405"/>
              <a:gd name="connsiteY3" fmla="*/ 7091584 h 8318680"/>
              <a:gd name="connsiteX4" fmla="*/ 10812 w 12506405"/>
              <a:gd name="connsiteY4" fmla="*/ 0 h 831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06405" h="8318680">
                <a:moveTo>
                  <a:pt x="10812" y="0"/>
                </a:moveTo>
                <a:lnTo>
                  <a:pt x="12486738" y="50473"/>
                </a:lnTo>
                <a:cubicBezTo>
                  <a:pt x="12493294" y="2806542"/>
                  <a:pt x="12499849" y="5562611"/>
                  <a:pt x="12506405" y="8318680"/>
                </a:cubicBezTo>
                <a:lnTo>
                  <a:pt x="0" y="7091584"/>
                </a:lnTo>
                <a:lnTo>
                  <a:pt x="10812" y="0"/>
                </a:lnTo>
                <a:close/>
              </a:path>
            </a:pathLst>
          </a:custGeom>
          <a:solidFill>
            <a:schemeClr val="tx1"/>
          </a:solidFill>
        </p:spPr>
        <p:txBody>
          <a:bodyPr wrap="square" lIns="720000" tIns="720000" rIns="2736000" bIns="720000" anchor="t" anchorCtr="1"/>
          <a:lstStyle>
            <a:lvl1pPr marL="0" indent="0">
              <a:buNone/>
              <a:defRPr>
                <a:noFill/>
              </a:defRPr>
            </a:lvl1pPr>
          </a:lstStyle>
          <a:p>
            <a:endParaRPr lang="en-US" dirty="0"/>
          </a:p>
        </p:txBody>
      </p:sp>
      <p:sp>
        <p:nvSpPr>
          <p:cNvPr id="9" name="Title 8">
            <a:extLst>
              <a:ext uri="{FF2B5EF4-FFF2-40B4-BE49-F238E27FC236}">
                <a16:creationId xmlns:a16="http://schemas.microsoft.com/office/drawing/2014/main" id="{8C4585A3-22D5-8845-B395-9F86D1C2E10D}"/>
              </a:ext>
            </a:extLst>
          </p:cNvPr>
          <p:cNvSpPr>
            <a:spLocks noGrp="1"/>
          </p:cNvSpPr>
          <p:nvPr>
            <p:ph type="title"/>
          </p:nvPr>
        </p:nvSpPr>
        <p:spPr>
          <a:xfrm>
            <a:off x="445057" y="2025521"/>
            <a:ext cx="5692616" cy="739280"/>
          </a:xfrm>
          <a:noFill/>
        </p:spPr>
        <p:txBody>
          <a:bodyPr>
            <a:noAutofit/>
          </a:bodyPr>
          <a:lstStyle>
            <a:lvl1pPr>
              <a:defRPr sz="5400">
                <a:solidFill>
                  <a:schemeClr val="bg1"/>
                </a:solidFill>
              </a:defRPr>
            </a:lvl1pPr>
          </a:lstStyle>
          <a:p>
            <a:r>
              <a:rPr lang="en-US"/>
              <a:t>Click to edit Master title style</a:t>
            </a:r>
            <a:endParaRPr lang="en-US" dirty="0"/>
          </a:p>
        </p:txBody>
      </p:sp>
      <p:sp>
        <p:nvSpPr>
          <p:cNvPr id="4" name="Text Placeholder 3">
            <a:extLst>
              <a:ext uri="{FF2B5EF4-FFF2-40B4-BE49-F238E27FC236}">
                <a16:creationId xmlns:a16="http://schemas.microsoft.com/office/drawing/2014/main" id="{60CCA9B1-06E0-F84A-BD52-8B650F63815F}"/>
              </a:ext>
            </a:extLst>
          </p:cNvPr>
          <p:cNvSpPr>
            <a:spLocks noGrp="1"/>
          </p:cNvSpPr>
          <p:nvPr>
            <p:ph type="body" sz="quarter" idx="13"/>
          </p:nvPr>
        </p:nvSpPr>
        <p:spPr>
          <a:xfrm>
            <a:off x="445297" y="5930901"/>
            <a:ext cx="5692379" cy="546100"/>
          </a:xfrm>
        </p:spPr>
        <p:txBody>
          <a:bodyPr/>
          <a:lstStyle>
            <a:lvl1pPr>
              <a:defRPr b="0">
                <a:solidFill>
                  <a:schemeClr val="tx1"/>
                </a:solidFill>
                <a:latin typeface="+mj-lt"/>
              </a:defRPr>
            </a:lvl1pPr>
            <a:lvl2pPr marL="342892" indent="0">
              <a:buNone/>
              <a:defRPr/>
            </a:lvl2pPr>
          </a:lstStyle>
          <a:p>
            <a:pPr lvl="0"/>
            <a:r>
              <a:rPr lang="en-US"/>
              <a:t>Edit Master text styles</a:t>
            </a:r>
          </a:p>
        </p:txBody>
      </p:sp>
      <p:pic>
        <p:nvPicPr>
          <p:cNvPr id="5" name="Picture 4">
            <a:extLst>
              <a:ext uri="{FF2B5EF4-FFF2-40B4-BE49-F238E27FC236}">
                <a16:creationId xmlns:a16="http://schemas.microsoft.com/office/drawing/2014/main" id="{215ECC4E-F073-034E-A04D-CE52FF1B282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620000" y="0"/>
            <a:ext cx="1524000" cy="6858000"/>
          </a:xfrm>
          <a:prstGeom prst="rect">
            <a:avLst/>
          </a:prstGeom>
        </p:spPr>
      </p:pic>
    </p:spTree>
    <p:extLst>
      <p:ext uri="{BB962C8B-B14F-4D97-AF65-F5344CB8AC3E}">
        <p14:creationId xmlns:p14="http://schemas.microsoft.com/office/powerpoint/2010/main" val="15306592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PRINTER FRIENDLY Title Slide">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FCA97557-6A0D-D546-AC56-AA7BC0C24EFB}"/>
              </a:ext>
            </a:extLst>
          </p:cNvPr>
          <p:cNvSpPr/>
          <p:nvPr userDrawn="1"/>
        </p:nvSpPr>
        <p:spPr>
          <a:xfrm>
            <a:off x="-46284" y="5548977"/>
            <a:ext cx="9238481" cy="1375571"/>
          </a:xfrm>
          <a:custGeom>
            <a:avLst/>
            <a:gdLst>
              <a:gd name="connsiteX0" fmla="*/ 13664242 w 14181827"/>
              <a:gd name="connsiteY0" fmla="*/ 897147 h 2173857"/>
              <a:gd name="connsiteX1" fmla="*/ 0 w 14181827"/>
              <a:gd name="connsiteY1" fmla="*/ 0 h 2173857"/>
              <a:gd name="connsiteX2" fmla="*/ 51759 w 14181827"/>
              <a:gd name="connsiteY2" fmla="*/ 2173857 h 2173857"/>
              <a:gd name="connsiteX3" fmla="*/ 14181827 w 14181827"/>
              <a:gd name="connsiteY3" fmla="*/ 1656272 h 2173857"/>
              <a:gd name="connsiteX4" fmla="*/ 13595230 w 14181827"/>
              <a:gd name="connsiteY4" fmla="*/ 897147 h 2173857"/>
              <a:gd name="connsiteX0" fmla="*/ 13612483 w 14130068"/>
              <a:gd name="connsiteY0" fmla="*/ 824575 h 2101285"/>
              <a:gd name="connsiteX1" fmla="*/ 1070678 w 14130068"/>
              <a:gd name="connsiteY1" fmla="*/ 0 h 2101285"/>
              <a:gd name="connsiteX2" fmla="*/ 0 w 14130068"/>
              <a:gd name="connsiteY2" fmla="*/ 2101285 h 2101285"/>
              <a:gd name="connsiteX3" fmla="*/ 14130068 w 14130068"/>
              <a:gd name="connsiteY3" fmla="*/ 1583700 h 2101285"/>
              <a:gd name="connsiteX4" fmla="*/ 13543471 w 14130068"/>
              <a:gd name="connsiteY4" fmla="*/ 824575 h 2101285"/>
              <a:gd name="connsiteX0" fmla="*/ 12541804 w 13059389"/>
              <a:gd name="connsiteY0" fmla="*/ 824575 h 1796485"/>
              <a:gd name="connsiteX1" fmla="*/ -1 w 13059389"/>
              <a:gd name="connsiteY1" fmla="*/ 0 h 1796485"/>
              <a:gd name="connsiteX2" fmla="*/ 690388 w 13059389"/>
              <a:gd name="connsiteY2" fmla="*/ 1796485 h 1796485"/>
              <a:gd name="connsiteX3" fmla="*/ 13059389 w 13059389"/>
              <a:gd name="connsiteY3" fmla="*/ 1583700 h 1796485"/>
              <a:gd name="connsiteX4" fmla="*/ 12472792 w 13059389"/>
              <a:gd name="connsiteY4" fmla="*/ 824575 h 1796485"/>
              <a:gd name="connsiteX0" fmla="*/ 12541805 w 13059390"/>
              <a:gd name="connsiteY0" fmla="*/ 824575 h 1583700"/>
              <a:gd name="connsiteX1" fmla="*/ 0 w 13059390"/>
              <a:gd name="connsiteY1" fmla="*/ 0 h 1583700"/>
              <a:gd name="connsiteX2" fmla="*/ 61436 w 13059390"/>
              <a:gd name="connsiteY2" fmla="*/ 1375571 h 1583700"/>
              <a:gd name="connsiteX3" fmla="*/ 13059390 w 13059390"/>
              <a:gd name="connsiteY3" fmla="*/ 1583700 h 1583700"/>
              <a:gd name="connsiteX4" fmla="*/ 12472793 w 13059390"/>
              <a:gd name="connsiteY4" fmla="*/ 824575 h 1583700"/>
              <a:gd name="connsiteX0" fmla="*/ 12483748 w 13001333"/>
              <a:gd name="connsiteY0" fmla="*/ 817318 h 1576443"/>
              <a:gd name="connsiteX1" fmla="*/ 0 w 13001333"/>
              <a:gd name="connsiteY1" fmla="*/ 0 h 1576443"/>
              <a:gd name="connsiteX2" fmla="*/ 3379 w 13001333"/>
              <a:gd name="connsiteY2" fmla="*/ 1368314 h 1576443"/>
              <a:gd name="connsiteX3" fmla="*/ 13001333 w 13001333"/>
              <a:gd name="connsiteY3" fmla="*/ 1576443 h 1576443"/>
              <a:gd name="connsiteX4" fmla="*/ 12414736 w 13001333"/>
              <a:gd name="connsiteY4" fmla="*/ 817318 h 1576443"/>
              <a:gd name="connsiteX0" fmla="*/ 12483748 w 13001333"/>
              <a:gd name="connsiteY0" fmla="*/ 817318 h 1576443"/>
              <a:gd name="connsiteX1" fmla="*/ 0 w 13001333"/>
              <a:gd name="connsiteY1" fmla="*/ 0 h 1576443"/>
              <a:gd name="connsiteX2" fmla="*/ 3379 w 13001333"/>
              <a:gd name="connsiteY2" fmla="*/ 1375571 h 1576443"/>
              <a:gd name="connsiteX3" fmla="*/ 13001333 w 13001333"/>
              <a:gd name="connsiteY3" fmla="*/ 1576443 h 1576443"/>
              <a:gd name="connsiteX4" fmla="*/ 12414736 w 13001333"/>
              <a:gd name="connsiteY4" fmla="*/ 817318 h 1576443"/>
              <a:gd name="connsiteX0" fmla="*/ 12483748 w 12483748"/>
              <a:gd name="connsiteY0" fmla="*/ 817318 h 1445815"/>
              <a:gd name="connsiteX1" fmla="*/ 0 w 12483748"/>
              <a:gd name="connsiteY1" fmla="*/ 0 h 1445815"/>
              <a:gd name="connsiteX2" fmla="*/ 3379 w 12483748"/>
              <a:gd name="connsiteY2" fmla="*/ 1375571 h 1445815"/>
              <a:gd name="connsiteX3" fmla="*/ 11898248 w 12483748"/>
              <a:gd name="connsiteY3" fmla="*/ 1445815 h 1445815"/>
              <a:gd name="connsiteX4" fmla="*/ 12414736 w 12483748"/>
              <a:gd name="connsiteY4" fmla="*/ 817318 h 1445815"/>
              <a:gd name="connsiteX0" fmla="*/ 12483748 w 12483748"/>
              <a:gd name="connsiteY0" fmla="*/ 817318 h 1375571"/>
              <a:gd name="connsiteX1" fmla="*/ 0 w 12483748"/>
              <a:gd name="connsiteY1" fmla="*/ 0 h 1375571"/>
              <a:gd name="connsiteX2" fmla="*/ 3379 w 12483748"/>
              <a:gd name="connsiteY2" fmla="*/ 1375571 h 1375571"/>
              <a:gd name="connsiteX3" fmla="*/ 12304648 w 12483748"/>
              <a:gd name="connsiteY3" fmla="*/ 1358729 h 1375571"/>
              <a:gd name="connsiteX4" fmla="*/ 12414736 w 12483748"/>
              <a:gd name="connsiteY4" fmla="*/ 817318 h 1375571"/>
              <a:gd name="connsiteX0" fmla="*/ 0 w 12414736"/>
              <a:gd name="connsiteY0" fmla="*/ 0 h 1375571"/>
              <a:gd name="connsiteX1" fmla="*/ 3379 w 12414736"/>
              <a:gd name="connsiteY1" fmla="*/ 1375571 h 1375571"/>
              <a:gd name="connsiteX2" fmla="*/ 12304648 w 12414736"/>
              <a:gd name="connsiteY2" fmla="*/ 1358729 h 1375571"/>
              <a:gd name="connsiteX3" fmla="*/ 12414736 w 12414736"/>
              <a:gd name="connsiteY3" fmla="*/ 817318 h 1375571"/>
              <a:gd name="connsiteX0" fmla="*/ 0 w 12317975"/>
              <a:gd name="connsiteY0" fmla="*/ 0 h 1375571"/>
              <a:gd name="connsiteX1" fmla="*/ 3379 w 12317975"/>
              <a:gd name="connsiteY1" fmla="*/ 1375571 h 1375571"/>
              <a:gd name="connsiteX2" fmla="*/ 12304648 w 12317975"/>
              <a:gd name="connsiteY2" fmla="*/ 1358729 h 1375571"/>
              <a:gd name="connsiteX3" fmla="*/ 12317975 w 12317975"/>
              <a:gd name="connsiteY3" fmla="*/ 831832 h 1375571"/>
            </a:gdLst>
            <a:ahLst/>
            <a:cxnLst>
              <a:cxn ang="0">
                <a:pos x="connsiteX0" y="connsiteY0"/>
              </a:cxn>
              <a:cxn ang="0">
                <a:pos x="connsiteX1" y="connsiteY1"/>
              </a:cxn>
              <a:cxn ang="0">
                <a:pos x="connsiteX2" y="connsiteY2"/>
              </a:cxn>
              <a:cxn ang="0">
                <a:pos x="connsiteX3" y="connsiteY3"/>
              </a:cxn>
            </a:cxnLst>
            <a:rect l="l" t="t" r="r" b="b"/>
            <a:pathLst>
              <a:path w="12317975" h="1375571">
                <a:moveTo>
                  <a:pt x="0" y="0"/>
                </a:moveTo>
                <a:cubicBezTo>
                  <a:pt x="1126" y="456105"/>
                  <a:pt x="2253" y="919466"/>
                  <a:pt x="3379" y="1375571"/>
                </a:cubicBezTo>
                <a:lnTo>
                  <a:pt x="12304648" y="1358729"/>
                </a:lnTo>
                <a:lnTo>
                  <a:pt x="12317975" y="831832"/>
                </a:lnTo>
              </a:path>
            </a:pathLst>
          </a:cu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350" dirty="0"/>
          </a:p>
        </p:txBody>
      </p:sp>
      <p:sp>
        <p:nvSpPr>
          <p:cNvPr id="9" name="Title 8">
            <a:extLst>
              <a:ext uri="{FF2B5EF4-FFF2-40B4-BE49-F238E27FC236}">
                <a16:creationId xmlns:a16="http://schemas.microsoft.com/office/drawing/2014/main" id="{8C4585A3-22D5-8845-B395-9F86D1C2E10D}"/>
              </a:ext>
            </a:extLst>
          </p:cNvPr>
          <p:cNvSpPr>
            <a:spLocks noGrp="1"/>
          </p:cNvSpPr>
          <p:nvPr>
            <p:ph type="title"/>
          </p:nvPr>
        </p:nvSpPr>
        <p:spPr>
          <a:xfrm>
            <a:off x="445060" y="2370577"/>
            <a:ext cx="5692616" cy="739280"/>
          </a:xfrm>
          <a:noFill/>
        </p:spPr>
        <p:txBody>
          <a:bodyPr>
            <a:noAutofit/>
          </a:bodyPr>
          <a:lstStyle>
            <a:lvl1pPr>
              <a:defRPr sz="5400">
                <a:solidFill>
                  <a:schemeClr val="tx1"/>
                </a:solidFill>
              </a:defRPr>
            </a:lvl1pPr>
          </a:lstStyle>
          <a:p>
            <a:r>
              <a:rPr lang="en-US"/>
              <a:t>Click to edit Master title style</a:t>
            </a:r>
            <a:endParaRPr lang="en-US" dirty="0"/>
          </a:p>
        </p:txBody>
      </p:sp>
      <p:sp>
        <p:nvSpPr>
          <p:cNvPr id="4" name="Text Placeholder 3">
            <a:extLst>
              <a:ext uri="{FF2B5EF4-FFF2-40B4-BE49-F238E27FC236}">
                <a16:creationId xmlns:a16="http://schemas.microsoft.com/office/drawing/2014/main" id="{60CCA9B1-06E0-F84A-BD52-8B650F63815F}"/>
              </a:ext>
            </a:extLst>
          </p:cNvPr>
          <p:cNvSpPr>
            <a:spLocks noGrp="1"/>
          </p:cNvSpPr>
          <p:nvPr>
            <p:ph type="body" sz="quarter" idx="13"/>
          </p:nvPr>
        </p:nvSpPr>
        <p:spPr>
          <a:xfrm>
            <a:off x="445297" y="5930901"/>
            <a:ext cx="5692379" cy="546100"/>
          </a:xfrm>
        </p:spPr>
        <p:txBody>
          <a:bodyPr/>
          <a:lstStyle>
            <a:lvl1pPr>
              <a:defRPr b="0">
                <a:solidFill>
                  <a:schemeClr val="bg1"/>
                </a:solidFill>
                <a:latin typeface="+mj-lt"/>
              </a:defRPr>
            </a:lvl1pPr>
            <a:lvl2pPr marL="342892" indent="0">
              <a:buNone/>
              <a:defRPr/>
            </a:lvl2pPr>
          </a:lstStyle>
          <a:p>
            <a:pPr lvl="0"/>
            <a:r>
              <a:rPr lang="en-US"/>
              <a:t>Edit Master text styles</a:t>
            </a:r>
          </a:p>
        </p:txBody>
      </p:sp>
      <p:pic>
        <p:nvPicPr>
          <p:cNvPr id="6" name="Picture 5">
            <a:extLst>
              <a:ext uri="{FF2B5EF4-FFF2-40B4-BE49-F238E27FC236}">
                <a16:creationId xmlns:a16="http://schemas.microsoft.com/office/drawing/2014/main" id="{CF2275C9-9ACD-0C40-B716-F7591F3F31E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9200335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hoto full lef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47FEC7F-0878-C649-9B65-3B8E97DBECA5}"/>
              </a:ext>
            </a:extLst>
          </p:cNvPr>
          <p:cNvSpPr>
            <a:spLocks noGrp="1"/>
          </p:cNvSpPr>
          <p:nvPr>
            <p:ph type="pic" sz="quarter" idx="10" hasCustomPrompt="1"/>
          </p:nvPr>
        </p:nvSpPr>
        <p:spPr>
          <a:xfrm>
            <a:off x="-27" y="-33636"/>
            <a:ext cx="4658629" cy="6971927"/>
          </a:xfrm>
          <a:custGeom>
            <a:avLst/>
            <a:gdLst>
              <a:gd name="connsiteX0" fmla="*/ 0 w 8605838"/>
              <a:gd name="connsiteY0" fmla="*/ 0 h 8177213"/>
              <a:gd name="connsiteX1" fmla="*/ 8605838 w 8605838"/>
              <a:gd name="connsiteY1" fmla="*/ 0 h 8177213"/>
              <a:gd name="connsiteX2" fmla="*/ 8605838 w 8605838"/>
              <a:gd name="connsiteY2" fmla="*/ 8177213 h 8177213"/>
              <a:gd name="connsiteX3" fmla="*/ 0 w 8605838"/>
              <a:gd name="connsiteY3" fmla="*/ 8177213 h 8177213"/>
              <a:gd name="connsiteX4" fmla="*/ 0 w 8605838"/>
              <a:gd name="connsiteY4" fmla="*/ 0 h 8177213"/>
              <a:gd name="connsiteX0" fmla="*/ 0 w 8605838"/>
              <a:gd name="connsiteY0" fmla="*/ 0 h 8194798"/>
              <a:gd name="connsiteX1" fmla="*/ 8605838 w 8605838"/>
              <a:gd name="connsiteY1" fmla="*/ 0 h 8194798"/>
              <a:gd name="connsiteX2" fmla="*/ 7445254 w 8605838"/>
              <a:gd name="connsiteY2" fmla="*/ 8194798 h 8194798"/>
              <a:gd name="connsiteX3" fmla="*/ 0 w 8605838"/>
              <a:gd name="connsiteY3" fmla="*/ 8177213 h 8194798"/>
              <a:gd name="connsiteX4" fmla="*/ 0 w 8605838"/>
              <a:gd name="connsiteY4" fmla="*/ 0 h 8194798"/>
              <a:gd name="connsiteX0" fmla="*/ 0 w 8532391"/>
              <a:gd name="connsiteY0" fmla="*/ 0 h 8194798"/>
              <a:gd name="connsiteX1" fmla="*/ 8532391 w 8532391"/>
              <a:gd name="connsiteY1" fmla="*/ 341522 h 8194798"/>
              <a:gd name="connsiteX2" fmla="*/ 7445254 w 8532391"/>
              <a:gd name="connsiteY2" fmla="*/ 8194798 h 8194798"/>
              <a:gd name="connsiteX3" fmla="*/ 0 w 8532391"/>
              <a:gd name="connsiteY3" fmla="*/ 8177213 h 8194798"/>
              <a:gd name="connsiteX4" fmla="*/ 0 w 8532391"/>
              <a:gd name="connsiteY4" fmla="*/ 0 h 8194798"/>
              <a:gd name="connsiteX0" fmla="*/ 0 w 8532391"/>
              <a:gd name="connsiteY0" fmla="*/ 0 h 8177213"/>
              <a:gd name="connsiteX1" fmla="*/ 8532391 w 8532391"/>
              <a:gd name="connsiteY1" fmla="*/ 341522 h 8177213"/>
              <a:gd name="connsiteX2" fmla="*/ 7562767 w 8532391"/>
              <a:gd name="connsiteY2" fmla="*/ 7291415 h 8177213"/>
              <a:gd name="connsiteX3" fmla="*/ 0 w 8532391"/>
              <a:gd name="connsiteY3" fmla="*/ 8177213 h 8177213"/>
              <a:gd name="connsiteX4" fmla="*/ 0 w 8532391"/>
              <a:gd name="connsiteY4" fmla="*/ 0 h 8177213"/>
              <a:gd name="connsiteX0" fmla="*/ 0 w 8532391"/>
              <a:gd name="connsiteY0" fmla="*/ 0 h 7291415"/>
              <a:gd name="connsiteX1" fmla="*/ 8532391 w 8532391"/>
              <a:gd name="connsiteY1" fmla="*/ 341522 h 7291415"/>
              <a:gd name="connsiteX2" fmla="*/ 7562767 w 8532391"/>
              <a:gd name="connsiteY2" fmla="*/ 7291415 h 7291415"/>
              <a:gd name="connsiteX3" fmla="*/ 1850834 w 8532391"/>
              <a:gd name="connsiteY3" fmla="*/ 6954341 h 7291415"/>
              <a:gd name="connsiteX4" fmla="*/ 0 w 8532391"/>
              <a:gd name="connsiteY4" fmla="*/ 0 h 7291415"/>
              <a:gd name="connsiteX0" fmla="*/ 0 w 8532391"/>
              <a:gd name="connsiteY0" fmla="*/ 0 h 7291415"/>
              <a:gd name="connsiteX1" fmla="*/ 8532391 w 8532391"/>
              <a:gd name="connsiteY1" fmla="*/ 341522 h 7291415"/>
              <a:gd name="connsiteX2" fmla="*/ 7562767 w 8532391"/>
              <a:gd name="connsiteY2" fmla="*/ 7291415 h 7291415"/>
              <a:gd name="connsiteX3" fmla="*/ 2364954 w 8532391"/>
              <a:gd name="connsiteY3" fmla="*/ 7240780 h 7291415"/>
              <a:gd name="connsiteX4" fmla="*/ 0 w 8532391"/>
              <a:gd name="connsiteY4" fmla="*/ 0 h 7291415"/>
              <a:gd name="connsiteX0" fmla="*/ 0 w 6916583"/>
              <a:gd name="connsiteY0" fmla="*/ 165254 h 6949893"/>
              <a:gd name="connsiteX1" fmla="*/ 6916583 w 6916583"/>
              <a:gd name="connsiteY1" fmla="*/ 0 h 6949893"/>
              <a:gd name="connsiteX2" fmla="*/ 5946959 w 6916583"/>
              <a:gd name="connsiteY2" fmla="*/ 6949893 h 6949893"/>
              <a:gd name="connsiteX3" fmla="*/ 749146 w 6916583"/>
              <a:gd name="connsiteY3" fmla="*/ 6899258 h 6949893"/>
              <a:gd name="connsiteX4" fmla="*/ 0 w 6916583"/>
              <a:gd name="connsiteY4" fmla="*/ 165254 h 6949893"/>
              <a:gd name="connsiteX0" fmla="*/ 1 w 6167436"/>
              <a:gd name="connsiteY0" fmla="*/ 33052 h 6949893"/>
              <a:gd name="connsiteX1" fmla="*/ 6167436 w 6167436"/>
              <a:gd name="connsiteY1" fmla="*/ 0 h 6949893"/>
              <a:gd name="connsiteX2" fmla="*/ 5197812 w 6167436"/>
              <a:gd name="connsiteY2" fmla="*/ 6949893 h 6949893"/>
              <a:gd name="connsiteX3" fmla="*/ -1 w 6167436"/>
              <a:gd name="connsiteY3" fmla="*/ 6899258 h 6949893"/>
              <a:gd name="connsiteX4" fmla="*/ 1 w 6167436"/>
              <a:gd name="connsiteY4" fmla="*/ 33052 h 6949893"/>
              <a:gd name="connsiteX0" fmla="*/ 0 w 6211501"/>
              <a:gd name="connsiteY0" fmla="*/ 44069 h 6949893"/>
              <a:gd name="connsiteX1" fmla="*/ 6211501 w 6211501"/>
              <a:gd name="connsiteY1" fmla="*/ 0 h 6949893"/>
              <a:gd name="connsiteX2" fmla="*/ 5241877 w 6211501"/>
              <a:gd name="connsiteY2" fmla="*/ 6949893 h 6949893"/>
              <a:gd name="connsiteX3" fmla="*/ 44064 w 6211501"/>
              <a:gd name="connsiteY3" fmla="*/ 6899258 h 6949893"/>
              <a:gd name="connsiteX4" fmla="*/ 0 w 6211501"/>
              <a:gd name="connsiteY4" fmla="*/ 44069 h 6949893"/>
              <a:gd name="connsiteX0" fmla="*/ 3 w 6211504"/>
              <a:gd name="connsiteY0" fmla="*/ 44069 h 6949893"/>
              <a:gd name="connsiteX1" fmla="*/ 6211504 w 6211504"/>
              <a:gd name="connsiteY1" fmla="*/ 0 h 6949893"/>
              <a:gd name="connsiteX2" fmla="*/ 5241880 w 6211504"/>
              <a:gd name="connsiteY2" fmla="*/ 6949893 h 6949893"/>
              <a:gd name="connsiteX3" fmla="*/ 0 w 6211504"/>
              <a:gd name="connsiteY3" fmla="*/ 6921292 h 6949893"/>
              <a:gd name="connsiteX4" fmla="*/ 3 w 6211504"/>
              <a:gd name="connsiteY4" fmla="*/ 44069 h 6949893"/>
              <a:gd name="connsiteX0" fmla="*/ 3 w 6211504"/>
              <a:gd name="connsiteY0" fmla="*/ 44069 h 6971927"/>
              <a:gd name="connsiteX1" fmla="*/ 6211504 w 6211504"/>
              <a:gd name="connsiteY1" fmla="*/ 0 h 6971927"/>
              <a:gd name="connsiteX2" fmla="*/ 5241880 w 6211504"/>
              <a:gd name="connsiteY2" fmla="*/ 6971927 h 6971927"/>
              <a:gd name="connsiteX3" fmla="*/ 0 w 6211504"/>
              <a:gd name="connsiteY3" fmla="*/ 6921292 h 6971927"/>
              <a:gd name="connsiteX4" fmla="*/ 3 w 6211504"/>
              <a:gd name="connsiteY4" fmla="*/ 44069 h 6971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11504" h="6971927">
                <a:moveTo>
                  <a:pt x="3" y="44069"/>
                </a:moveTo>
                <a:lnTo>
                  <a:pt x="6211504" y="0"/>
                </a:lnTo>
                <a:lnTo>
                  <a:pt x="5241880" y="6971927"/>
                </a:lnTo>
                <a:lnTo>
                  <a:pt x="0" y="6921292"/>
                </a:lnTo>
                <a:cubicBezTo>
                  <a:pt x="1" y="4632557"/>
                  <a:pt x="2" y="2332804"/>
                  <a:pt x="3" y="44069"/>
                </a:cubicBezTo>
                <a:close/>
              </a:path>
            </a:pathLst>
          </a:custGeom>
          <a:solidFill>
            <a:schemeClr val="tx1"/>
          </a:solidFill>
        </p:spPr>
        <p:txBody>
          <a:bodyPr lIns="1800000" tIns="1872000" rIns="1404000" anchor="ctr" anchorCtr="1">
            <a:noAutofit/>
          </a:bodyPr>
          <a:lstStyle>
            <a:lvl1pPr marL="0" indent="0">
              <a:buNone/>
              <a:defRPr>
                <a:noFill/>
              </a:defRPr>
            </a:lvl1pPr>
          </a:lstStyle>
          <a:p>
            <a:r>
              <a:rPr lang="en-US" dirty="0"/>
              <a:t>Click to add photo  Change </a:t>
            </a:r>
            <a:r>
              <a:rPr lang="en-US" dirty="0" err="1"/>
              <a:t>colour</a:t>
            </a:r>
            <a:r>
              <a:rPr lang="en-US" dirty="0"/>
              <a:t> overlay in color section </a:t>
            </a:r>
          </a:p>
          <a:p>
            <a:r>
              <a:rPr lang="en-US" dirty="0"/>
              <a:t>within ’Picture Format’ tab</a:t>
            </a:r>
          </a:p>
        </p:txBody>
      </p:sp>
      <p:sp>
        <p:nvSpPr>
          <p:cNvPr id="6" name="Text Placeholder 5">
            <a:extLst>
              <a:ext uri="{FF2B5EF4-FFF2-40B4-BE49-F238E27FC236}">
                <a16:creationId xmlns:a16="http://schemas.microsoft.com/office/drawing/2014/main" id="{D2370320-B093-1446-A74F-45F07C156417}"/>
              </a:ext>
            </a:extLst>
          </p:cNvPr>
          <p:cNvSpPr>
            <a:spLocks noGrp="1"/>
          </p:cNvSpPr>
          <p:nvPr>
            <p:ph type="body" sz="quarter" idx="11"/>
          </p:nvPr>
        </p:nvSpPr>
        <p:spPr>
          <a:xfrm>
            <a:off x="4713688" y="1389063"/>
            <a:ext cx="4201715" cy="3903662"/>
          </a:xfrm>
          <a:prstGeom prst="rect">
            <a:avLst/>
          </a:prstGeom>
        </p:spPr>
        <p:txBody>
          <a:bodyPr/>
          <a:lstStyle>
            <a:lvl1pPr marL="171446" indent="-171446">
              <a:buSzPct val="60000"/>
              <a:buFontTx/>
              <a:buBlip>
                <a:blip r:embed="rId2"/>
              </a:buBlip>
              <a:defRPr sz="2400" b="1"/>
            </a:lvl1pPr>
          </a:lstStyle>
          <a:p>
            <a:pPr lvl="0"/>
            <a:r>
              <a:rPr lang="en-US" dirty="0"/>
              <a:t>Edit Master text styles</a:t>
            </a:r>
          </a:p>
        </p:txBody>
      </p:sp>
      <p:sp>
        <p:nvSpPr>
          <p:cNvPr id="9" name="Title 8">
            <a:extLst>
              <a:ext uri="{FF2B5EF4-FFF2-40B4-BE49-F238E27FC236}">
                <a16:creationId xmlns:a16="http://schemas.microsoft.com/office/drawing/2014/main" id="{5114294D-05DE-AC4D-AFAC-030EB9FA7C5B}"/>
              </a:ext>
            </a:extLst>
          </p:cNvPr>
          <p:cNvSpPr>
            <a:spLocks noGrp="1"/>
          </p:cNvSpPr>
          <p:nvPr>
            <p:ph type="title"/>
          </p:nvPr>
        </p:nvSpPr>
        <p:spPr>
          <a:xfrm>
            <a:off x="317319" y="1389063"/>
            <a:ext cx="3706042" cy="2555874"/>
          </a:xfrm>
        </p:spPr>
        <p:txBody>
          <a:bodyPr anchor="t">
            <a:noAutofit/>
          </a:bodyPr>
          <a:lstStyle>
            <a:lvl1pPr>
              <a:defRPr sz="4500">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36591818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RINTER FRIENDLY text only">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82825D78-0B9C-7D4E-A0F7-0903BFB66A76}"/>
              </a:ext>
            </a:extLst>
          </p:cNvPr>
          <p:cNvSpPr>
            <a:spLocks noGrp="1"/>
          </p:cNvSpPr>
          <p:nvPr>
            <p:ph type="body" sz="quarter" idx="10"/>
          </p:nvPr>
        </p:nvSpPr>
        <p:spPr>
          <a:xfrm>
            <a:off x="225880" y="2074990"/>
            <a:ext cx="7528322" cy="4553683"/>
          </a:xfrm>
          <a:prstGeom prst="rect">
            <a:avLst/>
          </a:prstGeom>
        </p:spPr>
        <p:txBody>
          <a:bodyPr/>
          <a:lstStyle>
            <a:lvl1pPr marL="0" indent="0">
              <a:buNone/>
              <a:defRPr>
                <a:solidFill>
                  <a:schemeClr val="accent3"/>
                </a:solidFill>
              </a:defRPr>
            </a:lvl1pPr>
            <a:lvl2pPr marL="600060" indent="-257168">
              <a:buSzPct val="60000"/>
              <a:buFontTx/>
              <a:buBlip>
                <a:blip r:embed="rId2"/>
              </a:buBlip>
              <a:defRPr>
                <a:solidFill>
                  <a:schemeClr val="accent3"/>
                </a:solidFill>
              </a:defRPr>
            </a:lvl2pPr>
            <a:lvl3pPr marL="857228" indent="-171446">
              <a:buSzPct val="60000"/>
              <a:buFontTx/>
              <a:buBlip>
                <a:blip r:embed="rId2"/>
              </a:buBlip>
              <a:defRPr>
                <a:solidFill>
                  <a:schemeClr val="accent3"/>
                </a:solidFill>
              </a:defRPr>
            </a:lvl3pPr>
            <a:lvl4pPr marL="1200120" indent="-171446">
              <a:buSzPct val="60000"/>
              <a:buFontTx/>
              <a:buBlip>
                <a:blip r:embed="rId2"/>
              </a:buBlip>
              <a:defRPr>
                <a:solidFill>
                  <a:schemeClr val="accent3"/>
                </a:solidFill>
              </a:defRPr>
            </a:lvl4pPr>
            <a:lvl5pPr marL="1543012" indent="-171446">
              <a:buSzPct val="60000"/>
              <a:buFontTx/>
              <a:buBlip>
                <a:blip r:embed="rId2"/>
              </a:buBlip>
              <a:defRPr>
                <a:solidFill>
                  <a:schemeClr val="accent3"/>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8">
            <a:extLst>
              <a:ext uri="{FF2B5EF4-FFF2-40B4-BE49-F238E27FC236}">
                <a16:creationId xmlns:a16="http://schemas.microsoft.com/office/drawing/2014/main" id="{28DED9E5-A3EE-E641-831F-ECA5D91194CE}"/>
              </a:ext>
            </a:extLst>
          </p:cNvPr>
          <p:cNvSpPr>
            <a:spLocks noGrp="1"/>
          </p:cNvSpPr>
          <p:nvPr>
            <p:ph type="body" sz="quarter" idx="11"/>
          </p:nvPr>
        </p:nvSpPr>
        <p:spPr>
          <a:xfrm>
            <a:off x="225878" y="984532"/>
            <a:ext cx="7886700" cy="825500"/>
          </a:xfrm>
          <a:prstGeom prst="rect">
            <a:avLst/>
          </a:prstGeom>
        </p:spPr>
        <p:txBody>
          <a:bodyPr/>
          <a:lstStyle>
            <a:lvl1pPr marL="0" indent="0">
              <a:buNone/>
              <a:defRPr sz="2700"/>
            </a:lvl1pPr>
          </a:lstStyle>
          <a:p>
            <a:pPr lvl="0"/>
            <a:r>
              <a:rPr lang="en-US" dirty="0"/>
              <a:t>Edit Master text styles</a:t>
            </a:r>
          </a:p>
        </p:txBody>
      </p:sp>
      <p:sp>
        <p:nvSpPr>
          <p:cNvPr id="10" name="Title 9">
            <a:extLst>
              <a:ext uri="{FF2B5EF4-FFF2-40B4-BE49-F238E27FC236}">
                <a16:creationId xmlns:a16="http://schemas.microsoft.com/office/drawing/2014/main" id="{38D6E498-362E-144C-ABBB-AE02A6C3C5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377954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RINTER FRIENDLY left hand image">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82825D78-0B9C-7D4E-A0F7-0903BFB66A76}"/>
              </a:ext>
            </a:extLst>
          </p:cNvPr>
          <p:cNvSpPr>
            <a:spLocks noGrp="1"/>
          </p:cNvSpPr>
          <p:nvPr>
            <p:ph type="body" sz="quarter" idx="10"/>
          </p:nvPr>
        </p:nvSpPr>
        <p:spPr>
          <a:xfrm>
            <a:off x="4592140" y="2120710"/>
            <a:ext cx="7528322" cy="3792417"/>
          </a:xfrm>
          <a:prstGeom prst="rect">
            <a:avLst/>
          </a:prstGeom>
        </p:spPr>
        <p:txBody>
          <a:bodyPr/>
          <a:lstStyle>
            <a:lvl1pPr marL="0" indent="0">
              <a:buNone/>
              <a:defRPr>
                <a:solidFill>
                  <a:schemeClr val="accent3"/>
                </a:solidFill>
              </a:defRPr>
            </a:lvl1pPr>
            <a:lvl2pPr marL="600060" indent="-257168">
              <a:buSzPct val="60000"/>
              <a:buFontTx/>
              <a:buBlip>
                <a:blip r:embed="rId2"/>
              </a:buBlip>
              <a:defRPr>
                <a:solidFill>
                  <a:schemeClr val="accent3"/>
                </a:solidFill>
              </a:defRPr>
            </a:lvl2pPr>
            <a:lvl3pPr marL="857228" indent="-171446">
              <a:buSzPct val="60000"/>
              <a:buFontTx/>
              <a:buBlip>
                <a:blip r:embed="rId2"/>
              </a:buBlip>
              <a:defRPr>
                <a:solidFill>
                  <a:schemeClr val="accent3"/>
                </a:solidFill>
              </a:defRPr>
            </a:lvl3pPr>
            <a:lvl4pPr marL="1200120" indent="-171446">
              <a:buSzPct val="60000"/>
              <a:buFontTx/>
              <a:buBlip>
                <a:blip r:embed="rId2"/>
              </a:buBlip>
              <a:defRPr>
                <a:solidFill>
                  <a:schemeClr val="accent3"/>
                </a:solidFill>
              </a:defRPr>
            </a:lvl4pPr>
            <a:lvl5pPr marL="1543012" indent="-171446">
              <a:buSzPct val="60000"/>
              <a:buFontTx/>
              <a:buBlip>
                <a:blip r:embed="rId2"/>
              </a:buBlip>
              <a:defRPr>
                <a:solidFill>
                  <a:schemeClr val="accent3"/>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8">
            <a:extLst>
              <a:ext uri="{FF2B5EF4-FFF2-40B4-BE49-F238E27FC236}">
                <a16:creationId xmlns:a16="http://schemas.microsoft.com/office/drawing/2014/main" id="{28DED9E5-A3EE-E641-831F-ECA5D91194CE}"/>
              </a:ext>
            </a:extLst>
          </p:cNvPr>
          <p:cNvSpPr>
            <a:spLocks noGrp="1"/>
          </p:cNvSpPr>
          <p:nvPr>
            <p:ph type="body" sz="quarter" idx="11"/>
          </p:nvPr>
        </p:nvSpPr>
        <p:spPr>
          <a:xfrm>
            <a:off x="225878" y="984532"/>
            <a:ext cx="7886700" cy="825500"/>
          </a:xfrm>
          <a:prstGeom prst="rect">
            <a:avLst/>
          </a:prstGeom>
        </p:spPr>
        <p:txBody>
          <a:bodyPr/>
          <a:lstStyle>
            <a:lvl1pPr marL="0" indent="0">
              <a:buNone/>
              <a:defRPr sz="2700">
                <a:solidFill>
                  <a:schemeClr val="tx1"/>
                </a:solidFill>
              </a:defRPr>
            </a:lvl1pPr>
          </a:lstStyle>
          <a:p>
            <a:pPr lvl="0"/>
            <a:r>
              <a:rPr lang="en-US" dirty="0"/>
              <a:t>Edit Master text styles</a:t>
            </a:r>
          </a:p>
        </p:txBody>
      </p:sp>
      <p:sp>
        <p:nvSpPr>
          <p:cNvPr id="10" name="Title 9">
            <a:extLst>
              <a:ext uri="{FF2B5EF4-FFF2-40B4-BE49-F238E27FC236}">
                <a16:creationId xmlns:a16="http://schemas.microsoft.com/office/drawing/2014/main" id="{38D6E498-362E-144C-ABBB-AE02A6C3C537}"/>
              </a:ext>
            </a:extLst>
          </p:cNvPr>
          <p:cNvSpPr>
            <a:spLocks noGrp="1"/>
          </p:cNvSpPr>
          <p:nvPr>
            <p:ph type="title"/>
          </p:nvPr>
        </p:nvSpPr>
        <p:spPr/>
        <p:txBody>
          <a:bodyPr/>
          <a:lstStyle/>
          <a:p>
            <a:r>
              <a:rPr lang="en-US"/>
              <a:t>Click to edit Master title style</a:t>
            </a:r>
          </a:p>
        </p:txBody>
      </p:sp>
      <p:sp>
        <p:nvSpPr>
          <p:cNvPr id="3" name="Picture Placeholder 2">
            <a:extLst>
              <a:ext uri="{FF2B5EF4-FFF2-40B4-BE49-F238E27FC236}">
                <a16:creationId xmlns:a16="http://schemas.microsoft.com/office/drawing/2014/main" id="{B00E1A31-CB7B-D443-91D4-D82AC42F343C}"/>
              </a:ext>
            </a:extLst>
          </p:cNvPr>
          <p:cNvSpPr>
            <a:spLocks noGrp="1"/>
          </p:cNvSpPr>
          <p:nvPr>
            <p:ph type="pic" sz="quarter" idx="12" hasCustomPrompt="1"/>
          </p:nvPr>
        </p:nvSpPr>
        <p:spPr>
          <a:xfrm>
            <a:off x="226219" y="2120900"/>
            <a:ext cx="4186238" cy="3792538"/>
          </a:xfrm>
          <a:prstGeom prst="roundRect">
            <a:avLst>
              <a:gd name="adj" fmla="val 7425"/>
            </a:avLst>
          </a:prstGeom>
          <a:solidFill>
            <a:schemeClr val="tx1"/>
          </a:solidFill>
        </p:spPr>
        <p:txBody>
          <a:bodyPr anchor="ctr" anchorCtr="1"/>
          <a:lstStyle>
            <a:lvl1pPr>
              <a:defRPr>
                <a:solidFill>
                  <a:schemeClr val="bg1"/>
                </a:solidFill>
              </a:defRPr>
            </a:lvl1pPr>
          </a:lstStyle>
          <a:p>
            <a:r>
              <a:rPr lang="en-US" dirty="0"/>
              <a:t>Click to add photo</a:t>
            </a:r>
          </a:p>
        </p:txBody>
      </p:sp>
    </p:spTree>
    <p:extLst>
      <p:ext uri="{BB962C8B-B14F-4D97-AF65-F5344CB8AC3E}">
        <p14:creationId xmlns:p14="http://schemas.microsoft.com/office/powerpoint/2010/main" val="21582616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RINTER FRIENDLY right hand image">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82825D78-0B9C-7D4E-A0F7-0903BFB66A76}"/>
              </a:ext>
            </a:extLst>
          </p:cNvPr>
          <p:cNvSpPr>
            <a:spLocks noGrp="1"/>
          </p:cNvSpPr>
          <p:nvPr>
            <p:ph type="body" sz="quarter" idx="10"/>
          </p:nvPr>
        </p:nvSpPr>
        <p:spPr>
          <a:xfrm>
            <a:off x="225880" y="1810158"/>
            <a:ext cx="7528322" cy="3792417"/>
          </a:xfrm>
          <a:prstGeom prst="rect">
            <a:avLst/>
          </a:prstGeom>
        </p:spPr>
        <p:txBody>
          <a:bodyPr/>
          <a:lstStyle>
            <a:lvl1pPr marL="0" indent="0">
              <a:buNone/>
              <a:defRPr>
                <a:solidFill>
                  <a:schemeClr val="accent3"/>
                </a:solidFill>
              </a:defRPr>
            </a:lvl1pPr>
            <a:lvl2pPr marL="600060" indent="-257168">
              <a:buSzPct val="60000"/>
              <a:buFontTx/>
              <a:buBlip>
                <a:blip r:embed="rId2"/>
              </a:buBlip>
              <a:defRPr>
                <a:solidFill>
                  <a:schemeClr val="accent3"/>
                </a:solidFill>
              </a:defRPr>
            </a:lvl2pPr>
            <a:lvl3pPr marL="857228" indent="-171446">
              <a:buSzPct val="60000"/>
              <a:buFontTx/>
              <a:buBlip>
                <a:blip r:embed="rId2"/>
              </a:buBlip>
              <a:defRPr>
                <a:solidFill>
                  <a:schemeClr val="accent3"/>
                </a:solidFill>
              </a:defRPr>
            </a:lvl3pPr>
            <a:lvl4pPr marL="1200120" indent="-171446">
              <a:buSzPct val="60000"/>
              <a:buFontTx/>
              <a:buBlip>
                <a:blip r:embed="rId2"/>
              </a:buBlip>
              <a:defRPr>
                <a:solidFill>
                  <a:schemeClr val="accent3"/>
                </a:solidFill>
              </a:defRPr>
            </a:lvl4pPr>
            <a:lvl5pPr marL="1543012" indent="-171446">
              <a:buSzPct val="60000"/>
              <a:buFontTx/>
              <a:buBlip>
                <a:blip r:embed="rId2"/>
              </a:buBlip>
              <a:defRPr>
                <a:solidFill>
                  <a:schemeClr val="accent3"/>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8">
            <a:extLst>
              <a:ext uri="{FF2B5EF4-FFF2-40B4-BE49-F238E27FC236}">
                <a16:creationId xmlns:a16="http://schemas.microsoft.com/office/drawing/2014/main" id="{28DED9E5-A3EE-E641-831F-ECA5D91194CE}"/>
              </a:ext>
            </a:extLst>
          </p:cNvPr>
          <p:cNvSpPr>
            <a:spLocks noGrp="1"/>
          </p:cNvSpPr>
          <p:nvPr>
            <p:ph type="body" sz="quarter" idx="11"/>
          </p:nvPr>
        </p:nvSpPr>
        <p:spPr>
          <a:xfrm>
            <a:off x="225878" y="984532"/>
            <a:ext cx="7886700" cy="825500"/>
          </a:xfrm>
          <a:prstGeom prst="rect">
            <a:avLst/>
          </a:prstGeom>
        </p:spPr>
        <p:txBody>
          <a:bodyPr/>
          <a:lstStyle>
            <a:lvl1pPr marL="0" indent="0">
              <a:buNone/>
              <a:defRPr sz="2700">
                <a:solidFill>
                  <a:schemeClr val="tx1"/>
                </a:solidFill>
              </a:defRPr>
            </a:lvl1pPr>
          </a:lstStyle>
          <a:p>
            <a:pPr lvl="0"/>
            <a:r>
              <a:rPr lang="en-US" dirty="0"/>
              <a:t>Edit Master text styles</a:t>
            </a:r>
          </a:p>
        </p:txBody>
      </p:sp>
      <p:sp>
        <p:nvSpPr>
          <p:cNvPr id="10" name="Title 9">
            <a:extLst>
              <a:ext uri="{FF2B5EF4-FFF2-40B4-BE49-F238E27FC236}">
                <a16:creationId xmlns:a16="http://schemas.microsoft.com/office/drawing/2014/main" id="{38D6E498-362E-144C-ABBB-AE02A6C3C537}"/>
              </a:ext>
            </a:extLst>
          </p:cNvPr>
          <p:cNvSpPr>
            <a:spLocks noGrp="1"/>
          </p:cNvSpPr>
          <p:nvPr>
            <p:ph type="title"/>
          </p:nvPr>
        </p:nvSpPr>
        <p:spPr/>
        <p:txBody>
          <a:bodyPr/>
          <a:lstStyle/>
          <a:p>
            <a:r>
              <a:rPr lang="en-US"/>
              <a:t>Click to edit Master title style</a:t>
            </a:r>
          </a:p>
        </p:txBody>
      </p:sp>
      <p:sp>
        <p:nvSpPr>
          <p:cNvPr id="3" name="Picture Placeholder 2">
            <a:extLst>
              <a:ext uri="{FF2B5EF4-FFF2-40B4-BE49-F238E27FC236}">
                <a16:creationId xmlns:a16="http://schemas.microsoft.com/office/drawing/2014/main" id="{B00E1A31-CB7B-D443-91D4-D82AC42F343C}"/>
              </a:ext>
            </a:extLst>
          </p:cNvPr>
          <p:cNvSpPr>
            <a:spLocks noGrp="1"/>
          </p:cNvSpPr>
          <p:nvPr>
            <p:ph type="pic" sz="quarter" idx="12" hasCustomPrompt="1"/>
          </p:nvPr>
        </p:nvSpPr>
        <p:spPr>
          <a:xfrm>
            <a:off x="4671652" y="1810032"/>
            <a:ext cx="4186238" cy="3792538"/>
          </a:xfrm>
          <a:prstGeom prst="roundRect">
            <a:avLst>
              <a:gd name="adj" fmla="val 7425"/>
            </a:avLst>
          </a:prstGeom>
          <a:solidFill>
            <a:schemeClr val="tx2"/>
          </a:solidFill>
        </p:spPr>
        <p:txBody>
          <a:bodyPr wrap="square" anchor="ctr" anchorCtr="1"/>
          <a:lstStyle>
            <a:lvl1pPr>
              <a:defRPr>
                <a:ln>
                  <a:noFill/>
                </a:ln>
                <a:solidFill>
                  <a:schemeClr val="bg1"/>
                </a:solidFill>
              </a:defRPr>
            </a:lvl1pPr>
          </a:lstStyle>
          <a:p>
            <a:r>
              <a:rPr lang="en-US" dirty="0"/>
              <a:t>Click to add photo</a:t>
            </a:r>
          </a:p>
        </p:txBody>
      </p:sp>
    </p:spTree>
    <p:extLst>
      <p:ext uri="{BB962C8B-B14F-4D97-AF65-F5344CB8AC3E}">
        <p14:creationId xmlns:p14="http://schemas.microsoft.com/office/powerpoint/2010/main" val="1922134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ft Hand Blue Box">
    <p:spTree>
      <p:nvGrpSpPr>
        <p:cNvPr id="1" name=""/>
        <p:cNvGrpSpPr/>
        <p:nvPr/>
      </p:nvGrpSpPr>
      <p:grpSpPr>
        <a:xfrm>
          <a:off x="0" y="0"/>
          <a:ext cx="0" cy="0"/>
          <a:chOff x="0" y="0"/>
          <a:chExt cx="0" cy="0"/>
        </a:xfrm>
      </p:grpSpPr>
      <p:sp>
        <p:nvSpPr>
          <p:cNvPr id="3" name="Manual Input 2">
            <a:extLst>
              <a:ext uri="{FF2B5EF4-FFF2-40B4-BE49-F238E27FC236}">
                <a16:creationId xmlns:a16="http://schemas.microsoft.com/office/drawing/2014/main" id="{FDE86EC6-313E-0B49-9061-78A01BCF8F9F}"/>
              </a:ext>
            </a:extLst>
          </p:cNvPr>
          <p:cNvSpPr/>
          <p:nvPr userDrawn="1"/>
        </p:nvSpPr>
        <p:spPr>
          <a:xfrm rot="10800000">
            <a:off x="382467" y="-193432"/>
            <a:ext cx="3639214" cy="6541477"/>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0 w 10000"/>
              <a:gd name="connsiteY0" fmla="*/ 1247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1247 h 10000"/>
              <a:gd name="connsiteX0" fmla="*/ 0 w 10000"/>
              <a:gd name="connsiteY0" fmla="*/ 826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826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826"/>
                </a:moveTo>
                <a:lnTo>
                  <a:pt x="10000" y="0"/>
                </a:lnTo>
                <a:lnTo>
                  <a:pt x="10000" y="10000"/>
                </a:lnTo>
                <a:lnTo>
                  <a:pt x="0" y="10000"/>
                </a:lnTo>
                <a:lnTo>
                  <a:pt x="0" y="826"/>
                </a:lnTo>
                <a:close/>
              </a:path>
            </a:pathLst>
          </a:custGeom>
          <a:ln w="381000">
            <a:solidFill>
              <a:schemeClr val="tx1"/>
            </a:solidFill>
            <a:rou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5" name="Text Placeholder 4">
            <a:extLst>
              <a:ext uri="{FF2B5EF4-FFF2-40B4-BE49-F238E27FC236}">
                <a16:creationId xmlns:a16="http://schemas.microsoft.com/office/drawing/2014/main" id="{490F5DFC-2738-2644-8262-0AFBC518DF4C}"/>
              </a:ext>
            </a:extLst>
          </p:cNvPr>
          <p:cNvSpPr>
            <a:spLocks noGrp="1"/>
          </p:cNvSpPr>
          <p:nvPr>
            <p:ph type="body" sz="quarter" idx="10"/>
          </p:nvPr>
        </p:nvSpPr>
        <p:spPr>
          <a:xfrm>
            <a:off x="586396" y="2120710"/>
            <a:ext cx="3231356" cy="4905375"/>
          </a:xfrm>
          <a:prstGeom prst="rect">
            <a:avLst/>
          </a:prstGeom>
        </p:spPr>
        <p:txBody>
          <a:bodyPr/>
          <a:lstStyle>
            <a:lvl1pPr marL="0" indent="0">
              <a:buNone/>
              <a:defRPr b="1">
                <a:solidFill>
                  <a:schemeClr val="bg1"/>
                </a:solidFill>
              </a:defRPr>
            </a:lvl1pPr>
            <a:lvl2pPr marL="514337" indent="-171446">
              <a:buSzPct val="60000"/>
              <a:buFontTx/>
              <a:buBlip>
                <a:blip r:embed="rId2"/>
              </a:buBlip>
              <a:defRPr>
                <a:solidFill>
                  <a:schemeClr val="bg1"/>
                </a:solidFill>
              </a:defRPr>
            </a:lvl2pPr>
            <a:lvl3pPr marL="857228" indent="-171446">
              <a:buSzPct val="60000"/>
              <a:buFontTx/>
              <a:buBlip>
                <a:blip r:embed="rId2"/>
              </a:buBlip>
              <a:defRPr>
                <a:solidFill>
                  <a:schemeClr val="bg1"/>
                </a:solidFill>
              </a:defRPr>
            </a:lvl3pPr>
            <a:lvl4pPr marL="1200120" indent="-171446">
              <a:buSzPct val="60000"/>
              <a:buFontTx/>
              <a:buBlip>
                <a:blip r:embed="rId2"/>
              </a:buBlip>
              <a:defRPr>
                <a:solidFill>
                  <a:schemeClr val="bg1"/>
                </a:solidFill>
              </a:defRPr>
            </a:lvl4pPr>
            <a:lvl5pPr marL="1543012" indent="-171446">
              <a:buSzPct val="60000"/>
              <a:buFontTx/>
              <a:buBlip>
                <a:blip r:embed="rId2"/>
              </a:buBlip>
              <a:defRPr>
                <a:solidFill>
                  <a:schemeClr val="bg1"/>
                </a:solidFill>
              </a:defRPr>
            </a:lvl5pPr>
          </a:lstStyle>
          <a:p>
            <a:pPr lvl="0"/>
            <a:r>
              <a:rPr lang="en-US" dirty="0"/>
              <a:t>Edit Master text styles</a:t>
            </a:r>
          </a:p>
          <a:p>
            <a:pPr lvl="1"/>
            <a:r>
              <a:rPr lang="en-US" dirty="0"/>
              <a:t> Second level</a:t>
            </a:r>
          </a:p>
          <a:p>
            <a:pPr lvl="2"/>
            <a:r>
              <a:rPr lang="en-US" dirty="0"/>
              <a:t>Third level</a:t>
            </a:r>
          </a:p>
          <a:p>
            <a:pPr lvl="3"/>
            <a:r>
              <a:rPr lang="en-US" dirty="0"/>
              <a:t>Fourth level</a:t>
            </a:r>
          </a:p>
          <a:p>
            <a:pPr lvl="4"/>
            <a:r>
              <a:rPr lang="en-US" dirty="0"/>
              <a:t>Fifth level</a:t>
            </a:r>
          </a:p>
        </p:txBody>
      </p:sp>
      <p:sp>
        <p:nvSpPr>
          <p:cNvPr id="20" name="Text Placeholder 3">
            <a:extLst>
              <a:ext uri="{FF2B5EF4-FFF2-40B4-BE49-F238E27FC236}">
                <a16:creationId xmlns:a16="http://schemas.microsoft.com/office/drawing/2014/main" id="{C56A37A0-1FD3-3A42-948C-BE152B6D917B}"/>
              </a:ext>
            </a:extLst>
          </p:cNvPr>
          <p:cNvSpPr>
            <a:spLocks noGrp="1"/>
          </p:cNvSpPr>
          <p:nvPr>
            <p:ph type="body" sz="quarter" idx="11"/>
          </p:nvPr>
        </p:nvSpPr>
        <p:spPr>
          <a:xfrm>
            <a:off x="4435882" y="2120710"/>
            <a:ext cx="4453640" cy="3792417"/>
          </a:xfrm>
          <a:prstGeom prst="rect">
            <a:avLst/>
          </a:prstGeom>
        </p:spPr>
        <p:txBody>
          <a:bodyPr/>
          <a:lstStyle>
            <a:lvl1pPr marL="0" indent="0">
              <a:buNone/>
              <a:defRPr>
                <a:solidFill>
                  <a:schemeClr val="accent3"/>
                </a:solidFill>
              </a:defRPr>
            </a:lvl1pPr>
            <a:lvl2pPr marL="600060" indent="-257168">
              <a:buSzPct val="60000"/>
              <a:buFontTx/>
              <a:buBlip>
                <a:blip r:embed="rId3"/>
              </a:buBlip>
              <a:defRPr>
                <a:solidFill>
                  <a:schemeClr val="accent3"/>
                </a:solidFill>
              </a:defRPr>
            </a:lvl2pPr>
            <a:lvl3pPr marL="857228" indent="-171446">
              <a:buSzPct val="60000"/>
              <a:buFontTx/>
              <a:buBlip>
                <a:blip r:embed="rId3"/>
              </a:buBlip>
              <a:defRPr>
                <a:solidFill>
                  <a:schemeClr val="accent3"/>
                </a:solidFill>
              </a:defRPr>
            </a:lvl3pPr>
            <a:lvl4pPr marL="1200120" indent="-171446">
              <a:buSzPct val="60000"/>
              <a:buFontTx/>
              <a:buBlip>
                <a:blip r:embed="rId3"/>
              </a:buBlip>
              <a:defRPr>
                <a:solidFill>
                  <a:schemeClr val="accent3"/>
                </a:solidFill>
              </a:defRPr>
            </a:lvl4pPr>
            <a:lvl5pPr marL="1543012" indent="-171446">
              <a:buSzPct val="60000"/>
              <a:buFontTx/>
              <a:buBlip>
                <a:blip r:embed="rId3"/>
              </a:buBlip>
              <a:defRPr>
                <a:solidFill>
                  <a:schemeClr val="accent3"/>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1" name="Title 20">
            <a:extLst>
              <a:ext uri="{FF2B5EF4-FFF2-40B4-BE49-F238E27FC236}">
                <a16:creationId xmlns:a16="http://schemas.microsoft.com/office/drawing/2014/main" id="{2EA71173-68D1-4947-ABAB-B95D2084F53E}"/>
              </a:ext>
            </a:extLst>
          </p:cNvPr>
          <p:cNvSpPr>
            <a:spLocks noGrp="1"/>
          </p:cNvSpPr>
          <p:nvPr>
            <p:ph type="title"/>
          </p:nvPr>
        </p:nvSpPr>
        <p:spPr>
          <a:xfrm>
            <a:off x="586393" y="431957"/>
            <a:ext cx="3231356" cy="1466297"/>
          </a:xfrm>
        </p:spPr>
        <p:txBody>
          <a:bodyPr/>
          <a:lstStyle>
            <a:lvl1pPr>
              <a:defRPr>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24566151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ight Hand Photo">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83EDDD26-EA9F-4B44-BD80-28D8F4E898B9}"/>
              </a:ext>
            </a:extLst>
          </p:cNvPr>
          <p:cNvSpPr>
            <a:spLocks noGrp="1"/>
          </p:cNvSpPr>
          <p:nvPr>
            <p:ph type="pic" sz="quarter" idx="10" hasCustomPrompt="1"/>
          </p:nvPr>
        </p:nvSpPr>
        <p:spPr>
          <a:xfrm flipH="1">
            <a:off x="4705382" y="-26991"/>
            <a:ext cx="4504009" cy="6935118"/>
          </a:xfrm>
          <a:custGeom>
            <a:avLst/>
            <a:gdLst>
              <a:gd name="connsiteX0" fmla="*/ 0 w 5761435"/>
              <a:gd name="connsiteY0" fmla="*/ 8686800 h 8686800"/>
              <a:gd name="connsiteX1" fmla="*/ 651503 w 5761435"/>
              <a:gd name="connsiteY1" fmla="*/ 0 h 8686800"/>
              <a:gd name="connsiteX2" fmla="*/ 5761435 w 5761435"/>
              <a:gd name="connsiteY2" fmla="*/ 0 h 8686800"/>
              <a:gd name="connsiteX3" fmla="*/ 5109932 w 5761435"/>
              <a:gd name="connsiteY3" fmla="*/ 8686800 h 8686800"/>
              <a:gd name="connsiteX4" fmla="*/ 0 w 5761435"/>
              <a:gd name="connsiteY4" fmla="*/ 8686800 h 8686800"/>
              <a:gd name="connsiteX0" fmla="*/ 0 w 5761435"/>
              <a:gd name="connsiteY0" fmla="*/ 8686800 h 8686800"/>
              <a:gd name="connsiteX1" fmla="*/ 651503 w 5761435"/>
              <a:gd name="connsiteY1" fmla="*/ 0 h 8686800"/>
              <a:gd name="connsiteX2" fmla="*/ 5761435 w 5761435"/>
              <a:gd name="connsiteY2" fmla="*/ 0 h 8686800"/>
              <a:gd name="connsiteX3" fmla="*/ 5165016 w 5761435"/>
              <a:gd name="connsiteY3" fmla="*/ 7959687 h 8686800"/>
              <a:gd name="connsiteX4" fmla="*/ 0 w 5761435"/>
              <a:gd name="connsiteY4" fmla="*/ 8686800 h 8686800"/>
              <a:gd name="connsiteX0" fmla="*/ 373066 w 5109932"/>
              <a:gd name="connsiteY0" fmla="*/ 8169007 h 8169007"/>
              <a:gd name="connsiteX1" fmla="*/ 0 w 5109932"/>
              <a:gd name="connsiteY1" fmla="*/ 0 h 8169007"/>
              <a:gd name="connsiteX2" fmla="*/ 5109932 w 5109932"/>
              <a:gd name="connsiteY2" fmla="*/ 0 h 8169007"/>
              <a:gd name="connsiteX3" fmla="*/ 4513513 w 5109932"/>
              <a:gd name="connsiteY3" fmla="*/ 7959687 h 8169007"/>
              <a:gd name="connsiteX4" fmla="*/ 373066 w 5109932"/>
              <a:gd name="connsiteY4" fmla="*/ 8169007 h 8169007"/>
              <a:gd name="connsiteX0" fmla="*/ 813741 w 5109932"/>
              <a:gd name="connsiteY0" fmla="*/ 7805450 h 7959687"/>
              <a:gd name="connsiteX1" fmla="*/ 0 w 5109932"/>
              <a:gd name="connsiteY1" fmla="*/ 0 h 7959687"/>
              <a:gd name="connsiteX2" fmla="*/ 5109932 w 5109932"/>
              <a:gd name="connsiteY2" fmla="*/ 0 h 7959687"/>
              <a:gd name="connsiteX3" fmla="*/ 4513513 w 5109932"/>
              <a:gd name="connsiteY3" fmla="*/ 7959687 h 7959687"/>
              <a:gd name="connsiteX4" fmla="*/ 813741 w 5109932"/>
              <a:gd name="connsiteY4" fmla="*/ 7805450 h 7959687"/>
              <a:gd name="connsiteX0" fmla="*/ 549336 w 5109932"/>
              <a:gd name="connsiteY0" fmla="*/ 7959686 h 7959687"/>
              <a:gd name="connsiteX1" fmla="*/ 0 w 5109932"/>
              <a:gd name="connsiteY1" fmla="*/ 0 h 7959687"/>
              <a:gd name="connsiteX2" fmla="*/ 5109932 w 5109932"/>
              <a:gd name="connsiteY2" fmla="*/ 0 h 7959687"/>
              <a:gd name="connsiteX3" fmla="*/ 4513513 w 5109932"/>
              <a:gd name="connsiteY3" fmla="*/ 7959687 h 7959687"/>
              <a:gd name="connsiteX4" fmla="*/ 549336 w 5109932"/>
              <a:gd name="connsiteY4" fmla="*/ 7959686 h 7959687"/>
              <a:gd name="connsiteX0" fmla="*/ 0 w 4560596"/>
              <a:gd name="connsiteY0" fmla="*/ 7959686 h 7959687"/>
              <a:gd name="connsiteX1" fmla="*/ 1508 w 4560596"/>
              <a:gd name="connsiteY1" fmla="*/ 1090670 h 7959687"/>
              <a:gd name="connsiteX2" fmla="*/ 4560596 w 4560596"/>
              <a:gd name="connsiteY2" fmla="*/ 0 h 7959687"/>
              <a:gd name="connsiteX3" fmla="*/ 3964177 w 4560596"/>
              <a:gd name="connsiteY3" fmla="*/ 7959687 h 7959687"/>
              <a:gd name="connsiteX4" fmla="*/ 0 w 4560596"/>
              <a:gd name="connsiteY4" fmla="*/ 7959686 h 7959687"/>
              <a:gd name="connsiteX0" fmla="*/ 0 w 4483477"/>
              <a:gd name="connsiteY0" fmla="*/ 6990202 h 6990203"/>
              <a:gd name="connsiteX1" fmla="*/ 1508 w 4483477"/>
              <a:gd name="connsiteY1" fmla="*/ 121186 h 6990203"/>
              <a:gd name="connsiteX2" fmla="*/ 4483477 w 4483477"/>
              <a:gd name="connsiteY2" fmla="*/ 0 h 6990203"/>
              <a:gd name="connsiteX3" fmla="*/ 3964177 w 4483477"/>
              <a:gd name="connsiteY3" fmla="*/ 6990203 h 6990203"/>
              <a:gd name="connsiteX4" fmla="*/ 0 w 4483477"/>
              <a:gd name="connsiteY4" fmla="*/ 6990202 h 6990203"/>
              <a:gd name="connsiteX0" fmla="*/ 0 w 4472461"/>
              <a:gd name="connsiteY0" fmla="*/ 6935117 h 6935118"/>
              <a:gd name="connsiteX1" fmla="*/ 1508 w 4472461"/>
              <a:gd name="connsiteY1" fmla="*/ 66101 h 6935118"/>
              <a:gd name="connsiteX2" fmla="*/ 4472461 w 4472461"/>
              <a:gd name="connsiteY2" fmla="*/ 0 h 6935118"/>
              <a:gd name="connsiteX3" fmla="*/ 3964177 w 4472461"/>
              <a:gd name="connsiteY3" fmla="*/ 6935118 h 6935118"/>
              <a:gd name="connsiteX4" fmla="*/ 0 w 4472461"/>
              <a:gd name="connsiteY4" fmla="*/ 6935117 h 6935118"/>
              <a:gd name="connsiteX0" fmla="*/ 31548 w 4504009"/>
              <a:gd name="connsiteY0" fmla="*/ 6935117 h 6935118"/>
              <a:gd name="connsiteX1" fmla="*/ 5 w 4504009"/>
              <a:gd name="connsiteY1" fmla="*/ 11016 h 6935118"/>
              <a:gd name="connsiteX2" fmla="*/ 4504009 w 4504009"/>
              <a:gd name="connsiteY2" fmla="*/ 0 h 6935118"/>
              <a:gd name="connsiteX3" fmla="*/ 3995725 w 4504009"/>
              <a:gd name="connsiteY3" fmla="*/ 6935118 h 6935118"/>
              <a:gd name="connsiteX4" fmla="*/ 31548 w 4504009"/>
              <a:gd name="connsiteY4" fmla="*/ 6935117 h 69351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4009" h="6935118">
                <a:moveTo>
                  <a:pt x="31548" y="6935117"/>
                </a:moveTo>
                <a:cubicBezTo>
                  <a:pt x="32051" y="4645445"/>
                  <a:pt x="-498" y="2300688"/>
                  <a:pt x="5" y="11016"/>
                </a:cubicBezTo>
                <a:lnTo>
                  <a:pt x="4504009" y="0"/>
                </a:lnTo>
                <a:lnTo>
                  <a:pt x="3995725" y="6935118"/>
                </a:lnTo>
                <a:lnTo>
                  <a:pt x="31548" y="6935117"/>
                </a:lnTo>
                <a:close/>
              </a:path>
            </a:pathLst>
          </a:custGeom>
          <a:solidFill>
            <a:schemeClr val="tx1"/>
          </a:solidFill>
        </p:spPr>
        <p:txBody>
          <a:bodyPr lIns="540000" rIns="324000" anchor="ctr" anchorCtr="1"/>
          <a:lstStyle>
            <a:lvl1pPr>
              <a:defRPr>
                <a:noFill/>
              </a:defRPr>
            </a:lvl1pPr>
          </a:lstStyle>
          <a:p>
            <a:endParaRPr lang="en-US" dirty="0"/>
          </a:p>
        </p:txBody>
      </p:sp>
      <p:sp>
        <p:nvSpPr>
          <p:cNvPr id="8" name="Text Placeholder 7">
            <a:extLst>
              <a:ext uri="{FF2B5EF4-FFF2-40B4-BE49-F238E27FC236}">
                <a16:creationId xmlns:a16="http://schemas.microsoft.com/office/drawing/2014/main" id="{6DAAC4C6-3D2B-3A46-855D-8D17F9A6CD19}"/>
              </a:ext>
            </a:extLst>
          </p:cNvPr>
          <p:cNvSpPr>
            <a:spLocks noGrp="1"/>
          </p:cNvSpPr>
          <p:nvPr>
            <p:ph type="body" sz="quarter" idx="11"/>
          </p:nvPr>
        </p:nvSpPr>
        <p:spPr>
          <a:xfrm>
            <a:off x="273844" y="1524000"/>
            <a:ext cx="4743450" cy="4525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8">
            <a:extLst>
              <a:ext uri="{FF2B5EF4-FFF2-40B4-BE49-F238E27FC236}">
                <a16:creationId xmlns:a16="http://schemas.microsoft.com/office/drawing/2014/main" id="{8C4585A3-22D5-8845-B395-9F86D1C2E10D}"/>
              </a:ext>
            </a:extLst>
          </p:cNvPr>
          <p:cNvSpPr>
            <a:spLocks noGrp="1"/>
          </p:cNvSpPr>
          <p:nvPr>
            <p:ph type="title"/>
          </p:nvPr>
        </p:nvSpPr>
        <p:spPr>
          <a:xfrm>
            <a:off x="273846" y="431166"/>
            <a:ext cx="4677592" cy="739280"/>
          </a:xfrm>
        </p:spPr>
        <p:txBody>
          <a:bodyPr/>
          <a:lstStyle/>
          <a:p>
            <a:r>
              <a:rPr lang="en-US" dirty="0"/>
              <a:t>Click to edit Master title style</a:t>
            </a:r>
          </a:p>
        </p:txBody>
      </p:sp>
      <p:sp>
        <p:nvSpPr>
          <p:cNvPr id="10" name="Picture Placeholder 2">
            <a:extLst>
              <a:ext uri="{FF2B5EF4-FFF2-40B4-BE49-F238E27FC236}">
                <a16:creationId xmlns:a16="http://schemas.microsoft.com/office/drawing/2014/main" id="{543ED315-3C89-E147-BC83-3AB338C16BBA}"/>
              </a:ext>
            </a:extLst>
          </p:cNvPr>
          <p:cNvSpPr>
            <a:spLocks noGrp="1"/>
          </p:cNvSpPr>
          <p:nvPr>
            <p:ph type="pic" sz="quarter" idx="12" hasCustomPrompt="1"/>
          </p:nvPr>
        </p:nvSpPr>
        <p:spPr>
          <a:xfrm>
            <a:off x="273847" y="3806293"/>
            <a:ext cx="2476591" cy="2243677"/>
          </a:xfrm>
          <a:prstGeom prst="roundRect">
            <a:avLst>
              <a:gd name="adj" fmla="val 7425"/>
            </a:avLst>
          </a:prstGeom>
          <a:solidFill>
            <a:schemeClr val="tx2"/>
          </a:solidFill>
        </p:spPr>
        <p:txBody>
          <a:bodyPr anchor="ctr" anchorCtr="1"/>
          <a:lstStyle>
            <a:lvl1pPr>
              <a:defRPr>
                <a:solidFill>
                  <a:schemeClr val="bg1"/>
                </a:solidFill>
              </a:defRPr>
            </a:lvl1pPr>
          </a:lstStyle>
          <a:p>
            <a:r>
              <a:rPr lang="en-US" dirty="0"/>
              <a:t>Click to add photo</a:t>
            </a:r>
          </a:p>
        </p:txBody>
      </p:sp>
      <p:pic>
        <p:nvPicPr>
          <p:cNvPr id="7" name="Picture 6">
            <a:extLst>
              <a:ext uri="{FF2B5EF4-FFF2-40B4-BE49-F238E27FC236}">
                <a16:creationId xmlns:a16="http://schemas.microsoft.com/office/drawing/2014/main" id="{29C50C88-244B-7D41-B675-1943BF1D054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620000" y="0"/>
            <a:ext cx="1524000" cy="6858000"/>
          </a:xfrm>
          <a:prstGeom prst="rect">
            <a:avLst/>
          </a:prstGeom>
        </p:spPr>
      </p:pic>
    </p:spTree>
    <p:extLst>
      <p:ext uri="{BB962C8B-B14F-4D97-AF65-F5344CB8AC3E}">
        <p14:creationId xmlns:p14="http://schemas.microsoft.com/office/powerpoint/2010/main" val="645775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Left Hand Blue Box">
    <p:bg>
      <p:bgPr>
        <a:solidFill>
          <a:schemeClr val="tx2"/>
        </a:solidFill>
        <a:effectLst/>
      </p:bgPr>
    </p:bg>
    <p:spTree>
      <p:nvGrpSpPr>
        <p:cNvPr id="1" name=""/>
        <p:cNvGrpSpPr/>
        <p:nvPr/>
      </p:nvGrpSpPr>
      <p:grpSpPr>
        <a:xfrm>
          <a:off x="0" y="0"/>
          <a:ext cx="0" cy="0"/>
          <a:chOff x="0" y="0"/>
          <a:chExt cx="0" cy="0"/>
        </a:xfrm>
      </p:grpSpPr>
      <p:sp>
        <p:nvSpPr>
          <p:cNvPr id="2" name="Manual Input 1">
            <a:extLst>
              <a:ext uri="{FF2B5EF4-FFF2-40B4-BE49-F238E27FC236}">
                <a16:creationId xmlns:a16="http://schemas.microsoft.com/office/drawing/2014/main" id="{86F18933-1362-384A-80F8-A701DFBBD5B1}"/>
              </a:ext>
            </a:extLst>
          </p:cNvPr>
          <p:cNvSpPr/>
          <p:nvPr userDrawn="1"/>
        </p:nvSpPr>
        <p:spPr>
          <a:xfrm flipH="1" flipV="1">
            <a:off x="388620" y="-182880"/>
            <a:ext cx="5040630" cy="6309360"/>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0 w 10000"/>
              <a:gd name="connsiteY0" fmla="*/ 744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744 h 10000"/>
              <a:gd name="connsiteX0" fmla="*/ 0 w 10000"/>
              <a:gd name="connsiteY0" fmla="*/ 1227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1227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227"/>
                </a:moveTo>
                <a:lnTo>
                  <a:pt x="10000" y="0"/>
                </a:lnTo>
                <a:lnTo>
                  <a:pt x="10000" y="10000"/>
                </a:lnTo>
                <a:lnTo>
                  <a:pt x="0" y="10000"/>
                </a:lnTo>
                <a:lnTo>
                  <a:pt x="0" y="1227"/>
                </a:lnTo>
                <a:close/>
              </a:path>
            </a:pathLst>
          </a:custGeom>
          <a:solidFill>
            <a:schemeClr val="bg1"/>
          </a:solidFill>
          <a:ln w="381000" cap="rnd" cmpd="sng">
            <a:solidFill>
              <a:schemeClr val="bg1"/>
            </a:solidFill>
            <a:roun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dirty="0"/>
          </a:p>
        </p:txBody>
      </p:sp>
      <p:sp>
        <p:nvSpPr>
          <p:cNvPr id="8" name="Text Placeholder 7">
            <a:extLst>
              <a:ext uri="{FF2B5EF4-FFF2-40B4-BE49-F238E27FC236}">
                <a16:creationId xmlns:a16="http://schemas.microsoft.com/office/drawing/2014/main" id="{6DAAC4C6-3D2B-3A46-855D-8D17F9A6CD19}"/>
              </a:ext>
            </a:extLst>
          </p:cNvPr>
          <p:cNvSpPr>
            <a:spLocks noGrp="1"/>
          </p:cNvSpPr>
          <p:nvPr>
            <p:ph type="body" sz="quarter" idx="11"/>
          </p:nvPr>
        </p:nvSpPr>
        <p:spPr>
          <a:xfrm>
            <a:off x="605314" y="1813564"/>
            <a:ext cx="4743450" cy="4525963"/>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8">
            <a:extLst>
              <a:ext uri="{FF2B5EF4-FFF2-40B4-BE49-F238E27FC236}">
                <a16:creationId xmlns:a16="http://schemas.microsoft.com/office/drawing/2014/main" id="{8C4585A3-22D5-8845-B395-9F86D1C2E10D}"/>
              </a:ext>
            </a:extLst>
          </p:cNvPr>
          <p:cNvSpPr>
            <a:spLocks noGrp="1"/>
          </p:cNvSpPr>
          <p:nvPr>
            <p:ph type="title"/>
          </p:nvPr>
        </p:nvSpPr>
        <p:spPr>
          <a:xfrm>
            <a:off x="605316" y="720726"/>
            <a:ext cx="4677592" cy="739280"/>
          </a:xfrm>
          <a:noFill/>
        </p:spPr>
        <p:txBody>
          <a:bodyPr/>
          <a:lstStyle>
            <a:lvl1pPr>
              <a:defRPr>
                <a:solidFill>
                  <a:schemeClr val="tx1"/>
                </a:solidFill>
              </a:defRPr>
            </a:lvl1pPr>
          </a:lstStyle>
          <a:p>
            <a:r>
              <a:rPr lang="en-US" dirty="0"/>
              <a:t>Click to edit Master title style</a:t>
            </a:r>
          </a:p>
        </p:txBody>
      </p:sp>
      <p:pic>
        <p:nvPicPr>
          <p:cNvPr id="7" name="Picture 6">
            <a:extLst>
              <a:ext uri="{FF2B5EF4-FFF2-40B4-BE49-F238E27FC236}">
                <a16:creationId xmlns:a16="http://schemas.microsoft.com/office/drawing/2014/main" id="{65EDF457-AE5B-4546-BA09-9E1AE6DA48A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620000" y="0"/>
            <a:ext cx="1524000" cy="6858000"/>
          </a:xfrm>
          <a:prstGeom prst="rect">
            <a:avLst/>
          </a:prstGeom>
        </p:spPr>
      </p:pic>
    </p:spTree>
    <p:extLst>
      <p:ext uri="{BB962C8B-B14F-4D97-AF65-F5344CB8AC3E}">
        <p14:creationId xmlns:p14="http://schemas.microsoft.com/office/powerpoint/2010/main" val="155207572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10" Type="http://schemas.openxmlformats.org/officeDocument/2006/relationships/image" Target="../media/image2.png"/><Relationship Id="rId4" Type="http://schemas.openxmlformats.org/officeDocument/2006/relationships/slideLayout" Target="../slideLayouts/slideLayout6.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F7B3E62-CAB4-FD4E-9AB1-3258EE612A3B}"/>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Title Placeholder 1">
            <a:extLst>
              <a:ext uri="{FF2B5EF4-FFF2-40B4-BE49-F238E27FC236}">
                <a16:creationId xmlns:a16="http://schemas.microsoft.com/office/drawing/2014/main" id="{4544CE70-8F6D-D64A-A83E-A88F7F58E65A}"/>
              </a:ext>
            </a:extLst>
          </p:cNvPr>
          <p:cNvSpPr>
            <a:spLocks noGrp="1"/>
          </p:cNvSpPr>
          <p:nvPr>
            <p:ph type="title"/>
          </p:nvPr>
        </p:nvSpPr>
        <p:spPr>
          <a:xfrm>
            <a:off x="225878" y="263526"/>
            <a:ext cx="7886700" cy="73928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900BAA8-30E2-1F45-BAC0-6D1EE50E89AC}"/>
              </a:ext>
            </a:extLst>
          </p:cNvPr>
          <p:cNvSpPr>
            <a:spLocks noGrp="1"/>
          </p:cNvSpPr>
          <p:nvPr>
            <p:ph type="body" idx="1"/>
          </p:nvPr>
        </p:nvSpPr>
        <p:spPr>
          <a:xfrm>
            <a:off x="225878" y="1647332"/>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83025996"/>
      </p:ext>
    </p:extLst>
  </p:cSld>
  <p:clrMap bg1="lt1" tx1="dk1" bg2="lt2" tx2="dk2" accent1="accent1" accent2="accent2" accent3="accent3" accent4="accent4" accent5="accent5" accent6="accent6" hlink="hlink" folHlink="folHlink"/>
  <p:sldLayoutIdLst>
    <p:sldLayoutId id="2147483671" r:id="rId1"/>
    <p:sldLayoutId id="2147483685" r:id="rId2"/>
  </p:sldLayoutIdLst>
  <p:txStyles>
    <p:titleStyle>
      <a:lvl1pPr algn="l" defTabSz="685783" rtl="0" eaLnBrk="1" latinLnBrk="0" hangingPunct="1">
        <a:lnSpc>
          <a:spcPct val="90000"/>
        </a:lnSpc>
        <a:spcBef>
          <a:spcPct val="0"/>
        </a:spcBef>
        <a:buNone/>
        <a:defRPr sz="3300" b="1" i="0" kern="1200">
          <a:solidFill>
            <a:schemeClr val="tx1"/>
          </a:solidFill>
          <a:latin typeface="Calibri" panose="020F0502020204030204" pitchFamily="34" charset="0"/>
          <a:ea typeface="+mj-ea"/>
          <a:cs typeface="Calibri" panose="020F0502020204030204" pitchFamily="34" charset="0"/>
        </a:defRPr>
      </a:lvl1pPr>
    </p:titleStyle>
    <p:bodyStyle>
      <a:lvl1pPr marL="0" indent="0" algn="l" defTabSz="685783" rtl="0" eaLnBrk="1" latinLnBrk="0" hangingPunct="1">
        <a:lnSpc>
          <a:spcPct val="90000"/>
        </a:lnSpc>
        <a:spcBef>
          <a:spcPts val="750"/>
        </a:spcBef>
        <a:buFont typeface="Arial" panose="020B0604020202020204" pitchFamily="34" charset="0"/>
        <a:buNone/>
        <a:defRPr sz="2100" kern="1200">
          <a:solidFill>
            <a:schemeClr val="accent3"/>
          </a:solidFill>
          <a:latin typeface="+mn-lt"/>
          <a:ea typeface="+mn-ea"/>
          <a:cs typeface="+mn-cs"/>
        </a:defRPr>
      </a:lvl1pPr>
      <a:lvl2pPr marL="514337" indent="-171446" algn="l" defTabSz="685783" rtl="0" eaLnBrk="1" latinLnBrk="0" hangingPunct="1">
        <a:lnSpc>
          <a:spcPct val="90000"/>
        </a:lnSpc>
        <a:spcBef>
          <a:spcPts val="375"/>
        </a:spcBef>
        <a:buSzPct val="60000"/>
        <a:buFontTx/>
        <a:buBlip>
          <a:blip r:embed="rId5"/>
        </a:buBlip>
        <a:defRPr sz="1800" kern="1200">
          <a:solidFill>
            <a:schemeClr val="accent3"/>
          </a:solidFill>
          <a:latin typeface="+mn-lt"/>
          <a:ea typeface="+mn-ea"/>
          <a:cs typeface="+mn-cs"/>
        </a:defRPr>
      </a:lvl2pPr>
      <a:lvl3pPr marL="857228" indent="-171446" algn="l" defTabSz="685783" rtl="0" eaLnBrk="1" latinLnBrk="0" hangingPunct="1">
        <a:lnSpc>
          <a:spcPct val="90000"/>
        </a:lnSpc>
        <a:spcBef>
          <a:spcPts val="375"/>
        </a:spcBef>
        <a:buSzPct val="60000"/>
        <a:buFontTx/>
        <a:buBlip>
          <a:blip r:embed="rId5"/>
        </a:buBlip>
        <a:defRPr sz="1500" kern="1200">
          <a:solidFill>
            <a:schemeClr val="accent3"/>
          </a:solidFill>
          <a:latin typeface="+mn-lt"/>
          <a:ea typeface="+mn-ea"/>
          <a:cs typeface="+mn-cs"/>
        </a:defRPr>
      </a:lvl3pPr>
      <a:lvl4pPr marL="1200120" indent="-171446" algn="l" defTabSz="685783" rtl="0" eaLnBrk="1" latinLnBrk="0" hangingPunct="1">
        <a:lnSpc>
          <a:spcPct val="90000"/>
        </a:lnSpc>
        <a:spcBef>
          <a:spcPts val="375"/>
        </a:spcBef>
        <a:buSzPct val="60000"/>
        <a:buFontTx/>
        <a:buBlip>
          <a:blip r:embed="rId5"/>
        </a:buBlip>
        <a:defRPr sz="1350" kern="1200">
          <a:solidFill>
            <a:schemeClr val="accent3"/>
          </a:solidFill>
          <a:latin typeface="+mn-lt"/>
          <a:ea typeface="+mn-ea"/>
          <a:cs typeface="+mn-cs"/>
        </a:defRPr>
      </a:lvl4pPr>
      <a:lvl5pPr marL="1543012" indent="-171446" algn="l" defTabSz="685783" rtl="0" eaLnBrk="1" latinLnBrk="0" hangingPunct="1">
        <a:lnSpc>
          <a:spcPct val="90000"/>
        </a:lnSpc>
        <a:spcBef>
          <a:spcPts val="375"/>
        </a:spcBef>
        <a:buSzPct val="60000"/>
        <a:buFontTx/>
        <a:buBlip>
          <a:blip r:embed="rId5"/>
        </a:buBlip>
        <a:defRPr sz="1350" kern="1200">
          <a:solidFill>
            <a:schemeClr val="accent3"/>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F7B3E62-CAB4-FD4E-9AB1-3258EE612A3B}"/>
              </a:ext>
            </a:extLst>
          </p:cNvPr>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Title Placeholder 1">
            <a:extLst>
              <a:ext uri="{FF2B5EF4-FFF2-40B4-BE49-F238E27FC236}">
                <a16:creationId xmlns:a16="http://schemas.microsoft.com/office/drawing/2014/main" id="{4544CE70-8F6D-D64A-A83E-A88F7F58E65A}"/>
              </a:ext>
            </a:extLst>
          </p:cNvPr>
          <p:cNvSpPr>
            <a:spLocks noGrp="1"/>
          </p:cNvSpPr>
          <p:nvPr>
            <p:ph type="title"/>
          </p:nvPr>
        </p:nvSpPr>
        <p:spPr>
          <a:xfrm>
            <a:off x="225878" y="263526"/>
            <a:ext cx="7886700" cy="73928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3900BAA8-30E2-1F45-BAC0-6D1EE50E89AC}"/>
              </a:ext>
            </a:extLst>
          </p:cNvPr>
          <p:cNvSpPr>
            <a:spLocks noGrp="1"/>
          </p:cNvSpPr>
          <p:nvPr>
            <p:ph type="body" idx="1"/>
          </p:nvPr>
        </p:nvSpPr>
        <p:spPr>
          <a:xfrm>
            <a:off x="225878" y="1647332"/>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574556658"/>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66" r:id="rId3"/>
    <p:sldLayoutId id="2147483667" r:id="rId4"/>
    <p:sldLayoutId id="2147483655" r:id="rId5"/>
    <p:sldLayoutId id="2147483657" r:id="rId6"/>
    <p:sldLayoutId id="2147483684" r:id="rId7"/>
  </p:sldLayoutIdLst>
  <p:txStyles>
    <p:titleStyle>
      <a:lvl1pPr algn="l" defTabSz="685783" rtl="0" eaLnBrk="1" latinLnBrk="0" hangingPunct="1">
        <a:lnSpc>
          <a:spcPct val="90000"/>
        </a:lnSpc>
        <a:spcBef>
          <a:spcPct val="0"/>
        </a:spcBef>
        <a:buNone/>
        <a:defRPr sz="3300" b="1" i="0" kern="1200">
          <a:solidFill>
            <a:schemeClr val="tx1"/>
          </a:solidFill>
          <a:latin typeface="Calibri" panose="020F0502020204030204" pitchFamily="34" charset="0"/>
          <a:ea typeface="+mj-ea"/>
          <a:cs typeface="Calibri" panose="020F0502020204030204" pitchFamily="34" charset="0"/>
        </a:defRPr>
      </a:lvl1pPr>
    </p:titleStyle>
    <p:bodyStyle>
      <a:lvl1pPr marL="0" indent="0" algn="l" defTabSz="685783" rtl="0" eaLnBrk="1" latinLnBrk="0" hangingPunct="1">
        <a:lnSpc>
          <a:spcPct val="90000"/>
        </a:lnSpc>
        <a:spcBef>
          <a:spcPts val="750"/>
        </a:spcBef>
        <a:buFont typeface="Arial" panose="020B0604020202020204" pitchFamily="34" charset="0"/>
        <a:buNone/>
        <a:defRPr sz="2100" kern="1200">
          <a:solidFill>
            <a:schemeClr val="accent3"/>
          </a:solidFill>
          <a:latin typeface="+mn-lt"/>
          <a:ea typeface="+mn-ea"/>
          <a:cs typeface="+mn-cs"/>
        </a:defRPr>
      </a:lvl1pPr>
      <a:lvl2pPr marL="514337" indent="-171446" algn="l" defTabSz="685783" rtl="0" eaLnBrk="1" latinLnBrk="0" hangingPunct="1">
        <a:lnSpc>
          <a:spcPct val="90000"/>
        </a:lnSpc>
        <a:spcBef>
          <a:spcPts val="375"/>
        </a:spcBef>
        <a:buSzPct val="60000"/>
        <a:buFontTx/>
        <a:buBlip>
          <a:blip r:embed="rId10"/>
        </a:buBlip>
        <a:defRPr sz="1800" kern="1200">
          <a:solidFill>
            <a:schemeClr val="accent3"/>
          </a:solidFill>
          <a:latin typeface="+mn-lt"/>
          <a:ea typeface="+mn-ea"/>
          <a:cs typeface="+mn-cs"/>
        </a:defRPr>
      </a:lvl2pPr>
      <a:lvl3pPr marL="857228" indent="-171446" algn="l" defTabSz="685783" rtl="0" eaLnBrk="1" latinLnBrk="0" hangingPunct="1">
        <a:lnSpc>
          <a:spcPct val="90000"/>
        </a:lnSpc>
        <a:spcBef>
          <a:spcPts val="375"/>
        </a:spcBef>
        <a:buSzPct val="60000"/>
        <a:buFontTx/>
        <a:buBlip>
          <a:blip r:embed="rId10"/>
        </a:buBlip>
        <a:defRPr sz="1500" kern="1200">
          <a:solidFill>
            <a:schemeClr val="accent3"/>
          </a:solidFill>
          <a:latin typeface="+mn-lt"/>
          <a:ea typeface="+mn-ea"/>
          <a:cs typeface="+mn-cs"/>
        </a:defRPr>
      </a:lvl3pPr>
      <a:lvl4pPr marL="1200120" indent="-171446" algn="l" defTabSz="685783" rtl="0" eaLnBrk="1" latinLnBrk="0" hangingPunct="1">
        <a:lnSpc>
          <a:spcPct val="90000"/>
        </a:lnSpc>
        <a:spcBef>
          <a:spcPts val="375"/>
        </a:spcBef>
        <a:buSzPct val="60000"/>
        <a:buFontTx/>
        <a:buBlip>
          <a:blip r:embed="rId10"/>
        </a:buBlip>
        <a:defRPr sz="1350" kern="1200">
          <a:solidFill>
            <a:schemeClr val="accent3"/>
          </a:solidFill>
          <a:latin typeface="+mn-lt"/>
          <a:ea typeface="+mn-ea"/>
          <a:cs typeface="+mn-cs"/>
        </a:defRPr>
      </a:lvl4pPr>
      <a:lvl5pPr marL="1543012" indent="-171446" algn="l" defTabSz="685783" rtl="0" eaLnBrk="1" latinLnBrk="0" hangingPunct="1">
        <a:lnSpc>
          <a:spcPct val="90000"/>
        </a:lnSpc>
        <a:spcBef>
          <a:spcPts val="375"/>
        </a:spcBef>
        <a:buSzPct val="60000"/>
        <a:buFontTx/>
        <a:buBlip>
          <a:blip r:embed="rId10"/>
        </a:buBlip>
        <a:defRPr sz="1350" kern="1200">
          <a:solidFill>
            <a:schemeClr val="accent3"/>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 Id="rId5" Type="http://schemas.openxmlformats.org/officeDocument/2006/relationships/image" Target="../media/image18.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271F244-3F74-0949-B1B1-A95B1F519105}"/>
              </a:ext>
            </a:extLst>
          </p:cNvPr>
          <p:cNvSpPr>
            <a:spLocks noGrp="1"/>
          </p:cNvSpPr>
          <p:nvPr>
            <p:ph type="title"/>
          </p:nvPr>
        </p:nvSpPr>
        <p:spPr>
          <a:xfrm>
            <a:off x="80012" y="304043"/>
            <a:ext cx="7458599" cy="739280"/>
          </a:xfrm>
        </p:spPr>
        <p:txBody>
          <a:bodyPr>
            <a:noAutofit/>
          </a:bodyPr>
          <a:lstStyle/>
          <a:p>
            <a:r>
              <a:rPr lang="en-US" sz="2000" dirty="0"/>
              <a:t>NGN recommend that Ofgem amend the methodology used to calculate the pressure / MEG impact figure (row 17, table 2.17)</a:t>
            </a:r>
          </a:p>
        </p:txBody>
      </p:sp>
      <p:sp>
        <p:nvSpPr>
          <p:cNvPr id="3" name="TextBox 2">
            <a:extLst>
              <a:ext uri="{FF2B5EF4-FFF2-40B4-BE49-F238E27FC236}">
                <a16:creationId xmlns:a16="http://schemas.microsoft.com/office/drawing/2014/main" id="{DB407FF5-40E1-499A-AB75-22FCE8747E83}"/>
              </a:ext>
            </a:extLst>
          </p:cNvPr>
          <p:cNvSpPr txBox="1"/>
          <p:nvPr/>
        </p:nvSpPr>
        <p:spPr>
          <a:xfrm>
            <a:off x="82306" y="1463434"/>
            <a:ext cx="4361566" cy="276999"/>
          </a:xfrm>
          <a:prstGeom prst="rect">
            <a:avLst/>
          </a:prstGeom>
          <a:solidFill>
            <a:schemeClr val="accent5">
              <a:lumMod val="60000"/>
              <a:lumOff val="40000"/>
            </a:schemeClr>
          </a:solidFill>
        </p:spPr>
        <p:txBody>
          <a:bodyPr wrap="square" rtlCol="0">
            <a:spAutoFit/>
          </a:bodyPr>
          <a:lstStyle/>
          <a:p>
            <a:pPr algn="ctr"/>
            <a:r>
              <a:rPr lang="en-GB" sz="1200" b="1" dirty="0"/>
              <a:t>NGN’s main concerns about Ofgem’s current approach</a:t>
            </a:r>
          </a:p>
        </p:txBody>
      </p:sp>
      <p:sp>
        <p:nvSpPr>
          <p:cNvPr id="11" name="TextBox 10">
            <a:extLst>
              <a:ext uri="{FF2B5EF4-FFF2-40B4-BE49-F238E27FC236}">
                <a16:creationId xmlns:a16="http://schemas.microsoft.com/office/drawing/2014/main" id="{D7494594-E9A1-4EF6-8914-A52FAA86E3A4}"/>
              </a:ext>
            </a:extLst>
          </p:cNvPr>
          <p:cNvSpPr txBox="1"/>
          <p:nvPr/>
        </p:nvSpPr>
        <p:spPr>
          <a:xfrm>
            <a:off x="4486171" y="1460924"/>
            <a:ext cx="4575523" cy="276999"/>
          </a:xfrm>
          <a:prstGeom prst="rect">
            <a:avLst/>
          </a:prstGeom>
          <a:solidFill>
            <a:schemeClr val="tx2"/>
          </a:solidFill>
        </p:spPr>
        <p:txBody>
          <a:bodyPr wrap="square" rtlCol="0">
            <a:spAutoFit/>
          </a:bodyPr>
          <a:lstStyle/>
          <a:p>
            <a:pPr algn="ctr"/>
            <a:r>
              <a:rPr lang="en-GB" sz="1200" dirty="0">
                <a:solidFill>
                  <a:schemeClr val="bg1"/>
                </a:solidFill>
              </a:rPr>
              <a:t>NGN’s suggested solution</a:t>
            </a:r>
          </a:p>
        </p:txBody>
      </p:sp>
      <p:sp>
        <p:nvSpPr>
          <p:cNvPr id="15" name="Rectangle 14">
            <a:extLst>
              <a:ext uri="{FF2B5EF4-FFF2-40B4-BE49-F238E27FC236}">
                <a16:creationId xmlns:a16="http://schemas.microsoft.com/office/drawing/2014/main" id="{C1E06977-898C-4A28-AB3C-6EADDED3CA0D}"/>
              </a:ext>
            </a:extLst>
          </p:cNvPr>
          <p:cNvSpPr/>
          <p:nvPr/>
        </p:nvSpPr>
        <p:spPr>
          <a:xfrm>
            <a:off x="4496154" y="1836946"/>
            <a:ext cx="4565540" cy="1061829"/>
          </a:xfrm>
          <a:prstGeom prst="rect">
            <a:avLst/>
          </a:prstGeom>
          <a:solidFill>
            <a:schemeClr val="tx1">
              <a:lumMod val="10000"/>
              <a:lumOff val="90000"/>
            </a:schemeClr>
          </a:solidFill>
        </p:spPr>
        <p:txBody>
          <a:bodyPr wrap="square">
            <a:spAutoFit/>
          </a:bodyPr>
          <a:lstStyle/>
          <a:p>
            <a:r>
              <a:rPr lang="en-GB" sz="1050" dirty="0"/>
              <a:t>The methodology detailed in slides 2 to 5 calculates the impact of pressure and MEG using that year’s low pressure leakage amount only. </a:t>
            </a:r>
          </a:p>
          <a:p>
            <a:endParaRPr lang="en-GB" sz="1050" dirty="0"/>
          </a:p>
          <a:p>
            <a:r>
              <a:rPr lang="en-GB" sz="1050" dirty="0"/>
              <a:t>Our recommended methodology better reflects the shrinkage modelling assumptions. This is because pressure and MEG levels only influence the calculation of LP leakage in the shrinkage model.</a:t>
            </a:r>
          </a:p>
        </p:txBody>
      </p:sp>
      <p:sp>
        <p:nvSpPr>
          <p:cNvPr id="17" name="Rectangle 16">
            <a:extLst>
              <a:ext uri="{FF2B5EF4-FFF2-40B4-BE49-F238E27FC236}">
                <a16:creationId xmlns:a16="http://schemas.microsoft.com/office/drawing/2014/main" id="{C45F9B7F-3B09-4E5D-8DE9-57B9A42FEBB2}"/>
              </a:ext>
            </a:extLst>
          </p:cNvPr>
          <p:cNvSpPr/>
          <p:nvPr/>
        </p:nvSpPr>
        <p:spPr>
          <a:xfrm>
            <a:off x="102272" y="1836947"/>
            <a:ext cx="4341600" cy="1061828"/>
          </a:xfrm>
          <a:prstGeom prst="rect">
            <a:avLst/>
          </a:prstGeom>
          <a:solidFill>
            <a:schemeClr val="accent5">
              <a:lumMod val="20000"/>
              <a:lumOff val="80000"/>
            </a:schemeClr>
          </a:solidFill>
        </p:spPr>
        <p:txBody>
          <a:bodyPr wrap="square" anchor="ctr">
            <a:noAutofit/>
          </a:bodyPr>
          <a:lstStyle/>
          <a:p>
            <a:pPr>
              <a:lnSpc>
                <a:spcPct val="100000"/>
              </a:lnSpc>
            </a:pPr>
            <a:r>
              <a:rPr lang="en-GB" sz="1050" dirty="0"/>
              <a:t>Medium pressure mains are included in the pressure / MEG impact calculation.  However, only pressure / MEG influences the low pressure leakage calculation in the shrinkage model</a:t>
            </a:r>
          </a:p>
        </p:txBody>
      </p:sp>
      <p:sp>
        <p:nvSpPr>
          <p:cNvPr id="2" name="TextBox 1">
            <a:extLst>
              <a:ext uri="{FF2B5EF4-FFF2-40B4-BE49-F238E27FC236}">
                <a16:creationId xmlns:a16="http://schemas.microsoft.com/office/drawing/2014/main" id="{065E3026-686E-4066-9A96-8436BC681799}"/>
              </a:ext>
            </a:extLst>
          </p:cNvPr>
          <p:cNvSpPr txBox="1"/>
          <p:nvPr/>
        </p:nvSpPr>
        <p:spPr>
          <a:xfrm>
            <a:off x="8476830" y="-4060"/>
            <a:ext cx="667170" cy="230832"/>
          </a:xfrm>
          <a:prstGeom prst="rect">
            <a:avLst/>
          </a:prstGeom>
          <a:solidFill>
            <a:schemeClr val="accent1">
              <a:lumMod val="40000"/>
              <a:lumOff val="60000"/>
            </a:schemeClr>
          </a:solidFill>
        </p:spPr>
        <p:txBody>
          <a:bodyPr wrap="none" rtlCol="0">
            <a:spAutoFit/>
          </a:bodyPr>
          <a:lstStyle/>
          <a:p>
            <a:r>
              <a:rPr lang="en-GB" sz="900" dirty="0"/>
              <a:t>Problem 1</a:t>
            </a:r>
          </a:p>
        </p:txBody>
      </p:sp>
    </p:spTree>
    <p:extLst>
      <p:ext uri="{BB962C8B-B14F-4D97-AF65-F5344CB8AC3E}">
        <p14:creationId xmlns:p14="http://schemas.microsoft.com/office/powerpoint/2010/main" val="38016000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271F244-3F74-0949-B1B1-A95B1F519105}"/>
              </a:ext>
            </a:extLst>
          </p:cNvPr>
          <p:cNvSpPr>
            <a:spLocks noGrp="1"/>
          </p:cNvSpPr>
          <p:nvPr>
            <p:ph type="title"/>
          </p:nvPr>
        </p:nvSpPr>
        <p:spPr>
          <a:xfrm>
            <a:off x="80012" y="304043"/>
            <a:ext cx="7458599" cy="739280"/>
          </a:xfrm>
        </p:spPr>
        <p:txBody>
          <a:bodyPr>
            <a:noAutofit/>
          </a:bodyPr>
          <a:lstStyle/>
          <a:p>
            <a:r>
              <a:rPr lang="en-US" sz="2200" dirty="0"/>
              <a:t>Step 1: Establish network low pressure leakage</a:t>
            </a:r>
            <a:endParaRPr lang="en-US" sz="1400" dirty="0"/>
          </a:p>
        </p:txBody>
      </p:sp>
      <p:sp>
        <p:nvSpPr>
          <p:cNvPr id="6" name="TextBox 5">
            <a:extLst>
              <a:ext uri="{FF2B5EF4-FFF2-40B4-BE49-F238E27FC236}">
                <a16:creationId xmlns:a16="http://schemas.microsoft.com/office/drawing/2014/main" id="{2CACBBAC-FF40-4426-B97B-95BED2B1CB8E}"/>
              </a:ext>
            </a:extLst>
          </p:cNvPr>
          <p:cNvSpPr txBox="1"/>
          <p:nvPr/>
        </p:nvSpPr>
        <p:spPr>
          <a:xfrm>
            <a:off x="80011" y="1205088"/>
            <a:ext cx="1304171" cy="1051549"/>
          </a:xfrm>
          <a:prstGeom prst="rect">
            <a:avLst/>
          </a:prstGeom>
          <a:solidFill>
            <a:schemeClr val="tx2">
              <a:lumMod val="10000"/>
              <a:lumOff val="90000"/>
            </a:schemeClr>
          </a:solidFill>
        </p:spPr>
        <p:txBody>
          <a:bodyPr wrap="square" rtlCol="0" anchor="ctr">
            <a:noAutofit/>
          </a:bodyPr>
          <a:lstStyle/>
          <a:p>
            <a:pPr algn="ctr"/>
            <a:r>
              <a:rPr lang="en-GB" sz="1200" dirty="0"/>
              <a:t>Step 1 Description</a:t>
            </a:r>
          </a:p>
        </p:txBody>
      </p:sp>
      <p:sp>
        <p:nvSpPr>
          <p:cNvPr id="12" name="TextBox 11">
            <a:extLst>
              <a:ext uri="{FF2B5EF4-FFF2-40B4-BE49-F238E27FC236}">
                <a16:creationId xmlns:a16="http://schemas.microsoft.com/office/drawing/2014/main" id="{C51A38AF-2389-444E-94E4-BAC046C4168B}"/>
              </a:ext>
            </a:extLst>
          </p:cNvPr>
          <p:cNvSpPr txBox="1"/>
          <p:nvPr/>
        </p:nvSpPr>
        <p:spPr>
          <a:xfrm>
            <a:off x="80011" y="2464480"/>
            <a:ext cx="1304172" cy="1699002"/>
          </a:xfrm>
          <a:prstGeom prst="rect">
            <a:avLst/>
          </a:prstGeom>
          <a:solidFill>
            <a:schemeClr val="tx2">
              <a:lumMod val="10000"/>
              <a:lumOff val="90000"/>
            </a:schemeClr>
          </a:solidFill>
        </p:spPr>
        <p:txBody>
          <a:bodyPr wrap="square" rtlCol="0" anchor="ctr">
            <a:noAutofit/>
          </a:bodyPr>
          <a:lstStyle/>
          <a:p>
            <a:pPr algn="ctr"/>
            <a:r>
              <a:rPr lang="en-GB" sz="1200" dirty="0"/>
              <a:t>Steps to carry out in the shrinkage model</a:t>
            </a:r>
          </a:p>
        </p:txBody>
      </p:sp>
      <p:sp>
        <p:nvSpPr>
          <p:cNvPr id="13" name="TextBox 12">
            <a:extLst>
              <a:ext uri="{FF2B5EF4-FFF2-40B4-BE49-F238E27FC236}">
                <a16:creationId xmlns:a16="http://schemas.microsoft.com/office/drawing/2014/main" id="{A6827E96-20B8-43A3-B245-5F996552995E}"/>
              </a:ext>
            </a:extLst>
          </p:cNvPr>
          <p:cNvSpPr txBox="1"/>
          <p:nvPr/>
        </p:nvSpPr>
        <p:spPr>
          <a:xfrm>
            <a:off x="80012" y="4400438"/>
            <a:ext cx="1304172" cy="1280883"/>
          </a:xfrm>
          <a:prstGeom prst="rect">
            <a:avLst/>
          </a:prstGeom>
          <a:solidFill>
            <a:schemeClr val="tx2">
              <a:lumMod val="10000"/>
              <a:lumOff val="90000"/>
            </a:schemeClr>
          </a:solidFill>
        </p:spPr>
        <p:txBody>
          <a:bodyPr wrap="square" rtlCol="0" anchor="ctr">
            <a:noAutofit/>
          </a:bodyPr>
          <a:lstStyle/>
          <a:p>
            <a:pPr algn="ctr"/>
            <a:r>
              <a:rPr lang="en-GB" sz="1200" dirty="0"/>
              <a:t>Value to be copied into another excel spreadsheet</a:t>
            </a:r>
          </a:p>
        </p:txBody>
      </p:sp>
      <p:sp>
        <p:nvSpPr>
          <p:cNvPr id="17" name="TextBox 16">
            <a:extLst>
              <a:ext uri="{FF2B5EF4-FFF2-40B4-BE49-F238E27FC236}">
                <a16:creationId xmlns:a16="http://schemas.microsoft.com/office/drawing/2014/main" id="{568A7854-49FB-4614-A18B-EA7AFB694D32}"/>
              </a:ext>
            </a:extLst>
          </p:cNvPr>
          <p:cNvSpPr txBox="1"/>
          <p:nvPr/>
        </p:nvSpPr>
        <p:spPr>
          <a:xfrm>
            <a:off x="1598104" y="1299975"/>
            <a:ext cx="2827087" cy="861774"/>
          </a:xfrm>
          <a:prstGeom prst="rect">
            <a:avLst/>
          </a:prstGeom>
          <a:noFill/>
        </p:spPr>
        <p:txBody>
          <a:bodyPr wrap="square" rtlCol="0">
            <a:spAutoFit/>
          </a:bodyPr>
          <a:lstStyle/>
          <a:p>
            <a:r>
              <a:rPr lang="en-GB" sz="1000" b="1" dirty="0"/>
              <a:t>Step 1: </a:t>
            </a:r>
            <a:r>
              <a:rPr lang="en-GB" sz="1000" dirty="0"/>
              <a:t>Open up the shrinkage model used to calculate FY 2020/21’s forecast. Go to the tab named “Emissions Reporting Summary” and copy the figure in cell B8 to another excel spreadsheet. This figure is total network LP leakage.</a:t>
            </a:r>
          </a:p>
        </p:txBody>
      </p:sp>
      <p:pic>
        <p:nvPicPr>
          <p:cNvPr id="18" name="Picture 17">
            <a:extLst>
              <a:ext uri="{FF2B5EF4-FFF2-40B4-BE49-F238E27FC236}">
                <a16:creationId xmlns:a16="http://schemas.microsoft.com/office/drawing/2014/main" id="{C1FFF0A5-185C-41D0-B05F-06CCD2BF7701}"/>
              </a:ext>
            </a:extLst>
          </p:cNvPr>
          <p:cNvPicPr>
            <a:picLocks noChangeAspect="1"/>
          </p:cNvPicPr>
          <p:nvPr/>
        </p:nvPicPr>
        <p:blipFill>
          <a:blip r:embed="rId2"/>
          <a:stretch>
            <a:fillRect/>
          </a:stretch>
        </p:blipFill>
        <p:spPr>
          <a:xfrm>
            <a:off x="1702642" y="2464479"/>
            <a:ext cx="2722549" cy="1699003"/>
          </a:xfrm>
          <a:prstGeom prst="rect">
            <a:avLst/>
          </a:prstGeom>
        </p:spPr>
      </p:pic>
      <p:pic>
        <p:nvPicPr>
          <p:cNvPr id="19" name="Picture 18">
            <a:extLst>
              <a:ext uri="{FF2B5EF4-FFF2-40B4-BE49-F238E27FC236}">
                <a16:creationId xmlns:a16="http://schemas.microsoft.com/office/drawing/2014/main" id="{3D21942B-3191-45E1-9948-47619427D554}"/>
              </a:ext>
            </a:extLst>
          </p:cNvPr>
          <p:cNvPicPr>
            <a:picLocks noChangeAspect="1"/>
          </p:cNvPicPr>
          <p:nvPr/>
        </p:nvPicPr>
        <p:blipFill>
          <a:blip r:embed="rId3"/>
          <a:stretch>
            <a:fillRect/>
          </a:stretch>
        </p:blipFill>
        <p:spPr>
          <a:xfrm>
            <a:off x="1702642" y="4767849"/>
            <a:ext cx="2325705" cy="546059"/>
          </a:xfrm>
          <a:prstGeom prst="rect">
            <a:avLst/>
          </a:prstGeom>
        </p:spPr>
      </p:pic>
      <p:sp>
        <p:nvSpPr>
          <p:cNvPr id="9" name="TextBox 8">
            <a:extLst>
              <a:ext uri="{FF2B5EF4-FFF2-40B4-BE49-F238E27FC236}">
                <a16:creationId xmlns:a16="http://schemas.microsoft.com/office/drawing/2014/main" id="{20FB6027-CF0F-487E-8291-DDAFEDE0E995}"/>
              </a:ext>
            </a:extLst>
          </p:cNvPr>
          <p:cNvSpPr txBox="1"/>
          <p:nvPr/>
        </p:nvSpPr>
        <p:spPr>
          <a:xfrm>
            <a:off x="8476830" y="-4060"/>
            <a:ext cx="667170" cy="230832"/>
          </a:xfrm>
          <a:prstGeom prst="rect">
            <a:avLst/>
          </a:prstGeom>
          <a:solidFill>
            <a:schemeClr val="accent1">
              <a:lumMod val="40000"/>
              <a:lumOff val="60000"/>
            </a:schemeClr>
          </a:solidFill>
        </p:spPr>
        <p:txBody>
          <a:bodyPr wrap="none" rtlCol="0">
            <a:spAutoFit/>
          </a:bodyPr>
          <a:lstStyle/>
          <a:p>
            <a:r>
              <a:rPr lang="en-GB" sz="900" dirty="0"/>
              <a:t>Problem 1</a:t>
            </a:r>
          </a:p>
        </p:txBody>
      </p:sp>
    </p:spTree>
    <p:extLst>
      <p:ext uri="{BB962C8B-B14F-4D97-AF65-F5344CB8AC3E}">
        <p14:creationId xmlns:p14="http://schemas.microsoft.com/office/powerpoint/2010/main" val="34542353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271F244-3F74-0949-B1B1-A95B1F519105}"/>
              </a:ext>
            </a:extLst>
          </p:cNvPr>
          <p:cNvSpPr>
            <a:spLocks noGrp="1"/>
          </p:cNvSpPr>
          <p:nvPr>
            <p:ph type="title"/>
          </p:nvPr>
        </p:nvSpPr>
        <p:spPr>
          <a:xfrm>
            <a:off x="80012" y="304043"/>
            <a:ext cx="7458599" cy="739280"/>
          </a:xfrm>
        </p:spPr>
        <p:txBody>
          <a:bodyPr>
            <a:noAutofit/>
          </a:bodyPr>
          <a:lstStyle/>
          <a:p>
            <a:r>
              <a:rPr lang="en-US" sz="2200" dirty="0"/>
              <a:t>Step 2: Calculating REPEX impact</a:t>
            </a:r>
            <a:endParaRPr lang="en-US" sz="1400" dirty="0"/>
          </a:p>
        </p:txBody>
      </p:sp>
      <p:sp>
        <p:nvSpPr>
          <p:cNvPr id="6" name="TextBox 5">
            <a:extLst>
              <a:ext uri="{FF2B5EF4-FFF2-40B4-BE49-F238E27FC236}">
                <a16:creationId xmlns:a16="http://schemas.microsoft.com/office/drawing/2014/main" id="{2CACBBAC-FF40-4426-B97B-95BED2B1CB8E}"/>
              </a:ext>
            </a:extLst>
          </p:cNvPr>
          <p:cNvSpPr txBox="1"/>
          <p:nvPr/>
        </p:nvSpPr>
        <p:spPr>
          <a:xfrm>
            <a:off x="80011" y="1205088"/>
            <a:ext cx="1304171" cy="1051549"/>
          </a:xfrm>
          <a:prstGeom prst="rect">
            <a:avLst/>
          </a:prstGeom>
          <a:solidFill>
            <a:schemeClr val="tx2">
              <a:lumMod val="10000"/>
              <a:lumOff val="90000"/>
            </a:schemeClr>
          </a:solidFill>
        </p:spPr>
        <p:txBody>
          <a:bodyPr wrap="square" rtlCol="0" anchor="ctr">
            <a:noAutofit/>
          </a:bodyPr>
          <a:lstStyle/>
          <a:p>
            <a:pPr algn="ctr"/>
            <a:r>
              <a:rPr lang="en-GB" sz="1200" dirty="0"/>
              <a:t>Step 2 Description</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CF0A7576-EC65-45FB-9157-4167E7CEA254}"/>
                  </a:ext>
                </a:extLst>
              </p:cNvPr>
              <p:cNvSpPr txBox="1"/>
              <p:nvPr/>
            </p:nvSpPr>
            <p:spPr>
              <a:xfrm>
                <a:off x="1467287" y="1205089"/>
                <a:ext cx="7458599" cy="1355115"/>
              </a:xfrm>
              <a:prstGeom prst="rect">
                <a:avLst/>
              </a:prstGeom>
              <a:noFill/>
            </p:spPr>
            <p:txBody>
              <a:bodyPr wrap="square" rtlCol="0">
                <a:spAutoFit/>
              </a:bodyPr>
              <a:lstStyle/>
              <a:p>
                <a:r>
                  <a:rPr lang="en-GB" sz="900" b="1" u="sng" dirty="0"/>
                  <a:t>REPEX impact calculation</a:t>
                </a:r>
                <a:r>
                  <a:rPr lang="en-GB" sz="900" u="sng" dirty="0"/>
                  <a:t> </a:t>
                </a:r>
              </a:p>
              <a:p>
                <a:endParaRPr lang="en-GB" sz="900" dirty="0"/>
              </a:p>
              <a:p>
                <a:pPr lvl="0"/>
                <a:r>
                  <a:rPr lang="en-GB" sz="900" dirty="0"/>
                  <a:t>In LP North and North East tabs set all system pressure network nodes to 30 </a:t>
                </a:r>
                <a:r>
                  <a:rPr lang="en-GB" sz="900" dirty="0" err="1"/>
                  <a:t>mbarg</a:t>
                </a:r>
                <a:r>
                  <a:rPr lang="en-GB" sz="900" dirty="0"/>
                  <a:t> and all MEG saturation network nodes to 25%. This cancels out the reference pressures and MEG % leaving only pipe length and rates in the calculation,</a:t>
                </a:r>
              </a:p>
              <a:p>
                <a:pPr lvl="0"/>
                <a:endParaRPr lang="en-GB" sz="900" dirty="0"/>
              </a:p>
              <a:p>
                <a:pPr lvl="0"/>
                <a14:m>
                  <m:oMathPara xmlns:m="http://schemas.openxmlformats.org/officeDocument/2006/math">
                    <m:oMathParaPr>
                      <m:jc m:val="left"/>
                    </m:oMathParaPr>
                    <m:oMath xmlns:m="http://schemas.openxmlformats.org/officeDocument/2006/math">
                      <m:r>
                        <a:rPr lang="en-GB" sz="900" b="1" i="1">
                          <a:latin typeface="Cambria Math" panose="02040503050406030204" pitchFamily="18" charset="0"/>
                        </a:rPr>
                        <m:t>𝑹𝑬𝑷𝑬𝑿</m:t>
                      </m:r>
                      <m:r>
                        <a:rPr lang="en-GB" sz="900" b="1" i="1">
                          <a:latin typeface="Cambria Math" panose="02040503050406030204" pitchFamily="18" charset="0"/>
                        </a:rPr>
                        <m:t> </m:t>
                      </m:r>
                      <m:r>
                        <a:rPr lang="en-GB" sz="900" b="1" i="1">
                          <a:latin typeface="Cambria Math" panose="02040503050406030204" pitchFamily="18" charset="0"/>
                        </a:rPr>
                        <m:t>𝑰𝒎𝒑𝒂𝒄𝒕</m:t>
                      </m:r>
                      <m:r>
                        <a:rPr lang="en-GB" sz="900" i="1">
                          <a:latin typeface="Cambria Math" panose="02040503050406030204" pitchFamily="18" charset="0"/>
                        </a:rPr>
                        <m:t>=193.93 </m:t>
                      </m:r>
                      <m:r>
                        <a:rPr lang="en-GB" sz="900" i="1">
                          <a:latin typeface="Cambria Math" panose="02040503050406030204" pitchFamily="18" charset="0"/>
                        </a:rPr>
                        <m:t>𝐺𝑊h</m:t>
                      </m:r>
                      <m:r>
                        <a:rPr lang="en-GB" sz="900" i="1">
                          <a:latin typeface="Cambria Math" panose="02040503050406030204" pitchFamily="18" charset="0"/>
                        </a:rPr>
                        <m:t> = </m:t>
                      </m:r>
                      <m:f>
                        <m:fPr>
                          <m:ctrlPr>
                            <a:rPr lang="en-GB" sz="900" i="1">
                              <a:latin typeface="Cambria Math" panose="02040503050406030204" pitchFamily="18" charset="0"/>
                            </a:rPr>
                          </m:ctrlPr>
                        </m:fPr>
                        <m:num>
                          <m:r>
                            <a:rPr lang="en-GB" sz="900" i="1">
                              <a:latin typeface="Cambria Math" panose="02040503050406030204" pitchFamily="18" charset="0"/>
                            </a:rPr>
                            <m:t>𝐿𝑒𝑎𝑘𝑎𝑔𝑒</m:t>
                          </m:r>
                          <m:r>
                            <a:rPr lang="en-GB" sz="900" i="1">
                              <a:latin typeface="Cambria Math" panose="02040503050406030204" pitchFamily="18" charset="0"/>
                            </a:rPr>
                            <m:t> </m:t>
                          </m:r>
                          <m:r>
                            <a:rPr lang="en-GB" sz="900" i="1">
                              <a:latin typeface="Cambria Math" panose="02040503050406030204" pitchFamily="18" charset="0"/>
                            </a:rPr>
                            <m:t>𝑅𝑎𝑡𝑒</m:t>
                          </m:r>
                          <m:r>
                            <a:rPr lang="en-GB" sz="900" i="1">
                              <a:latin typeface="Cambria Math" panose="02040503050406030204" pitchFamily="18" charset="0"/>
                            </a:rPr>
                            <m:t> ∗ </m:t>
                          </m:r>
                          <m:r>
                            <a:rPr lang="en-GB" sz="900" i="1">
                              <a:latin typeface="Cambria Math" panose="02040503050406030204" pitchFamily="18" charset="0"/>
                            </a:rPr>
                            <m:t>𝐿𝑒𝑛𝑔𝑡h</m:t>
                          </m:r>
                          <m:r>
                            <a:rPr lang="en-GB" sz="900" i="1">
                              <a:latin typeface="Cambria Math" panose="02040503050406030204" pitchFamily="18" charset="0"/>
                            </a:rPr>
                            <m:t> </m:t>
                          </m:r>
                          <m:d>
                            <m:dPr>
                              <m:ctrlPr>
                                <a:rPr lang="en-GB" sz="900" i="1">
                                  <a:latin typeface="Cambria Math" panose="02040503050406030204" pitchFamily="18" charset="0"/>
                                </a:rPr>
                              </m:ctrlPr>
                            </m:dPr>
                            <m:e>
                              <m:r>
                                <a:rPr lang="en-GB" sz="900" i="1">
                                  <a:latin typeface="Cambria Math" panose="02040503050406030204" pitchFamily="18" charset="0"/>
                                </a:rPr>
                                <m:t>𝑘𝑚</m:t>
                              </m:r>
                            </m:e>
                          </m:d>
                          <m:r>
                            <a:rPr lang="en-GB" sz="900" i="1">
                              <a:latin typeface="Cambria Math" panose="02040503050406030204" pitchFamily="18" charset="0"/>
                            </a:rPr>
                            <m:t>∗ 30 </m:t>
                          </m:r>
                          <m:r>
                            <a:rPr lang="en-GB" sz="900" i="1">
                              <a:latin typeface="Cambria Math" panose="02040503050406030204" pitchFamily="18" charset="0"/>
                            </a:rPr>
                            <m:t>𝑚𝑏𝑎𝑟𝑔</m:t>
                          </m:r>
                          <m:r>
                            <a:rPr lang="en-GB" sz="900" i="1">
                              <a:latin typeface="Cambria Math" panose="02040503050406030204" pitchFamily="18" charset="0"/>
                            </a:rPr>
                            <m:t> ∗ 25% </m:t>
                          </m:r>
                          <m:r>
                            <a:rPr lang="en-GB" sz="900" i="1">
                              <a:latin typeface="Cambria Math" panose="02040503050406030204" pitchFamily="18" charset="0"/>
                            </a:rPr>
                            <m:t>𝑀𝐸𝐺</m:t>
                          </m:r>
                        </m:num>
                        <m:den>
                          <m:r>
                            <a:rPr lang="en-GB" sz="900" i="1">
                              <a:latin typeface="Cambria Math" panose="02040503050406030204" pitchFamily="18" charset="0"/>
                            </a:rPr>
                            <m:t>𝑟𝑒𝑓𝑒𝑟𝑒𝑛𝑐𝑒</m:t>
                          </m:r>
                          <m:r>
                            <a:rPr lang="en-GB" sz="900" i="1">
                              <a:latin typeface="Cambria Math" panose="02040503050406030204" pitchFamily="18" charset="0"/>
                            </a:rPr>
                            <m:t> </m:t>
                          </m:r>
                          <m:r>
                            <a:rPr lang="en-GB" sz="900" i="1">
                              <a:latin typeface="Cambria Math" panose="02040503050406030204" pitchFamily="18" charset="0"/>
                            </a:rPr>
                            <m:t>𝑝𝑟𝑒𝑠𝑠𝑢𝑟𝑒</m:t>
                          </m:r>
                          <m:r>
                            <a:rPr lang="en-GB" sz="900" i="1">
                              <a:latin typeface="Cambria Math" panose="02040503050406030204" pitchFamily="18" charset="0"/>
                            </a:rPr>
                            <m:t> </m:t>
                          </m:r>
                          <m:d>
                            <m:dPr>
                              <m:ctrlPr>
                                <a:rPr lang="en-GB" sz="900" i="1">
                                  <a:latin typeface="Cambria Math" panose="02040503050406030204" pitchFamily="18" charset="0"/>
                                </a:rPr>
                              </m:ctrlPr>
                            </m:dPr>
                            <m:e>
                              <m:r>
                                <a:rPr lang="en-GB" sz="900" i="1">
                                  <a:latin typeface="Cambria Math" panose="02040503050406030204" pitchFamily="18" charset="0"/>
                                </a:rPr>
                                <m:t>30 </m:t>
                              </m:r>
                              <m:r>
                                <a:rPr lang="en-GB" sz="900" i="1">
                                  <a:latin typeface="Cambria Math" panose="02040503050406030204" pitchFamily="18" charset="0"/>
                                </a:rPr>
                                <m:t>𝑚𝑏𝑎𝑟𝑔</m:t>
                              </m:r>
                            </m:e>
                          </m:d>
                          <m:r>
                            <a:rPr lang="en-GB" sz="900" i="1">
                              <a:latin typeface="Cambria Math" panose="02040503050406030204" pitchFamily="18" charset="0"/>
                            </a:rPr>
                            <m:t> ∗ </m:t>
                          </m:r>
                          <m:r>
                            <a:rPr lang="en-GB" sz="900" i="1">
                              <a:latin typeface="Cambria Math" panose="02040503050406030204" pitchFamily="18" charset="0"/>
                            </a:rPr>
                            <m:t>𝑟𝑒𝑓𝑒𝑟𝑒𝑛𝑐𝑒</m:t>
                          </m:r>
                          <m:r>
                            <a:rPr lang="en-GB" sz="900" i="1">
                              <a:latin typeface="Cambria Math" panose="02040503050406030204" pitchFamily="18" charset="0"/>
                            </a:rPr>
                            <m:t> </m:t>
                          </m:r>
                          <m:r>
                            <a:rPr lang="en-GB" sz="900" i="1">
                              <a:latin typeface="Cambria Math" panose="02040503050406030204" pitchFamily="18" charset="0"/>
                            </a:rPr>
                            <m:t>𝑀𝐸𝐺</m:t>
                          </m:r>
                          <m:r>
                            <a:rPr lang="en-GB" sz="900" i="1">
                              <a:latin typeface="Cambria Math" panose="02040503050406030204" pitchFamily="18" charset="0"/>
                            </a:rPr>
                            <m:t> </m:t>
                          </m:r>
                          <m:r>
                            <a:rPr lang="en-GB" sz="900" i="1">
                              <a:latin typeface="Cambria Math" panose="02040503050406030204" pitchFamily="18" charset="0"/>
                            </a:rPr>
                            <m:t>𝑠𝑎𝑡𝑢𝑟𝑎𝑡𝑖𝑜𝑛</m:t>
                          </m:r>
                          <m:r>
                            <a:rPr lang="en-GB" sz="900" i="1">
                              <a:latin typeface="Cambria Math" panose="02040503050406030204" pitchFamily="18" charset="0"/>
                            </a:rPr>
                            <m:t> (25%)</m:t>
                          </m:r>
                        </m:den>
                      </m:f>
                      <m:r>
                        <a:rPr lang="en-GB" sz="900" i="1">
                          <a:latin typeface="Cambria Math" panose="02040503050406030204" pitchFamily="18" charset="0"/>
                        </a:rPr>
                        <m:t>= </m:t>
                      </m:r>
                      <m:r>
                        <a:rPr lang="en-GB" sz="900" i="1">
                          <a:latin typeface="Cambria Math" panose="02040503050406030204" pitchFamily="18" charset="0"/>
                        </a:rPr>
                        <m:t>𝐿𝑒𝑎𝑘𝑎𝑔𝑒</m:t>
                      </m:r>
                      <m:r>
                        <a:rPr lang="en-GB" sz="900" i="1">
                          <a:latin typeface="Cambria Math" panose="02040503050406030204" pitchFamily="18" charset="0"/>
                        </a:rPr>
                        <m:t> </m:t>
                      </m:r>
                      <m:r>
                        <a:rPr lang="en-GB" sz="900" i="1">
                          <a:latin typeface="Cambria Math" panose="02040503050406030204" pitchFamily="18" charset="0"/>
                        </a:rPr>
                        <m:t>𝑅𝑎𝑡𝑒</m:t>
                      </m:r>
                      <m:r>
                        <a:rPr lang="en-GB" sz="900" i="1">
                          <a:latin typeface="Cambria Math" panose="02040503050406030204" pitchFamily="18" charset="0"/>
                        </a:rPr>
                        <m:t> ∗ </m:t>
                      </m:r>
                      <m:r>
                        <a:rPr lang="en-GB" sz="900" i="1">
                          <a:latin typeface="Cambria Math" panose="02040503050406030204" pitchFamily="18" charset="0"/>
                        </a:rPr>
                        <m:t>𝐿𝑒𝑛𝑔𝑡h</m:t>
                      </m:r>
                      <m:r>
                        <a:rPr lang="en-GB" sz="900" i="1">
                          <a:latin typeface="Cambria Math" panose="02040503050406030204" pitchFamily="18" charset="0"/>
                        </a:rPr>
                        <m:t> </m:t>
                      </m:r>
                      <m:d>
                        <m:dPr>
                          <m:ctrlPr>
                            <a:rPr lang="en-GB" sz="900" i="1">
                              <a:latin typeface="Cambria Math" panose="02040503050406030204" pitchFamily="18" charset="0"/>
                            </a:rPr>
                          </m:ctrlPr>
                        </m:dPr>
                        <m:e>
                          <m:r>
                            <a:rPr lang="en-GB" sz="900" i="1">
                              <a:latin typeface="Cambria Math" panose="02040503050406030204" pitchFamily="18" charset="0"/>
                            </a:rPr>
                            <m:t>𝑘𝑚</m:t>
                          </m:r>
                        </m:e>
                      </m:d>
                    </m:oMath>
                  </m:oMathPara>
                </a14:m>
                <a:endParaRPr lang="en-GB" sz="900" dirty="0"/>
              </a:p>
              <a:p>
                <a:endParaRPr lang="en-GB" sz="900" dirty="0"/>
              </a:p>
              <a:p>
                <a:r>
                  <a:rPr lang="en-GB" sz="900" dirty="0"/>
                  <a:t> </a:t>
                </a:r>
              </a:p>
            </p:txBody>
          </p:sp>
        </mc:Choice>
        <mc:Fallback xmlns="">
          <p:sp>
            <p:nvSpPr>
              <p:cNvPr id="11" name="TextBox 10">
                <a:extLst>
                  <a:ext uri="{FF2B5EF4-FFF2-40B4-BE49-F238E27FC236}">
                    <a16:creationId xmlns:a16="http://schemas.microsoft.com/office/drawing/2014/main" id="{CF0A7576-EC65-45FB-9157-4167E7CEA254}"/>
                  </a:ext>
                </a:extLst>
              </p:cNvPr>
              <p:cNvSpPr txBox="1">
                <a:spLocks noRot="1" noChangeAspect="1" noMove="1" noResize="1" noEditPoints="1" noAdjustHandles="1" noChangeArrowheads="1" noChangeShapeType="1" noTextEdit="1"/>
              </p:cNvSpPr>
              <p:nvPr/>
            </p:nvSpPr>
            <p:spPr>
              <a:xfrm>
                <a:off x="1467287" y="1205089"/>
                <a:ext cx="7458599" cy="1355115"/>
              </a:xfrm>
              <a:prstGeom prst="rect">
                <a:avLst/>
              </a:prstGeom>
              <a:blipFill>
                <a:blip r:embed="rId2"/>
                <a:stretch>
                  <a:fillRect/>
                </a:stretch>
              </a:blipFill>
            </p:spPr>
            <p:txBody>
              <a:bodyPr/>
              <a:lstStyle/>
              <a:p>
                <a:r>
                  <a:rPr lang="en-GB">
                    <a:noFill/>
                  </a:rPr>
                  <a:t> </a:t>
                </a:r>
              </a:p>
            </p:txBody>
          </p:sp>
        </mc:Fallback>
      </mc:AlternateContent>
      <p:pic>
        <p:nvPicPr>
          <p:cNvPr id="10" name="Picture 9">
            <a:extLst>
              <a:ext uri="{FF2B5EF4-FFF2-40B4-BE49-F238E27FC236}">
                <a16:creationId xmlns:a16="http://schemas.microsoft.com/office/drawing/2014/main" id="{52CFEE68-53A6-4168-92D1-EC8A4CB034ED}"/>
              </a:ext>
            </a:extLst>
          </p:cNvPr>
          <p:cNvPicPr>
            <a:picLocks noChangeAspect="1"/>
          </p:cNvPicPr>
          <p:nvPr/>
        </p:nvPicPr>
        <p:blipFill>
          <a:blip r:embed="rId3"/>
          <a:stretch>
            <a:fillRect/>
          </a:stretch>
        </p:blipFill>
        <p:spPr>
          <a:xfrm>
            <a:off x="1543313" y="2673541"/>
            <a:ext cx="4287036" cy="1280883"/>
          </a:xfrm>
          <a:prstGeom prst="rect">
            <a:avLst/>
          </a:prstGeom>
        </p:spPr>
      </p:pic>
      <p:sp>
        <p:nvSpPr>
          <p:cNvPr id="12" name="TextBox 11">
            <a:extLst>
              <a:ext uri="{FF2B5EF4-FFF2-40B4-BE49-F238E27FC236}">
                <a16:creationId xmlns:a16="http://schemas.microsoft.com/office/drawing/2014/main" id="{C51A38AF-2389-444E-94E4-BAC046C4168B}"/>
              </a:ext>
            </a:extLst>
          </p:cNvPr>
          <p:cNvSpPr txBox="1"/>
          <p:nvPr/>
        </p:nvSpPr>
        <p:spPr>
          <a:xfrm>
            <a:off x="80011" y="2673540"/>
            <a:ext cx="1304172" cy="1280883"/>
          </a:xfrm>
          <a:prstGeom prst="rect">
            <a:avLst/>
          </a:prstGeom>
          <a:solidFill>
            <a:schemeClr val="tx2">
              <a:lumMod val="10000"/>
              <a:lumOff val="90000"/>
            </a:schemeClr>
          </a:solidFill>
        </p:spPr>
        <p:txBody>
          <a:bodyPr wrap="square" rtlCol="0" anchor="ctr">
            <a:noAutofit/>
          </a:bodyPr>
          <a:lstStyle/>
          <a:p>
            <a:pPr algn="ctr"/>
            <a:r>
              <a:rPr lang="en-GB" sz="1200" dirty="0"/>
              <a:t>Steps to carry out in the shrinkage model</a:t>
            </a:r>
          </a:p>
        </p:txBody>
      </p:sp>
      <p:sp>
        <p:nvSpPr>
          <p:cNvPr id="13" name="TextBox 12">
            <a:extLst>
              <a:ext uri="{FF2B5EF4-FFF2-40B4-BE49-F238E27FC236}">
                <a16:creationId xmlns:a16="http://schemas.microsoft.com/office/drawing/2014/main" id="{A6827E96-20B8-43A3-B245-5F996552995E}"/>
              </a:ext>
            </a:extLst>
          </p:cNvPr>
          <p:cNvSpPr txBox="1"/>
          <p:nvPr/>
        </p:nvSpPr>
        <p:spPr>
          <a:xfrm>
            <a:off x="80012" y="4400438"/>
            <a:ext cx="1304172" cy="1280883"/>
          </a:xfrm>
          <a:prstGeom prst="rect">
            <a:avLst/>
          </a:prstGeom>
          <a:solidFill>
            <a:schemeClr val="tx2">
              <a:lumMod val="10000"/>
              <a:lumOff val="90000"/>
            </a:schemeClr>
          </a:solidFill>
        </p:spPr>
        <p:txBody>
          <a:bodyPr wrap="square" rtlCol="0" anchor="ctr">
            <a:noAutofit/>
          </a:bodyPr>
          <a:lstStyle/>
          <a:p>
            <a:pPr algn="ctr"/>
            <a:r>
              <a:rPr lang="en-GB" sz="1200" dirty="0"/>
              <a:t>Value to be copied into another excel spreadsheet</a:t>
            </a:r>
          </a:p>
        </p:txBody>
      </p:sp>
      <p:pic>
        <p:nvPicPr>
          <p:cNvPr id="14" name="Picture 13">
            <a:extLst>
              <a:ext uri="{FF2B5EF4-FFF2-40B4-BE49-F238E27FC236}">
                <a16:creationId xmlns:a16="http://schemas.microsoft.com/office/drawing/2014/main" id="{5BA112F0-DFDC-414E-B02A-E87D8D942FA9}"/>
              </a:ext>
            </a:extLst>
          </p:cNvPr>
          <p:cNvPicPr>
            <a:picLocks noChangeAspect="1"/>
          </p:cNvPicPr>
          <p:nvPr/>
        </p:nvPicPr>
        <p:blipFill>
          <a:blip r:embed="rId4"/>
          <a:stretch>
            <a:fillRect/>
          </a:stretch>
        </p:blipFill>
        <p:spPr>
          <a:xfrm>
            <a:off x="4096996" y="4400438"/>
            <a:ext cx="1729476" cy="1355115"/>
          </a:xfrm>
          <a:prstGeom prst="rect">
            <a:avLst/>
          </a:prstGeom>
        </p:spPr>
      </p:pic>
      <p:sp>
        <p:nvSpPr>
          <p:cNvPr id="15" name="TextBox 14">
            <a:extLst>
              <a:ext uri="{FF2B5EF4-FFF2-40B4-BE49-F238E27FC236}">
                <a16:creationId xmlns:a16="http://schemas.microsoft.com/office/drawing/2014/main" id="{CE87EDE2-5DB7-43FF-8A28-BB51954A6BB6}"/>
              </a:ext>
            </a:extLst>
          </p:cNvPr>
          <p:cNvSpPr txBox="1"/>
          <p:nvPr/>
        </p:nvSpPr>
        <p:spPr>
          <a:xfrm>
            <a:off x="1384184" y="4400438"/>
            <a:ext cx="2546189" cy="646331"/>
          </a:xfrm>
          <a:prstGeom prst="rect">
            <a:avLst/>
          </a:prstGeom>
          <a:noFill/>
        </p:spPr>
        <p:txBody>
          <a:bodyPr wrap="square" rtlCol="0">
            <a:spAutoFit/>
          </a:bodyPr>
          <a:lstStyle/>
          <a:p>
            <a:r>
              <a:rPr lang="en-GB" sz="900" dirty="0"/>
              <a:t>After setting the correction factors to their respective reference rates. Go to the tab named “Emissions Reporting Summary” and copy Cell B8 to another excel spreadsheet.</a:t>
            </a:r>
          </a:p>
        </p:txBody>
      </p:sp>
      <p:pic>
        <p:nvPicPr>
          <p:cNvPr id="16" name="Picture 15">
            <a:extLst>
              <a:ext uri="{FF2B5EF4-FFF2-40B4-BE49-F238E27FC236}">
                <a16:creationId xmlns:a16="http://schemas.microsoft.com/office/drawing/2014/main" id="{D8D33D58-6944-4044-AD87-919DB13C29F6}"/>
              </a:ext>
            </a:extLst>
          </p:cNvPr>
          <p:cNvPicPr>
            <a:picLocks noChangeAspect="1"/>
          </p:cNvPicPr>
          <p:nvPr/>
        </p:nvPicPr>
        <p:blipFill>
          <a:blip r:embed="rId5"/>
          <a:stretch>
            <a:fillRect/>
          </a:stretch>
        </p:blipFill>
        <p:spPr>
          <a:xfrm>
            <a:off x="6069216" y="4400438"/>
            <a:ext cx="2676525" cy="619125"/>
          </a:xfrm>
          <a:prstGeom prst="rect">
            <a:avLst/>
          </a:prstGeom>
        </p:spPr>
      </p:pic>
      <p:sp>
        <p:nvSpPr>
          <p:cNvPr id="17" name="TextBox 16">
            <a:extLst>
              <a:ext uri="{FF2B5EF4-FFF2-40B4-BE49-F238E27FC236}">
                <a16:creationId xmlns:a16="http://schemas.microsoft.com/office/drawing/2014/main" id="{75815D30-1C5C-4C7B-8F49-B03F1BD493A3}"/>
              </a:ext>
            </a:extLst>
          </p:cNvPr>
          <p:cNvSpPr txBox="1"/>
          <p:nvPr/>
        </p:nvSpPr>
        <p:spPr>
          <a:xfrm>
            <a:off x="8476830" y="-4060"/>
            <a:ext cx="667170" cy="230832"/>
          </a:xfrm>
          <a:prstGeom prst="rect">
            <a:avLst/>
          </a:prstGeom>
          <a:solidFill>
            <a:schemeClr val="accent1">
              <a:lumMod val="40000"/>
              <a:lumOff val="60000"/>
            </a:schemeClr>
          </a:solidFill>
        </p:spPr>
        <p:txBody>
          <a:bodyPr wrap="none" rtlCol="0">
            <a:spAutoFit/>
          </a:bodyPr>
          <a:lstStyle/>
          <a:p>
            <a:r>
              <a:rPr lang="en-GB" sz="900" dirty="0"/>
              <a:t>Problem 1</a:t>
            </a:r>
          </a:p>
        </p:txBody>
      </p:sp>
    </p:spTree>
    <p:extLst>
      <p:ext uri="{BB962C8B-B14F-4D97-AF65-F5344CB8AC3E}">
        <p14:creationId xmlns:p14="http://schemas.microsoft.com/office/powerpoint/2010/main" val="41148468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271F244-3F74-0949-B1B1-A95B1F519105}"/>
              </a:ext>
            </a:extLst>
          </p:cNvPr>
          <p:cNvSpPr>
            <a:spLocks noGrp="1"/>
          </p:cNvSpPr>
          <p:nvPr>
            <p:ph type="title"/>
          </p:nvPr>
        </p:nvSpPr>
        <p:spPr>
          <a:xfrm>
            <a:off x="80012" y="304043"/>
            <a:ext cx="7458599" cy="739280"/>
          </a:xfrm>
        </p:spPr>
        <p:txBody>
          <a:bodyPr>
            <a:noAutofit/>
          </a:bodyPr>
          <a:lstStyle/>
          <a:p>
            <a:r>
              <a:rPr lang="en-US" sz="2200" dirty="0"/>
              <a:t>Step 3: Calculating Pressure impact</a:t>
            </a:r>
            <a:endParaRPr lang="en-US" sz="1400" dirty="0"/>
          </a:p>
        </p:txBody>
      </p:sp>
      <p:sp>
        <p:nvSpPr>
          <p:cNvPr id="6" name="TextBox 5">
            <a:extLst>
              <a:ext uri="{FF2B5EF4-FFF2-40B4-BE49-F238E27FC236}">
                <a16:creationId xmlns:a16="http://schemas.microsoft.com/office/drawing/2014/main" id="{2CACBBAC-FF40-4426-B97B-95BED2B1CB8E}"/>
              </a:ext>
            </a:extLst>
          </p:cNvPr>
          <p:cNvSpPr txBox="1"/>
          <p:nvPr/>
        </p:nvSpPr>
        <p:spPr>
          <a:xfrm>
            <a:off x="80013" y="1041513"/>
            <a:ext cx="1304171" cy="2103362"/>
          </a:xfrm>
          <a:prstGeom prst="rect">
            <a:avLst/>
          </a:prstGeom>
          <a:solidFill>
            <a:schemeClr val="tx2">
              <a:lumMod val="10000"/>
              <a:lumOff val="90000"/>
            </a:schemeClr>
          </a:solidFill>
        </p:spPr>
        <p:txBody>
          <a:bodyPr wrap="square" rtlCol="0" anchor="ctr">
            <a:noAutofit/>
          </a:bodyPr>
          <a:lstStyle/>
          <a:p>
            <a:pPr algn="ctr"/>
            <a:r>
              <a:rPr lang="en-GB" sz="1200" dirty="0"/>
              <a:t>Step 3 Description</a:t>
            </a:r>
          </a:p>
        </p:txBody>
      </p:sp>
      <p:sp>
        <p:nvSpPr>
          <p:cNvPr id="12" name="TextBox 11">
            <a:extLst>
              <a:ext uri="{FF2B5EF4-FFF2-40B4-BE49-F238E27FC236}">
                <a16:creationId xmlns:a16="http://schemas.microsoft.com/office/drawing/2014/main" id="{C51A38AF-2389-444E-94E4-BAC046C4168B}"/>
              </a:ext>
            </a:extLst>
          </p:cNvPr>
          <p:cNvSpPr txBox="1"/>
          <p:nvPr/>
        </p:nvSpPr>
        <p:spPr>
          <a:xfrm>
            <a:off x="80013" y="3241903"/>
            <a:ext cx="1304172" cy="1467700"/>
          </a:xfrm>
          <a:prstGeom prst="rect">
            <a:avLst/>
          </a:prstGeom>
          <a:solidFill>
            <a:schemeClr val="tx2">
              <a:lumMod val="10000"/>
              <a:lumOff val="90000"/>
            </a:schemeClr>
          </a:solidFill>
        </p:spPr>
        <p:txBody>
          <a:bodyPr wrap="square" rtlCol="0" anchor="ctr">
            <a:noAutofit/>
          </a:bodyPr>
          <a:lstStyle/>
          <a:p>
            <a:pPr algn="ctr"/>
            <a:r>
              <a:rPr lang="en-GB" sz="1200" dirty="0"/>
              <a:t>Steps to carry out in the shrinkage model</a:t>
            </a:r>
          </a:p>
        </p:txBody>
      </p:sp>
      <p:sp>
        <p:nvSpPr>
          <p:cNvPr id="13" name="TextBox 12">
            <a:extLst>
              <a:ext uri="{FF2B5EF4-FFF2-40B4-BE49-F238E27FC236}">
                <a16:creationId xmlns:a16="http://schemas.microsoft.com/office/drawing/2014/main" id="{A6827E96-20B8-43A3-B245-5F996552995E}"/>
              </a:ext>
            </a:extLst>
          </p:cNvPr>
          <p:cNvSpPr txBox="1"/>
          <p:nvPr/>
        </p:nvSpPr>
        <p:spPr>
          <a:xfrm>
            <a:off x="84205" y="4806631"/>
            <a:ext cx="1304172" cy="1280883"/>
          </a:xfrm>
          <a:prstGeom prst="rect">
            <a:avLst/>
          </a:prstGeom>
          <a:solidFill>
            <a:schemeClr val="tx2">
              <a:lumMod val="10000"/>
              <a:lumOff val="90000"/>
            </a:schemeClr>
          </a:solidFill>
        </p:spPr>
        <p:txBody>
          <a:bodyPr wrap="square" rtlCol="0" anchor="ctr">
            <a:noAutofit/>
          </a:bodyPr>
          <a:lstStyle/>
          <a:p>
            <a:pPr algn="ctr"/>
            <a:r>
              <a:rPr lang="en-GB" sz="1200" dirty="0"/>
              <a:t>Value to be copied into another excel spreadsheet</a:t>
            </a:r>
          </a:p>
        </p:txBody>
      </p:sp>
      <p:sp>
        <p:nvSpPr>
          <p:cNvPr id="15" name="TextBox 14">
            <a:extLst>
              <a:ext uri="{FF2B5EF4-FFF2-40B4-BE49-F238E27FC236}">
                <a16:creationId xmlns:a16="http://schemas.microsoft.com/office/drawing/2014/main" id="{CE87EDE2-5DB7-43FF-8A28-BB51954A6BB6}"/>
              </a:ext>
            </a:extLst>
          </p:cNvPr>
          <p:cNvSpPr txBox="1"/>
          <p:nvPr/>
        </p:nvSpPr>
        <p:spPr>
          <a:xfrm>
            <a:off x="1587551" y="4843287"/>
            <a:ext cx="2053271" cy="784830"/>
          </a:xfrm>
          <a:prstGeom prst="rect">
            <a:avLst/>
          </a:prstGeom>
          <a:noFill/>
        </p:spPr>
        <p:txBody>
          <a:bodyPr wrap="square" rtlCol="0">
            <a:spAutoFit/>
          </a:bodyPr>
          <a:lstStyle/>
          <a:p>
            <a:r>
              <a:rPr lang="en-GB" sz="900" dirty="0"/>
              <a:t>After setting the pressure correction factor to 30 </a:t>
            </a:r>
            <a:r>
              <a:rPr lang="en-GB" sz="900" dirty="0" err="1"/>
              <a:t>mbarg</a:t>
            </a:r>
            <a:r>
              <a:rPr lang="en-GB" sz="900" dirty="0"/>
              <a:t>. Go to the tab named “Emissions Reporting Summary” and copy Cell B8 to another excel spreadsheet.</a:t>
            </a:r>
          </a:p>
        </p:txBody>
      </p:sp>
      <mc:AlternateContent xmlns:mc="http://schemas.openxmlformats.org/markup-compatibility/2006" xmlns:a14="http://schemas.microsoft.com/office/drawing/2010/main">
        <mc:Choice Requires="a14">
          <p:sp>
            <p:nvSpPr>
              <p:cNvPr id="2" name="Rectangle 1">
                <a:extLst>
                  <a:ext uri="{FF2B5EF4-FFF2-40B4-BE49-F238E27FC236}">
                    <a16:creationId xmlns:a16="http://schemas.microsoft.com/office/drawing/2014/main" id="{BF3D123F-8226-4DCC-B9D9-24C628420B76}"/>
                  </a:ext>
                </a:extLst>
              </p:cNvPr>
              <p:cNvSpPr/>
              <p:nvPr/>
            </p:nvSpPr>
            <p:spPr>
              <a:xfrm>
                <a:off x="1472267" y="995376"/>
                <a:ext cx="6639888" cy="2149499"/>
              </a:xfrm>
              <a:prstGeom prst="rect">
                <a:avLst/>
              </a:prstGeom>
            </p:spPr>
            <p:txBody>
              <a:bodyPr wrap="square">
                <a:spAutoFit/>
              </a:bodyPr>
              <a:lstStyle/>
              <a:p>
                <a:pPr lvl="0">
                  <a:spcAft>
                    <a:spcPts val="0"/>
                  </a:spcAft>
                </a:pPr>
                <a:r>
                  <a:rPr lang="en-GB" sz="900" b="1" u="sng" dirty="0">
                    <a:latin typeface="Calibri" panose="020F0502020204030204" pitchFamily="34" charset="0"/>
                    <a:ea typeface="Times New Roman" panose="02020603050405020304" pitchFamily="18" charset="0"/>
                  </a:rPr>
                  <a:t>Calculate system pressure impact</a:t>
                </a:r>
                <a:endParaRPr lang="en-GB" sz="900" b="1" u="sng" dirty="0">
                  <a:effectLst/>
                  <a:latin typeface="Calibri" panose="020F0502020204030204" pitchFamily="34" charset="0"/>
                  <a:ea typeface="Calibri" panose="020F0502020204030204" pitchFamily="34" charset="0"/>
                </a:endParaRPr>
              </a:p>
              <a:p>
                <a:pPr marL="742950" lvl="1" indent="-285750">
                  <a:spcAft>
                    <a:spcPts val="0"/>
                  </a:spcAft>
                  <a:buFont typeface="Courier New" panose="02070309020205020404" pitchFamily="49" charset="0"/>
                  <a:buChar char="o"/>
                </a:pPr>
                <a:r>
                  <a:rPr lang="en-GB" sz="900" dirty="0">
                    <a:effectLst/>
                    <a:latin typeface="Calibri" panose="020F0502020204030204" pitchFamily="34" charset="0"/>
                    <a:ea typeface="Times New Roman" panose="02020603050405020304" pitchFamily="18" charset="0"/>
                  </a:rPr>
                  <a:t>Step 3(a): In LP North and North East tabs set all system pressure network nodes to 30 </a:t>
                </a:r>
                <a:r>
                  <a:rPr lang="en-GB" sz="900" dirty="0" err="1">
                    <a:effectLst/>
                    <a:latin typeface="Calibri" panose="020F0502020204030204" pitchFamily="34" charset="0"/>
                    <a:ea typeface="Times New Roman" panose="02020603050405020304" pitchFamily="18" charset="0"/>
                  </a:rPr>
                  <a:t>mbarg</a:t>
                </a:r>
                <a:endParaRPr lang="en-GB" sz="900" dirty="0">
                  <a:effectLst/>
                  <a:latin typeface="Calibri" panose="020F0502020204030204" pitchFamily="34" charset="0"/>
                  <a:ea typeface="Calibri" panose="020F0502020204030204" pitchFamily="34" charset="0"/>
                </a:endParaRPr>
              </a:p>
              <a:p>
                <a:pPr marL="742950" lvl="1" indent="-285750">
                  <a:spcAft>
                    <a:spcPts val="0"/>
                  </a:spcAft>
                  <a:buFont typeface="Courier New" panose="02070309020205020404" pitchFamily="49" charset="0"/>
                  <a:buChar char="o"/>
                </a:pPr>
                <a:r>
                  <a:rPr lang="en-GB" sz="900" dirty="0">
                    <a:effectLst/>
                    <a:latin typeface="Calibri" panose="020F0502020204030204" pitchFamily="34" charset="0"/>
                    <a:ea typeface="Times New Roman" panose="02020603050405020304" pitchFamily="18" charset="0"/>
                  </a:rPr>
                  <a:t>Step 3(a): This removes the pressure correction factor from the leakage calculation</a:t>
                </a:r>
                <a:endParaRPr lang="en-GB" sz="900" dirty="0">
                  <a:effectLst/>
                  <a:latin typeface="Calibri" panose="020F0502020204030204" pitchFamily="34" charset="0"/>
                  <a:ea typeface="Calibri" panose="020F0502020204030204" pitchFamily="34" charset="0"/>
                </a:endParaRPr>
              </a:p>
              <a:p>
                <a:pPr marL="742950" lvl="1" indent="-285750">
                  <a:spcAft>
                    <a:spcPts val="0"/>
                  </a:spcAft>
                  <a:buFont typeface="Courier New" panose="02070309020205020404" pitchFamily="49" charset="0"/>
                  <a:buChar char="o"/>
                </a:pPr>
                <a:r>
                  <a:rPr lang="en-GB" sz="900" dirty="0">
                    <a:effectLst/>
                    <a:latin typeface="Calibri" panose="020F0502020204030204" pitchFamily="34" charset="0"/>
                    <a:ea typeface="Times New Roman" panose="02020603050405020304" pitchFamily="18" charset="0"/>
                  </a:rPr>
                  <a:t>Step 3(b): Calculate the difference between LP </a:t>
                </a:r>
                <a:r>
                  <a:rPr lang="en-GB" sz="900" b="1" dirty="0">
                    <a:effectLst/>
                    <a:latin typeface="Calibri" panose="020F0502020204030204" pitchFamily="34" charset="0"/>
                    <a:ea typeface="Times New Roman" panose="02020603050405020304" pitchFamily="18" charset="0"/>
                  </a:rPr>
                  <a:t>Pressure</a:t>
                </a:r>
                <a:r>
                  <a:rPr lang="en-GB" sz="900" dirty="0">
                    <a:effectLst/>
                    <a:latin typeface="Calibri" panose="020F0502020204030204" pitchFamily="34" charset="0"/>
                    <a:ea typeface="Times New Roman" panose="02020603050405020304" pitchFamily="18" charset="0"/>
                  </a:rPr>
                  <a:t> leakage and total LP leakage in the GD2 forecast</a:t>
                </a:r>
                <a:endParaRPr lang="en-GB" sz="900" dirty="0">
                  <a:effectLst/>
                  <a:latin typeface="Calibri" panose="020F0502020204030204" pitchFamily="34" charset="0"/>
                  <a:ea typeface="Calibri" panose="020F0502020204030204" pitchFamily="34" charset="0"/>
                </a:endParaRPr>
              </a:p>
              <a:p>
                <a:pPr>
                  <a:spcAft>
                    <a:spcPts val="0"/>
                  </a:spcAft>
                </a:pPr>
                <a:r>
                  <a:rPr lang="en-GB" sz="900" dirty="0">
                    <a:effectLst/>
                    <a:latin typeface="Calibri" panose="020F0502020204030204" pitchFamily="34" charset="0"/>
                    <a:ea typeface="Calibri" panose="020F0502020204030204" pitchFamily="34" charset="0"/>
                  </a:rPr>
                  <a:t> </a:t>
                </a:r>
              </a:p>
              <a:p>
                <a:pPr>
                  <a:spcAft>
                    <a:spcPts val="0"/>
                  </a:spcAft>
                </a:pPr>
                <a14:m>
                  <m:oMathPara xmlns:m="http://schemas.openxmlformats.org/officeDocument/2006/math">
                    <m:oMathParaPr>
                      <m:jc m:val="left"/>
                    </m:oMathParaPr>
                    <m:oMath xmlns:m="http://schemas.openxmlformats.org/officeDocument/2006/math">
                      <m:r>
                        <a:rPr lang="en-GB" sz="1000" i="1">
                          <a:effectLst/>
                          <a:latin typeface="Cambria Math" panose="02040503050406030204" pitchFamily="18" charset="0"/>
                          <a:ea typeface="Cambria Math" panose="02040503050406030204" pitchFamily="18" charset="0"/>
                        </a:rPr>
                        <m:t>𝑆𝑡𝑒𝑝</m:t>
                      </m:r>
                      <m:r>
                        <a:rPr lang="en-GB" sz="1000" i="1">
                          <a:effectLst/>
                          <a:latin typeface="Cambria Math" panose="02040503050406030204" pitchFamily="18" charset="0"/>
                          <a:ea typeface="Cambria Math" panose="02040503050406030204" pitchFamily="18" charset="0"/>
                        </a:rPr>
                        <m:t> 3</m:t>
                      </m:r>
                      <m:d>
                        <m:dPr>
                          <m:ctrlPr>
                            <a:rPr lang="en-GB" sz="1000" i="1">
                              <a:effectLst/>
                              <a:latin typeface="Cambria Math" panose="02040503050406030204" pitchFamily="18" charset="0"/>
                              <a:ea typeface="Cambria Math" panose="02040503050406030204" pitchFamily="18" charset="0"/>
                            </a:rPr>
                          </m:ctrlPr>
                        </m:dPr>
                        <m:e>
                          <m:r>
                            <a:rPr lang="en-GB" sz="1000" i="1">
                              <a:effectLst/>
                              <a:latin typeface="Cambria Math" panose="02040503050406030204" pitchFamily="18" charset="0"/>
                              <a:ea typeface="Cambria Math" panose="02040503050406030204" pitchFamily="18" charset="0"/>
                            </a:rPr>
                            <m:t>𝑎</m:t>
                          </m:r>
                        </m:e>
                      </m:d>
                      <m:r>
                        <a:rPr lang="en-GB" sz="1000" i="1">
                          <a:effectLst/>
                          <a:latin typeface="Cambria Math" panose="02040503050406030204" pitchFamily="18" charset="0"/>
                          <a:ea typeface="Cambria Math" panose="02040503050406030204" pitchFamily="18" charset="0"/>
                        </a:rPr>
                        <m:t>:      </m:t>
                      </m:r>
                      <m:r>
                        <a:rPr lang="en-GB" sz="1000" i="1">
                          <a:effectLst/>
                          <a:latin typeface="Cambria Math" panose="02040503050406030204" pitchFamily="18" charset="0"/>
                          <a:ea typeface="Cambria Math" panose="02040503050406030204" pitchFamily="18" charset="0"/>
                        </a:rPr>
                        <m:t>𝐿𝑃</m:t>
                      </m:r>
                      <m:r>
                        <a:rPr lang="en-GB" sz="1000" i="1">
                          <a:effectLst/>
                          <a:latin typeface="Cambria Math" panose="02040503050406030204" pitchFamily="18" charset="0"/>
                          <a:ea typeface="Cambria Math" panose="02040503050406030204" pitchFamily="18" charset="0"/>
                        </a:rPr>
                        <m:t> </m:t>
                      </m:r>
                      <m:r>
                        <a:rPr lang="en-GB" sz="1000" b="1" i="1">
                          <a:effectLst/>
                          <a:latin typeface="Cambria Math" panose="02040503050406030204" pitchFamily="18" charset="0"/>
                          <a:ea typeface="Cambria Math" panose="02040503050406030204" pitchFamily="18" charset="0"/>
                        </a:rPr>
                        <m:t>𝑷𝒓𝒆𝒔𝒔𝒖𝒓𝒆</m:t>
                      </m:r>
                      <m:r>
                        <a:rPr lang="en-GB" sz="1000" b="1" i="1">
                          <a:effectLst/>
                          <a:latin typeface="Cambria Math" panose="02040503050406030204" pitchFamily="18" charset="0"/>
                          <a:ea typeface="Cambria Math" panose="02040503050406030204" pitchFamily="18" charset="0"/>
                        </a:rPr>
                        <m:t> </m:t>
                      </m:r>
                      <m:r>
                        <a:rPr lang="en-GB" sz="1000" i="1">
                          <a:effectLst/>
                          <a:latin typeface="Cambria Math" panose="02040503050406030204" pitchFamily="18" charset="0"/>
                          <a:ea typeface="Cambria Math" panose="02040503050406030204" pitchFamily="18" charset="0"/>
                        </a:rPr>
                        <m:t>𝑙𝑒𝑎𝑘𝑎𝑔𝑒</m:t>
                      </m:r>
                      <m:r>
                        <a:rPr lang="en-GB" sz="1000" i="1">
                          <a:effectLst/>
                          <a:latin typeface="Cambria Math" panose="02040503050406030204" pitchFamily="18" charset="0"/>
                          <a:ea typeface="Cambria Math" panose="02040503050406030204" pitchFamily="18" charset="0"/>
                        </a:rPr>
                        <m:t>=194.63 </m:t>
                      </m:r>
                      <m:r>
                        <a:rPr lang="en-GB" sz="1000" i="1">
                          <a:effectLst/>
                          <a:latin typeface="Cambria Math" panose="02040503050406030204" pitchFamily="18" charset="0"/>
                          <a:ea typeface="Cambria Math" panose="02040503050406030204" pitchFamily="18" charset="0"/>
                        </a:rPr>
                        <m:t>𝐺𝑊h</m:t>
                      </m:r>
                      <m:r>
                        <a:rPr lang="en-GB" sz="1000" i="1">
                          <a:effectLst/>
                          <a:latin typeface="Cambria Math" panose="02040503050406030204" pitchFamily="18" charset="0"/>
                          <a:ea typeface="Cambria Math" panose="02040503050406030204" pitchFamily="18" charset="0"/>
                        </a:rPr>
                        <m:t> </m:t>
                      </m:r>
                    </m:oMath>
                  </m:oMathPara>
                </a14:m>
                <a:endParaRPr lang="en-GB" sz="1000" i="1" dirty="0">
                  <a:effectLst/>
                  <a:latin typeface="Cambria Math" panose="02040503050406030204" pitchFamily="18" charset="0"/>
                  <a:ea typeface="Cambria Math" panose="02040503050406030204" pitchFamily="18" charset="0"/>
                </a:endParaRPr>
              </a:p>
              <a:p>
                <a:pPr>
                  <a:spcAft>
                    <a:spcPts val="0"/>
                  </a:spcAft>
                </a:pPr>
                <a:endParaRPr lang="en-GB" sz="1000" i="1" dirty="0">
                  <a:effectLst/>
                  <a:latin typeface="Cambria Math" panose="02040503050406030204" pitchFamily="18" charset="0"/>
                  <a:ea typeface="Cambria Math" panose="02040503050406030204" pitchFamily="18" charset="0"/>
                </a:endParaRPr>
              </a:p>
              <a:p>
                <a:pPr>
                  <a:spcAft>
                    <a:spcPts val="0"/>
                  </a:spcAft>
                </a:pPr>
                <a14:m>
                  <m:oMathPara xmlns:m="http://schemas.openxmlformats.org/officeDocument/2006/math">
                    <m:oMathParaPr>
                      <m:jc m:val="left"/>
                    </m:oMathParaPr>
                    <m:oMath xmlns:m="http://schemas.openxmlformats.org/officeDocument/2006/math">
                      <m:r>
                        <a:rPr lang="en-GB" sz="1000" b="0" i="1" smtClean="0">
                          <a:effectLst/>
                          <a:latin typeface="Cambria Math" panose="02040503050406030204" pitchFamily="18" charset="0"/>
                          <a:ea typeface="Cambria Math" panose="02040503050406030204" pitchFamily="18" charset="0"/>
                        </a:rPr>
                        <m:t>                                                                        </m:t>
                      </m:r>
                      <m:r>
                        <a:rPr lang="en-GB" sz="1000" i="1">
                          <a:effectLst/>
                          <a:latin typeface="Cambria Math" panose="02040503050406030204" pitchFamily="18" charset="0"/>
                          <a:ea typeface="Cambria Math" panose="02040503050406030204" pitchFamily="18" charset="0"/>
                        </a:rPr>
                        <m:t>= </m:t>
                      </m:r>
                      <m:f>
                        <m:fPr>
                          <m:ctrlPr>
                            <a:rPr lang="en-GB" sz="1000" i="1">
                              <a:effectLst/>
                              <a:latin typeface="Cambria Math" panose="02040503050406030204" pitchFamily="18" charset="0"/>
                              <a:ea typeface="Cambria Math" panose="02040503050406030204" pitchFamily="18" charset="0"/>
                            </a:rPr>
                          </m:ctrlPr>
                        </m:fPr>
                        <m:num>
                          <m:r>
                            <a:rPr lang="en-GB" sz="1000" i="1">
                              <a:effectLst/>
                              <a:latin typeface="Cambria Math" panose="02040503050406030204" pitchFamily="18" charset="0"/>
                              <a:ea typeface="Cambria Math" panose="02040503050406030204" pitchFamily="18" charset="0"/>
                            </a:rPr>
                            <m:t>𝐿𝑒𝑎𝑘𝑎𝑔𝑒</m:t>
                          </m:r>
                          <m:r>
                            <a:rPr lang="en-GB" sz="1000" i="1">
                              <a:effectLst/>
                              <a:latin typeface="Cambria Math" panose="02040503050406030204" pitchFamily="18" charset="0"/>
                              <a:ea typeface="Cambria Math" panose="02040503050406030204" pitchFamily="18" charset="0"/>
                            </a:rPr>
                            <m:t> </m:t>
                          </m:r>
                          <m:r>
                            <a:rPr lang="en-GB" sz="1000" i="1">
                              <a:effectLst/>
                              <a:latin typeface="Cambria Math" panose="02040503050406030204" pitchFamily="18" charset="0"/>
                              <a:ea typeface="Cambria Math" panose="02040503050406030204" pitchFamily="18" charset="0"/>
                            </a:rPr>
                            <m:t>𝑅𝑎𝑡𝑒</m:t>
                          </m:r>
                          <m:r>
                            <a:rPr lang="en-GB" sz="1000" i="1">
                              <a:effectLst/>
                              <a:latin typeface="Cambria Math" panose="02040503050406030204" pitchFamily="18" charset="0"/>
                              <a:ea typeface="Cambria Math" panose="02040503050406030204" pitchFamily="18" charset="0"/>
                            </a:rPr>
                            <m:t> ∗ </m:t>
                          </m:r>
                          <m:r>
                            <a:rPr lang="en-GB" sz="1000" i="1">
                              <a:effectLst/>
                              <a:latin typeface="Cambria Math" panose="02040503050406030204" pitchFamily="18" charset="0"/>
                              <a:ea typeface="Cambria Math" panose="02040503050406030204" pitchFamily="18" charset="0"/>
                            </a:rPr>
                            <m:t>𝐿𝑒𝑛𝑔𝑡h</m:t>
                          </m:r>
                          <m:r>
                            <a:rPr lang="en-GB" sz="1000" i="1">
                              <a:effectLst/>
                              <a:latin typeface="Cambria Math" panose="02040503050406030204" pitchFamily="18" charset="0"/>
                              <a:ea typeface="Cambria Math" panose="02040503050406030204" pitchFamily="18" charset="0"/>
                            </a:rPr>
                            <m:t> </m:t>
                          </m:r>
                          <m:d>
                            <m:dPr>
                              <m:ctrlPr>
                                <a:rPr lang="en-GB" sz="1000" i="1">
                                  <a:effectLst/>
                                  <a:latin typeface="Cambria Math" panose="02040503050406030204" pitchFamily="18" charset="0"/>
                                  <a:ea typeface="Cambria Math" panose="02040503050406030204" pitchFamily="18" charset="0"/>
                                </a:rPr>
                              </m:ctrlPr>
                            </m:dPr>
                            <m:e>
                              <m:r>
                                <a:rPr lang="en-GB" sz="1000" i="1">
                                  <a:effectLst/>
                                  <a:latin typeface="Cambria Math" panose="02040503050406030204" pitchFamily="18" charset="0"/>
                                  <a:ea typeface="Cambria Math" panose="02040503050406030204" pitchFamily="18" charset="0"/>
                                </a:rPr>
                                <m:t>𝑘𝑚</m:t>
                              </m:r>
                            </m:e>
                          </m:d>
                          <m:r>
                            <a:rPr lang="en-GB" sz="1000" i="1">
                              <a:effectLst/>
                              <a:latin typeface="Cambria Math" panose="02040503050406030204" pitchFamily="18" charset="0"/>
                              <a:ea typeface="Cambria Math" panose="02040503050406030204" pitchFamily="18" charset="0"/>
                            </a:rPr>
                            <m:t>∗ 30 </m:t>
                          </m:r>
                          <m:r>
                            <a:rPr lang="en-GB" sz="1000" i="1">
                              <a:effectLst/>
                              <a:latin typeface="Cambria Math" panose="02040503050406030204" pitchFamily="18" charset="0"/>
                              <a:ea typeface="Cambria Math" panose="02040503050406030204" pitchFamily="18" charset="0"/>
                            </a:rPr>
                            <m:t>𝑚𝑏𝑎𝑟𝑔</m:t>
                          </m:r>
                          <m:r>
                            <a:rPr lang="en-GB" sz="1000" i="1">
                              <a:effectLst/>
                              <a:latin typeface="Cambria Math" panose="02040503050406030204" pitchFamily="18" charset="0"/>
                              <a:ea typeface="Cambria Math" panose="02040503050406030204" pitchFamily="18" charset="0"/>
                            </a:rPr>
                            <m:t> ∗ </m:t>
                          </m:r>
                          <m:r>
                            <a:rPr lang="en-GB" sz="1000" i="1">
                              <a:effectLst/>
                              <a:latin typeface="Cambria Math" panose="02040503050406030204" pitchFamily="18" charset="0"/>
                              <a:ea typeface="Cambria Math" panose="02040503050406030204" pitchFamily="18" charset="0"/>
                            </a:rPr>
                            <m:t>𝑀𝐸𝐺</m:t>
                          </m:r>
                          <m:r>
                            <a:rPr lang="en-GB" sz="1000" i="1">
                              <a:effectLst/>
                              <a:latin typeface="Cambria Math" panose="02040503050406030204" pitchFamily="18" charset="0"/>
                              <a:ea typeface="Cambria Math" panose="02040503050406030204" pitchFamily="18" charset="0"/>
                            </a:rPr>
                            <m:t> </m:t>
                          </m:r>
                          <m:r>
                            <a:rPr lang="en-GB" sz="1000" i="1">
                              <a:effectLst/>
                              <a:latin typeface="Cambria Math" panose="02040503050406030204" pitchFamily="18" charset="0"/>
                              <a:ea typeface="Cambria Math" panose="02040503050406030204" pitchFamily="18" charset="0"/>
                            </a:rPr>
                            <m:t>𝑐𝑜𝑟𝑟𝑒𝑐𝑡𝑖𝑜𝑛</m:t>
                          </m:r>
                          <m:r>
                            <a:rPr lang="en-GB" sz="1000" i="1">
                              <a:effectLst/>
                              <a:latin typeface="Cambria Math" panose="02040503050406030204" pitchFamily="18" charset="0"/>
                              <a:ea typeface="Cambria Math" panose="02040503050406030204" pitchFamily="18" charset="0"/>
                            </a:rPr>
                            <m:t> </m:t>
                          </m:r>
                          <m:r>
                            <a:rPr lang="en-GB" sz="1000" i="1">
                              <a:effectLst/>
                              <a:latin typeface="Cambria Math" panose="02040503050406030204" pitchFamily="18" charset="0"/>
                              <a:ea typeface="Cambria Math" panose="02040503050406030204" pitchFamily="18" charset="0"/>
                            </a:rPr>
                            <m:t>𝑓𝑎𝑐𝑡𝑜𝑟</m:t>
                          </m:r>
                          <m:r>
                            <a:rPr lang="en-GB" sz="1000" i="1">
                              <a:effectLst/>
                              <a:latin typeface="Cambria Math" panose="02040503050406030204" pitchFamily="18" charset="0"/>
                              <a:ea typeface="Cambria Math" panose="02040503050406030204" pitchFamily="18" charset="0"/>
                            </a:rPr>
                            <m:t> (%)</m:t>
                          </m:r>
                        </m:num>
                        <m:den>
                          <m:r>
                            <a:rPr lang="en-GB" sz="1000" i="1">
                              <a:effectLst/>
                              <a:latin typeface="Cambria Math" panose="02040503050406030204" pitchFamily="18" charset="0"/>
                              <a:ea typeface="Cambria Math" panose="02040503050406030204" pitchFamily="18" charset="0"/>
                            </a:rPr>
                            <m:t>𝑟𝑒𝑓𝑒𝑟𝑒𝑛𝑐𝑒</m:t>
                          </m:r>
                          <m:r>
                            <a:rPr lang="en-GB" sz="1000" i="1">
                              <a:effectLst/>
                              <a:latin typeface="Cambria Math" panose="02040503050406030204" pitchFamily="18" charset="0"/>
                              <a:ea typeface="Cambria Math" panose="02040503050406030204" pitchFamily="18" charset="0"/>
                            </a:rPr>
                            <m:t> </m:t>
                          </m:r>
                          <m:r>
                            <a:rPr lang="en-GB" sz="1000" i="1">
                              <a:effectLst/>
                              <a:latin typeface="Cambria Math" panose="02040503050406030204" pitchFamily="18" charset="0"/>
                              <a:ea typeface="Cambria Math" panose="02040503050406030204" pitchFamily="18" charset="0"/>
                            </a:rPr>
                            <m:t>𝑝𝑟𝑒𝑠𝑠𝑢𝑟𝑒</m:t>
                          </m:r>
                          <m:r>
                            <a:rPr lang="en-GB" sz="1000" i="1">
                              <a:effectLst/>
                              <a:latin typeface="Cambria Math" panose="02040503050406030204" pitchFamily="18" charset="0"/>
                              <a:ea typeface="Cambria Math" panose="02040503050406030204" pitchFamily="18" charset="0"/>
                            </a:rPr>
                            <m:t> </m:t>
                          </m:r>
                          <m:d>
                            <m:dPr>
                              <m:ctrlPr>
                                <a:rPr lang="en-GB" sz="1000" i="1">
                                  <a:effectLst/>
                                  <a:latin typeface="Cambria Math" panose="02040503050406030204" pitchFamily="18" charset="0"/>
                                  <a:ea typeface="Cambria Math" panose="02040503050406030204" pitchFamily="18" charset="0"/>
                                </a:rPr>
                              </m:ctrlPr>
                            </m:dPr>
                            <m:e>
                              <m:r>
                                <a:rPr lang="en-GB" sz="1000" i="1">
                                  <a:effectLst/>
                                  <a:latin typeface="Cambria Math" panose="02040503050406030204" pitchFamily="18" charset="0"/>
                                  <a:ea typeface="Cambria Math" panose="02040503050406030204" pitchFamily="18" charset="0"/>
                                </a:rPr>
                                <m:t>30 </m:t>
                              </m:r>
                              <m:r>
                                <a:rPr lang="en-GB" sz="1000" i="1">
                                  <a:effectLst/>
                                  <a:latin typeface="Cambria Math" panose="02040503050406030204" pitchFamily="18" charset="0"/>
                                  <a:ea typeface="Cambria Math" panose="02040503050406030204" pitchFamily="18" charset="0"/>
                                </a:rPr>
                                <m:t>𝑚𝑏𝑎𝑟𝑔</m:t>
                              </m:r>
                            </m:e>
                          </m:d>
                          <m:r>
                            <a:rPr lang="en-GB" sz="1000" i="1">
                              <a:effectLst/>
                              <a:latin typeface="Cambria Math" panose="02040503050406030204" pitchFamily="18" charset="0"/>
                              <a:ea typeface="Cambria Math" panose="02040503050406030204" pitchFamily="18" charset="0"/>
                            </a:rPr>
                            <m:t> ∗ </m:t>
                          </m:r>
                          <m:r>
                            <a:rPr lang="en-GB" sz="1000" i="1">
                              <a:effectLst/>
                              <a:latin typeface="Cambria Math" panose="02040503050406030204" pitchFamily="18" charset="0"/>
                              <a:ea typeface="Cambria Math" panose="02040503050406030204" pitchFamily="18" charset="0"/>
                            </a:rPr>
                            <m:t>𝑟𝑒𝑓𝑒𝑟𝑒𝑛𝑐𝑒</m:t>
                          </m:r>
                          <m:r>
                            <a:rPr lang="en-GB" sz="1000" i="1">
                              <a:effectLst/>
                              <a:latin typeface="Cambria Math" panose="02040503050406030204" pitchFamily="18" charset="0"/>
                              <a:ea typeface="Cambria Math" panose="02040503050406030204" pitchFamily="18" charset="0"/>
                            </a:rPr>
                            <m:t> </m:t>
                          </m:r>
                          <m:r>
                            <a:rPr lang="en-GB" sz="1000" i="1">
                              <a:effectLst/>
                              <a:latin typeface="Cambria Math" panose="02040503050406030204" pitchFamily="18" charset="0"/>
                              <a:ea typeface="Cambria Math" panose="02040503050406030204" pitchFamily="18" charset="0"/>
                            </a:rPr>
                            <m:t>𝑀𝐸𝐺</m:t>
                          </m:r>
                          <m:r>
                            <a:rPr lang="en-GB" sz="1000" i="1">
                              <a:effectLst/>
                              <a:latin typeface="Cambria Math" panose="02040503050406030204" pitchFamily="18" charset="0"/>
                              <a:ea typeface="Cambria Math" panose="02040503050406030204" pitchFamily="18" charset="0"/>
                            </a:rPr>
                            <m:t> </m:t>
                          </m:r>
                          <m:r>
                            <a:rPr lang="en-GB" sz="1000" i="1">
                              <a:effectLst/>
                              <a:latin typeface="Cambria Math" panose="02040503050406030204" pitchFamily="18" charset="0"/>
                              <a:ea typeface="Cambria Math" panose="02040503050406030204" pitchFamily="18" charset="0"/>
                            </a:rPr>
                            <m:t>𝑠𝑎𝑡𝑢𝑟𝑎𝑡𝑖𝑜𝑛</m:t>
                          </m:r>
                          <m:r>
                            <a:rPr lang="en-GB" sz="1000" i="1">
                              <a:effectLst/>
                              <a:latin typeface="Cambria Math" panose="02040503050406030204" pitchFamily="18" charset="0"/>
                              <a:ea typeface="Cambria Math" panose="02040503050406030204" pitchFamily="18" charset="0"/>
                            </a:rPr>
                            <m:t> (25%)</m:t>
                          </m:r>
                        </m:den>
                      </m:f>
                    </m:oMath>
                  </m:oMathPara>
                </a14:m>
                <a:endParaRPr lang="en-GB" sz="1000" i="1" dirty="0">
                  <a:effectLst/>
                  <a:latin typeface="Cambria Math" panose="02040503050406030204" pitchFamily="18" charset="0"/>
                  <a:ea typeface="Cambria Math" panose="02040503050406030204" pitchFamily="18" charset="0"/>
                </a:endParaRPr>
              </a:p>
              <a:p>
                <a:pPr>
                  <a:spcAft>
                    <a:spcPts val="0"/>
                  </a:spcAft>
                </a:pPr>
                <a:endParaRPr lang="en-GB" sz="1000" i="1" dirty="0">
                  <a:effectLst/>
                  <a:latin typeface="Cambria Math" panose="02040503050406030204" pitchFamily="18" charset="0"/>
                  <a:ea typeface="Cambria Math" panose="02040503050406030204" pitchFamily="18" charset="0"/>
                </a:endParaRPr>
              </a:p>
              <a:p>
                <a:pPr>
                  <a:spcAft>
                    <a:spcPts val="0"/>
                  </a:spcAft>
                </a:pPr>
                <a:r>
                  <a:rPr lang="en-GB" sz="1000" dirty="0">
                    <a:effectLst/>
                    <a:latin typeface="Cambria Math" panose="02040503050406030204" pitchFamily="18" charset="0"/>
                    <a:ea typeface="Cambria Math" panose="02040503050406030204" pitchFamily="18" charset="0"/>
                  </a:rPr>
                  <a:t>                                                                        </a:t>
                </a:r>
                <a14:m>
                  <m:oMath xmlns:m="http://schemas.openxmlformats.org/officeDocument/2006/math">
                    <m:r>
                      <a:rPr lang="en-GB" sz="1100" i="1">
                        <a:latin typeface="Cambria Math" panose="02040503050406030204" pitchFamily="18" charset="0"/>
                        <a:ea typeface="Cambria Math" panose="02040503050406030204" pitchFamily="18" charset="0"/>
                      </a:rPr>
                      <m:t>= </m:t>
                    </m:r>
                    <m:f>
                      <m:fPr>
                        <m:ctrlPr>
                          <a:rPr lang="en-GB" sz="1100" i="1">
                            <a:latin typeface="Cambria Math" panose="02040503050406030204" pitchFamily="18" charset="0"/>
                            <a:ea typeface="Cambria Math" panose="02040503050406030204" pitchFamily="18" charset="0"/>
                          </a:rPr>
                        </m:ctrlPr>
                      </m:fPr>
                      <m:num>
                        <m:r>
                          <a:rPr lang="en-GB" sz="1100" i="1">
                            <a:latin typeface="Cambria Math" panose="02040503050406030204" pitchFamily="18" charset="0"/>
                            <a:ea typeface="Cambria Math" panose="02040503050406030204" pitchFamily="18" charset="0"/>
                          </a:rPr>
                          <m:t>𝐿𝑒𝑎𝑘𝑎𝑔𝑒</m:t>
                        </m:r>
                        <m:r>
                          <a:rPr lang="en-GB" sz="1100" i="1">
                            <a:latin typeface="Cambria Math" panose="02040503050406030204" pitchFamily="18" charset="0"/>
                            <a:ea typeface="Cambria Math" panose="02040503050406030204" pitchFamily="18" charset="0"/>
                          </a:rPr>
                          <m:t> </m:t>
                        </m:r>
                        <m:r>
                          <a:rPr lang="en-GB" sz="1100" i="1">
                            <a:latin typeface="Cambria Math" panose="02040503050406030204" pitchFamily="18" charset="0"/>
                            <a:ea typeface="Cambria Math" panose="02040503050406030204" pitchFamily="18" charset="0"/>
                          </a:rPr>
                          <m:t>𝑅𝑎𝑡𝑒</m:t>
                        </m:r>
                        <m:r>
                          <a:rPr lang="en-GB" sz="1100" i="1">
                            <a:latin typeface="Cambria Math" panose="02040503050406030204" pitchFamily="18" charset="0"/>
                            <a:ea typeface="Cambria Math" panose="02040503050406030204" pitchFamily="18" charset="0"/>
                          </a:rPr>
                          <m:t> ∗ </m:t>
                        </m:r>
                        <m:r>
                          <a:rPr lang="en-GB" sz="1100" i="1">
                            <a:latin typeface="Cambria Math" panose="02040503050406030204" pitchFamily="18" charset="0"/>
                            <a:ea typeface="Cambria Math" panose="02040503050406030204" pitchFamily="18" charset="0"/>
                          </a:rPr>
                          <m:t>𝐿𝑒𝑛𝑔𝑡h</m:t>
                        </m:r>
                        <m:r>
                          <a:rPr lang="en-GB" sz="1100" i="1">
                            <a:latin typeface="Cambria Math" panose="02040503050406030204" pitchFamily="18" charset="0"/>
                            <a:ea typeface="Cambria Math" panose="02040503050406030204" pitchFamily="18" charset="0"/>
                          </a:rPr>
                          <m:t> </m:t>
                        </m:r>
                        <m:d>
                          <m:dPr>
                            <m:ctrlPr>
                              <a:rPr lang="en-GB" sz="1100" i="1">
                                <a:latin typeface="Cambria Math" panose="02040503050406030204" pitchFamily="18" charset="0"/>
                                <a:ea typeface="Cambria Math" panose="02040503050406030204" pitchFamily="18" charset="0"/>
                              </a:rPr>
                            </m:ctrlPr>
                          </m:dPr>
                          <m:e>
                            <m:r>
                              <a:rPr lang="en-GB" sz="1100" i="1">
                                <a:latin typeface="Cambria Math" panose="02040503050406030204" pitchFamily="18" charset="0"/>
                                <a:ea typeface="Cambria Math" panose="02040503050406030204" pitchFamily="18" charset="0"/>
                              </a:rPr>
                              <m:t>𝑘𝑚</m:t>
                            </m:r>
                          </m:e>
                        </m:d>
                        <m:r>
                          <a:rPr lang="en-GB" sz="1100" i="1">
                            <a:latin typeface="Cambria Math" panose="02040503050406030204" pitchFamily="18" charset="0"/>
                            <a:ea typeface="Cambria Math" panose="02040503050406030204" pitchFamily="18" charset="0"/>
                          </a:rPr>
                          <m:t>∗ </m:t>
                        </m:r>
                        <m:r>
                          <a:rPr lang="en-GB" sz="1100" i="1">
                            <a:latin typeface="Cambria Math" panose="02040503050406030204" pitchFamily="18" charset="0"/>
                            <a:ea typeface="Cambria Math" panose="02040503050406030204" pitchFamily="18" charset="0"/>
                          </a:rPr>
                          <m:t>𝑀𝐸𝐺</m:t>
                        </m:r>
                        <m:r>
                          <a:rPr lang="en-GB" sz="1100" i="1">
                            <a:latin typeface="Cambria Math" panose="02040503050406030204" pitchFamily="18" charset="0"/>
                            <a:ea typeface="Cambria Math" panose="02040503050406030204" pitchFamily="18" charset="0"/>
                          </a:rPr>
                          <m:t> </m:t>
                        </m:r>
                        <m:r>
                          <a:rPr lang="en-GB" sz="1100" i="1">
                            <a:latin typeface="Cambria Math" panose="02040503050406030204" pitchFamily="18" charset="0"/>
                            <a:ea typeface="Cambria Math" panose="02040503050406030204" pitchFamily="18" charset="0"/>
                          </a:rPr>
                          <m:t>𝑐𝑜𝑟𝑟𝑒𝑐𝑡𝑖𝑜𝑛</m:t>
                        </m:r>
                        <m:r>
                          <a:rPr lang="en-GB" sz="1100" i="1">
                            <a:latin typeface="Cambria Math" panose="02040503050406030204" pitchFamily="18" charset="0"/>
                            <a:ea typeface="Cambria Math" panose="02040503050406030204" pitchFamily="18" charset="0"/>
                          </a:rPr>
                          <m:t> </m:t>
                        </m:r>
                        <m:r>
                          <a:rPr lang="en-GB" sz="1100" i="1">
                            <a:latin typeface="Cambria Math" panose="02040503050406030204" pitchFamily="18" charset="0"/>
                            <a:ea typeface="Cambria Math" panose="02040503050406030204" pitchFamily="18" charset="0"/>
                          </a:rPr>
                          <m:t>𝑓𝑎𝑐𝑡𝑜𝑟</m:t>
                        </m:r>
                        <m:r>
                          <a:rPr lang="en-GB" sz="1100" i="1">
                            <a:latin typeface="Cambria Math" panose="02040503050406030204" pitchFamily="18" charset="0"/>
                            <a:ea typeface="Cambria Math" panose="02040503050406030204" pitchFamily="18" charset="0"/>
                          </a:rPr>
                          <m:t> (%)</m:t>
                        </m:r>
                      </m:num>
                      <m:den>
                        <m:r>
                          <a:rPr lang="en-GB" sz="1100" i="1">
                            <a:latin typeface="Cambria Math" panose="02040503050406030204" pitchFamily="18" charset="0"/>
                            <a:ea typeface="Cambria Math" panose="02040503050406030204" pitchFamily="18" charset="0"/>
                          </a:rPr>
                          <m:t>𝑟𝑒𝑓𝑒𝑟𝑒𝑛𝑐𝑒</m:t>
                        </m:r>
                        <m:r>
                          <a:rPr lang="en-GB" sz="1100" i="1">
                            <a:latin typeface="Cambria Math" panose="02040503050406030204" pitchFamily="18" charset="0"/>
                            <a:ea typeface="Cambria Math" panose="02040503050406030204" pitchFamily="18" charset="0"/>
                          </a:rPr>
                          <m:t> </m:t>
                        </m:r>
                        <m:r>
                          <a:rPr lang="en-GB" sz="1100" i="1">
                            <a:latin typeface="Cambria Math" panose="02040503050406030204" pitchFamily="18" charset="0"/>
                            <a:ea typeface="Cambria Math" panose="02040503050406030204" pitchFamily="18" charset="0"/>
                          </a:rPr>
                          <m:t>𝑀𝐸𝐺</m:t>
                        </m:r>
                        <m:r>
                          <a:rPr lang="en-GB" sz="1100" i="1">
                            <a:latin typeface="Cambria Math" panose="02040503050406030204" pitchFamily="18" charset="0"/>
                            <a:ea typeface="Cambria Math" panose="02040503050406030204" pitchFamily="18" charset="0"/>
                          </a:rPr>
                          <m:t> </m:t>
                        </m:r>
                        <m:r>
                          <a:rPr lang="en-GB" sz="1100" i="1">
                            <a:latin typeface="Cambria Math" panose="02040503050406030204" pitchFamily="18" charset="0"/>
                            <a:ea typeface="Cambria Math" panose="02040503050406030204" pitchFamily="18" charset="0"/>
                          </a:rPr>
                          <m:t>𝑠𝑎𝑡𝑢𝑟𝑎𝑡𝑖𝑜𝑛</m:t>
                        </m:r>
                        <m:r>
                          <a:rPr lang="en-GB" sz="1100" i="1">
                            <a:latin typeface="Cambria Math" panose="02040503050406030204" pitchFamily="18" charset="0"/>
                            <a:ea typeface="Cambria Math" panose="02040503050406030204" pitchFamily="18" charset="0"/>
                          </a:rPr>
                          <m:t> (25%)</m:t>
                        </m:r>
                      </m:den>
                    </m:f>
                  </m:oMath>
                </a14:m>
                <a:endParaRPr lang="en-GB" sz="1100" i="1" dirty="0">
                  <a:latin typeface="Cambria Math" panose="02040503050406030204" pitchFamily="18" charset="0"/>
                  <a:ea typeface="Cambria Math" panose="02040503050406030204" pitchFamily="18" charset="0"/>
                </a:endParaRPr>
              </a:p>
              <a:p>
                <a:pPr>
                  <a:spcAft>
                    <a:spcPts val="0"/>
                  </a:spcAft>
                </a:pPr>
                <a:r>
                  <a:rPr lang="en-GB" sz="1100" dirty="0">
                    <a:effectLst/>
                    <a:latin typeface="Cambria Math" panose="02040503050406030204" pitchFamily="18" charset="0"/>
                    <a:ea typeface="Cambria Math" panose="02040503050406030204" pitchFamily="18" charset="0"/>
                  </a:rPr>
                  <a:t> </a:t>
                </a:r>
              </a:p>
              <a:p>
                <a:pPr>
                  <a:spcAft>
                    <a:spcPts val="0"/>
                  </a:spcAft>
                </a:pPr>
                <a14:m>
                  <m:oMathPara xmlns:m="http://schemas.openxmlformats.org/officeDocument/2006/math">
                    <m:oMathParaPr>
                      <m:jc m:val="left"/>
                    </m:oMathParaPr>
                    <m:oMath xmlns:m="http://schemas.openxmlformats.org/officeDocument/2006/math">
                      <m:r>
                        <a:rPr lang="en-GB" sz="1000" i="1">
                          <a:effectLst/>
                          <a:latin typeface="Cambria Math" panose="02040503050406030204" pitchFamily="18" charset="0"/>
                          <a:ea typeface="Cambria Math" panose="02040503050406030204" pitchFamily="18" charset="0"/>
                        </a:rPr>
                        <m:t>𝑆𝑡𝑒𝑝</m:t>
                      </m:r>
                      <m:r>
                        <a:rPr lang="en-GB" sz="1000" i="1">
                          <a:effectLst/>
                          <a:latin typeface="Cambria Math" panose="02040503050406030204" pitchFamily="18" charset="0"/>
                          <a:ea typeface="Cambria Math" panose="02040503050406030204" pitchFamily="18" charset="0"/>
                        </a:rPr>
                        <m:t> 3</m:t>
                      </m:r>
                      <m:d>
                        <m:dPr>
                          <m:ctrlPr>
                            <a:rPr lang="en-GB" sz="1000" i="1">
                              <a:effectLst/>
                              <a:latin typeface="Cambria Math" panose="02040503050406030204" pitchFamily="18" charset="0"/>
                              <a:ea typeface="Cambria Math" panose="02040503050406030204" pitchFamily="18" charset="0"/>
                            </a:rPr>
                          </m:ctrlPr>
                        </m:dPr>
                        <m:e>
                          <m:r>
                            <a:rPr lang="en-GB" sz="1000" i="1">
                              <a:effectLst/>
                              <a:latin typeface="Cambria Math" panose="02040503050406030204" pitchFamily="18" charset="0"/>
                              <a:ea typeface="Cambria Math" panose="02040503050406030204" pitchFamily="18" charset="0"/>
                            </a:rPr>
                            <m:t>𝑏</m:t>
                          </m:r>
                        </m:e>
                      </m:d>
                      <m:r>
                        <a:rPr lang="en-GB" sz="1000" i="1">
                          <a:effectLst/>
                          <a:latin typeface="Cambria Math" panose="02040503050406030204" pitchFamily="18" charset="0"/>
                          <a:ea typeface="Cambria Math" panose="02040503050406030204" pitchFamily="18" charset="0"/>
                        </a:rPr>
                        <m:t>:      </m:t>
                      </m:r>
                      <m:r>
                        <a:rPr lang="en-GB" sz="1000" b="1" i="1">
                          <a:effectLst/>
                          <a:latin typeface="Cambria Math" panose="02040503050406030204" pitchFamily="18" charset="0"/>
                          <a:ea typeface="Cambria Math" panose="02040503050406030204" pitchFamily="18" charset="0"/>
                        </a:rPr>
                        <m:t>𝑷𝒓𝒆𝒔𝒔𝒖𝒓𝒆</m:t>
                      </m:r>
                      <m:r>
                        <a:rPr lang="en-GB" sz="1000" b="1" i="1">
                          <a:effectLst/>
                          <a:latin typeface="Cambria Math" panose="02040503050406030204" pitchFamily="18" charset="0"/>
                          <a:ea typeface="Cambria Math" panose="02040503050406030204" pitchFamily="18" charset="0"/>
                        </a:rPr>
                        <m:t> </m:t>
                      </m:r>
                      <m:r>
                        <a:rPr lang="en-GB" sz="1000" b="1" i="1">
                          <a:effectLst/>
                          <a:latin typeface="Cambria Math" panose="02040503050406030204" pitchFamily="18" charset="0"/>
                          <a:ea typeface="Cambria Math" panose="02040503050406030204" pitchFamily="18" charset="0"/>
                        </a:rPr>
                        <m:t>𝑰𝒎𝒑𝒂𝒄𝒕</m:t>
                      </m:r>
                      <m:r>
                        <a:rPr lang="en-GB" sz="1000" i="1">
                          <a:effectLst/>
                          <a:latin typeface="Cambria Math" panose="02040503050406030204" pitchFamily="18" charset="0"/>
                          <a:ea typeface="Cambria Math" panose="02040503050406030204" pitchFamily="18" charset="0"/>
                        </a:rPr>
                        <m:t>=</m:t>
                      </m:r>
                      <m:r>
                        <a:rPr lang="en-GB" sz="1000" i="1">
                          <a:effectLst/>
                          <a:highlight>
                            <a:srgbClr val="FFFF00"/>
                          </a:highlight>
                          <a:latin typeface="Cambria Math" panose="02040503050406030204" pitchFamily="18" charset="0"/>
                          <a:ea typeface="Cambria Math" panose="02040503050406030204" pitchFamily="18" charset="0"/>
                        </a:rPr>
                        <m:t>205.23</m:t>
                      </m:r>
                      <m:r>
                        <a:rPr lang="en-GB" sz="1000" i="1">
                          <a:effectLst/>
                          <a:latin typeface="Cambria Math" panose="02040503050406030204" pitchFamily="18" charset="0"/>
                          <a:ea typeface="Cambria Math" panose="02040503050406030204" pitchFamily="18" charset="0"/>
                        </a:rPr>
                        <m:t> </m:t>
                      </m:r>
                      <m:r>
                        <a:rPr lang="en-GB" sz="1000" i="1">
                          <a:effectLst/>
                          <a:latin typeface="Cambria Math" panose="02040503050406030204" pitchFamily="18" charset="0"/>
                          <a:ea typeface="Cambria Math" panose="02040503050406030204" pitchFamily="18" charset="0"/>
                        </a:rPr>
                        <m:t>𝐺𝑊h</m:t>
                      </m:r>
                      <m:r>
                        <a:rPr lang="en-GB" sz="1000" i="1">
                          <a:effectLst/>
                          <a:latin typeface="Cambria Math" panose="02040503050406030204" pitchFamily="18" charset="0"/>
                          <a:ea typeface="Cambria Math" panose="02040503050406030204" pitchFamily="18" charset="0"/>
                        </a:rPr>
                        <m:t> − 194.63 </m:t>
                      </m:r>
                      <m:r>
                        <a:rPr lang="en-GB" sz="1000" i="1">
                          <a:effectLst/>
                          <a:latin typeface="Cambria Math" panose="02040503050406030204" pitchFamily="18" charset="0"/>
                          <a:ea typeface="Cambria Math" panose="02040503050406030204" pitchFamily="18" charset="0"/>
                        </a:rPr>
                        <m:t>𝐺𝑊h</m:t>
                      </m:r>
                      <m:r>
                        <a:rPr lang="en-GB" sz="1000" i="1">
                          <a:effectLst/>
                          <a:latin typeface="Cambria Math" panose="02040503050406030204" pitchFamily="18" charset="0"/>
                          <a:ea typeface="Cambria Math" panose="02040503050406030204" pitchFamily="18" charset="0"/>
                        </a:rPr>
                        <m:t> = 10.60 </m:t>
                      </m:r>
                      <m:r>
                        <a:rPr lang="en-GB" sz="1000" i="1">
                          <a:effectLst/>
                          <a:latin typeface="Cambria Math" panose="02040503050406030204" pitchFamily="18" charset="0"/>
                          <a:ea typeface="Cambria Math" panose="02040503050406030204" pitchFamily="18" charset="0"/>
                        </a:rPr>
                        <m:t>𝐺𝑊h</m:t>
                      </m:r>
                    </m:oMath>
                  </m:oMathPara>
                </a14:m>
                <a:endParaRPr lang="en-GB" sz="1000" dirty="0">
                  <a:effectLst/>
                  <a:latin typeface="Cambria Math" panose="02040503050406030204" pitchFamily="18" charset="0"/>
                  <a:ea typeface="Cambria Math" panose="02040503050406030204" pitchFamily="18" charset="0"/>
                </a:endParaRPr>
              </a:p>
            </p:txBody>
          </p:sp>
        </mc:Choice>
        <mc:Fallback xmlns="">
          <p:sp>
            <p:nvSpPr>
              <p:cNvPr id="2" name="Rectangle 1">
                <a:extLst>
                  <a:ext uri="{FF2B5EF4-FFF2-40B4-BE49-F238E27FC236}">
                    <a16:creationId xmlns:a16="http://schemas.microsoft.com/office/drawing/2014/main" id="{BF3D123F-8226-4DCC-B9D9-24C628420B76}"/>
                  </a:ext>
                </a:extLst>
              </p:cNvPr>
              <p:cNvSpPr>
                <a:spLocks noRot="1" noChangeAspect="1" noMove="1" noResize="1" noEditPoints="1" noAdjustHandles="1" noChangeArrowheads="1" noChangeShapeType="1" noTextEdit="1"/>
              </p:cNvSpPr>
              <p:nvPr/>
            </p:nvSpPr>
            <p:spPr>
              <a:xfrm>
                <a:off x="1472267" y="995376"/>
                <a:ext cx="6639888" cy="2149499"/>
              </a:xfrm>
              <a:prstGeom prst="rect">
                <a:avLst/>
              </a:prstGeom>
              <a:blipFill>
                <a:blip r:embed="rId2"/>
                <a:stretch>
                  <a:fillRect b="-283"/>
                </a:stretch>
              </a:blipFill>
            </p:spPr>
            <p:txBody>
              <a:bodyPr/>
              <a:lstStyle/>
              <a:p>
                <a:r>
                  <a:rPr lang="en-GB">
                    <a:noFill/>
                  </a:rPr>
                  <a:t> </a:t>
                </a:r>
              </a:p>
            </p:txBody>
          </p:sp>
        </mc:Fallback>
      </mc:AlternateContent>
      <p:pic>
        <p:nvPicPr>
          <p:cNvPr id="5" name="Picture 4">
            <a:extLst>
              <a:ext uri="{FF2B5EF4-FFF2-40B4-BE49-F238E27FC236}">
                <a16:creationId xmlns:a16="http://schemas.microsoft.com/office/drawing/2014/main" id="{88CF8916-953E-440E-82E2-8A9E32CBB8B5}"/>
              </a:ext>
            </a:extLst>
          </p:cNvPr>
          <p:cNvPicPr>
            <a:picLocks noChangeAspect="1"/>
          </p:cNvPicPr>
          <p:nvPr/>
        </p:nvPicPr>
        <p:blipFill>
          <a:blip r:embed="rId3"/>
          <a:stretch>
            <a:fillRect/>
          </a:stretch>
        </p:blipFill>
        <p:spPr>
          <a:xfrm>
            <a:off x="1587551" y="3241903"/>
            <a:ext cx="4578357" cy="1467700"/>
          </a:xfrm>
          <a:prstGeom prst="rect">
            <a:avLst/>
          </a:prstGeom>
        </p:spPr>
      </p:pic>
      <p:pic>
        <p:nvPicPr>
          <p:cNvPr id="7" name="Picture 6">
            <a:extLst>
              <a:ext uri="{FF2B5EF4-FFF2-40B4-BE49-F238E27FC236}">
                <a16:creationId xmlns:a16="http://schemas.microsoft.com/office/drawing/2014/main" id="{6F38FC0A-2234-44CD-ADBB-486B675A7761}"/>
              </a:ext>
            </a:extLst>
          </p:cNvPr>
          <p:cNvPicPr>
            <a:picLocks noChangeAspect="1"/>
          </p:cNvPicPr>
          <p:nvPr/>
        </p:nvPicPr>
        <p:blipFill>
          <a:blip r:embed="rId4"/>
          <a:stretch>
            <a:fillRect/>
          </a:stretch>
        </p:blipFill>
        <p:spPr>
          <a:xfrm>
            <a:off x="3640822" y="4849176"/>
            <a:ext cx="1580845" cy="1280883"/>
          </a:xfrm>
          <a:prstGeom prst="rect">
            <a:avLst/>
          </a:prstGeom>
        </p:spPr>
      </p:pic>
      <p:pic>
        <p:nvPicPr>
          <p:cNvPr id="8" name="Picture 7">
            <a:extLst>
              <a:ext uri="{FF2B5EF4-FFF2-40B4-BE49-F238E27FC236}">
                <a16:creationId xmlns:a16="http://schemas.microsoft.com/office/drawing/2014/main" id="{67F56788-7D22-4F5A-95AA-31E5F0A2D486}"/>
              </a:ext>
            </a:extLst>
          </p:cNvPr>
          <p:cNvPicPr>
            <a:picLocks noChangeAspect="1"/>
          </p:cNvPicPr>
          <p:nvPr/>
        </p:nvPicPr>
        <p:blipFill>
          <a:blip r:embed="rId5"/>
          <a:stretch>
            <a:fillRect/>
          </a:stretch>
        </p:blipFill>
        <p:spPr>
          <a:xfrm>
            <a:off x="5392134" y="4849176"/>
            <a:ext cx="2705100" cy="1028700"/>
          </a:xfrm>
          <a:prstGeom prst="rect">
            <a:avLst/>
          </a:prstGeom>
        </p:spPr>
      </p:pic>
      <p:sp>
        <p:nvSpPr>
          <p:cNvPr id="11" name="TextBox 10">
            <a:extLst>
              <a:ext uri="{FF2B5EF4-FFF2-40B4-BE49-F238E27FC236}">
                <a16:creationId xmlns:a16="http://schemas.microsoft.com/office/drawing/2014/main" id="{67C039D9-74A1-4693-BF3E-D83A85325BF2}"/>
              </a:ext>
            </a:extLst>
          </p:cNvPr>
          <p:cNvSpPr txBox="1"/>
          <p:nvPr/>
        </p:nvSpPr>
        <p:spPr>
          <a:xfrm>
            <a:off x="8476830" y="-4060"/>
            <a:ext cx="667170" cy="230832"/>
          </a:xfrm>
          <a:prstGeom prst="rect">
            <a:avLst/>
          </a:prstGeom>
          <a:solidFill>
            <a:schemeClr val="accent1">
              <a:lumMod val="40000"/>
              <a:lumOff val="60000"/>
            </a:schemeClr>
          </a:solidFill>
        </p:spPr>
        <p:txBody>
          <a:bodyPr wrap="none" rtlCol="0">
            <a:spAutoFit/>
          </a:bodyPr>
          <a:lstStyle/>
          <a:p>
            <a:r>
              <a:rPr lang="en-GB" sz="900" dirty="0"/>
              <a:t>Problem 1</a:t>
            </a:r>
          </a:p>
        </p:txBody>
      </p:sp>
    </p:spTree>
    <p:extLst>
      <p:ext uri="{BB962C8B-B14F-4D97-AF65-F5344CB8AC3E}">
        <p14:creationId xmlns:p14="http://schemas.microsoft.com/office/powerpoint/2010/main" val="30744716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271F244-3F74-0949-B1B1-A95B1F519105}"/>
              </a:ext>
            </a:extLst>
          </p:cNvPr>
          <p:cNvSpPr>
            <a:spLocks noGrp="1"/>
          </p:cNvSpPr>
          <p:nvPr>
            <p:ph type="title"/>
          </p:nvPr>
        </p:nvSpPr>
        <p:spPr>
          <a:xfrm>
            <a:off x="80012" y="304043"/>
            <a:ext cx="7458599" cy="739280"/>
          </a:xfrm>
        </p:spPr>
        <p:txBody>
          <a:bodyPr>
            <a:noAutofit/>
          </a:bodyPr>
          <a:lstStyle/>
          <a:p>
            <a:r>
              <a:rPr lang="en-US" sz="2200" dirty="0"/>
              <a:t>Step 4: Calculating MEG impact</a:t>
            </a:r>
            <a:endParaRPr lang="en-US" sz="1400" dirty="0"/>
          </a:p>
        </p:txBody>
      </p:sp>
      <p:sp>
        <p:nvSpPr>
          <p:cNvPr id="6" name="TextBox 5">
            <a:extLst>
              <a:ext uri="{FF2B5EF4-FFF2-40B4-BE49-F238E27FC236}">
                <a16:creationId xmlns:a16="http://schemas.microsoft.com/office/drawing/2014/main" id="{2CACBBAC-FF40-4426-B97B-95BED2B1CB8E}"/>
              </a:ext>
            </a:extLst>
          </p:cNvPr>
          <p:cNvSpPr txBox="1"/>
          <p:nvPr/>
        </p:nvSpPr>
        <p:spPr>
          <a:xfrm>
            <a:off x="80013" y="1041513"/>
            <a:ext cx="1304171" cy="2103362"/>
          </a:xfrm>
          <a:prstGeom prst="rect">
            <a:avLst/>
          </a:prstGeom>
          <a:solidFill>
            <a:schemeClr val="tx2">
              <a:lumMod val="10000"/>
              <a:lumOff val="90000"/>
            </a:schemeClr>
          </a:solidFill>
        </p:spPr>
        <p:txBody>
          <a:bodyPr wrap="square" rtlCol="0" anchor="ctr">
            <a:noAutofit/>
          </a:bodyPr>
          <a:lstStyle/>
          <a:p>
            <a:pPr algn="ctr"/>
            <a:r>
              <a:rPr lang="en-GB" sz="1200" dirty="0"/>
              <a:t>Step 4 Description</a:t>
            </a:r>
          </a:p>
        </p:txBody>
      </p:sp>
      <p:sp>
        <p:nvSpPr>
          <p:cNvPr id="12" name="TextBox 11">
            <a:extLst>
              <a:ext uri="{FF2B5EF4-FFF2-40B4-BE49-F238E27FC236}">
                <a16:creationId xmlns:a16="http://schemas.microsoft.com/office/drawing/2014/main" id="{C51A38AF-2389-444E-94E4-BAC046C4168B}"/>
              </a:ext>
            </a:extLst>
          </p:cNvPr>
          <p:cNvSpPr txBox="1"/>
          <p:nvPr/>
        </p:nvSpPr>
        <p:spPr>
          <a:xfrm>
            <a:off x="80013" y="3241903"/>
            <a:ext cx="1304172" cy="1467700"/>
          </a:xfrm>
          <a:prstGeom prst="rect">
            <a:avLst/>
          </a:prstGeom>
          <a:solidFill>
            <a:schemeClr val="tx2">
              <a:lumMod val="10000"/>
              <a:lumOff val="90000"/>
            </a:schemeClr>
          </a:solidFill>
        </p:spPr>
        <p:txBody>
          <a:bodyPr wrap="square" rtlCol="0" anchor="ctr">
            <a:noAutofit/>
          </a:bodyPr>
          <a:lstStyle/>
          <a:p>
            <a:pPr algn="ctr"/>
            <a:r>
              <a:rPr lang="en-GB" sz="1200" dirty="0"/>
              <a:t>Steps to carry out in the shrinkage model</a:t>
            </a:r>
          </a:p>
        </p:txBody>
      </p:sp>
      <p:sp>
        <p:nvSpPr>
          <p:cNvPr id="13" name="TextBox 12">
            <a:extLst>
              <a:ext uri="{FF2B5EF4-FFF2-40B4-BE49-F238E27FC236}">
                <a16:creationId xmlns:a16="http://schemas.microsoft.com/office/drawing/2014/main" id="{A6827E96-20B8-43A3-B245-5F996552995E}"/>
              </a:ext>
            </a:extLst>
          </p:cNvPr>
          <p:cNvSpPr txBox="1"/>
          <p:nvPr/>
        </p:nvSpPr>
        <p:spPr>
          <a:xfrm>
            <a:off x="84205" y="4806631"/>
            <a:ext cx="1304172" cy="1280883"/>
          </a:xfrm>
          <a:prstGeom prst="rect">
            <a:avLst/>
          </a:prstGeom>
          <a:solidFill>
            <a:schemeClr val="tx2">
              <a:lumMod val="10000"/>
              <a:lumOff val="90000"/>
            </a:schemeClr>
          </a:solidFill>
        </p:spPr>
        <p:txBody>
          <a:bodyPr wrap="square" rtlCol="0" anchor="ctr">
            <a:noAutofit/>
          </a:bodyPr>
          <a:lstStyle/>
          <a:p>
            <a:pPr algn="ctr"/>
            <a:r>
              <a:rPr lang="en-GB" sz="1200" dirty="0"/>
              <a:t>Value to be copied into another excel spreadsheet</a:t>
            </a:r>
          </a:p>
        </p:txBody>
      </p:sp>
      <p:sp>
        <p:nvSpPr>
          <p:cNvPr id="15" name="TextBox 14">
            <a:extLst>
              <a:ext uri="{FF2B5EF4-FFF2-40B4-BE49-F238E27FC236}">
                <a16:creationId xmlns:a16="http://schemas.microsoft.com/office/drawing/2014/main" id="{CE87EDE2-5DB7-43FF-8A28-BB51954A6BB6}"/>
              </a:ext>
            </a:extLst>
          </p:cNvPr>
          <p:cNvSpPr txBox="1"/>
          <p:nvPr/>
        </p:nvSpPr>
        <p:spPr>
          <a:xfrm>
            <a:off x="1587551" y="4843287"/>
            <a:ext cx="2053271" cy="646331"/>
          </a:xfrm>
          <a:prstGeom prst="rect">
            <a:avLst/>
          </a:prstGeom>
          <a:noFill/>
        </p:spPr>
        <p:txBody>
          <a:bodyPr wrap="square" rtlCol="0">
            <a:spAutoFit/>
          </a:bodyPr>
          <a:lstStyle/>
          <a:p>
            <a:r>
              <a:rPr lang="en-GB" sz="900" dirty="0"/>
              <a:t>After setting the MEG correction factor to 25%. Go to the tab named “Emissions Reporting Summary” and copy Cell B8 to another excel spreadsheet.</a:t>
            </a:r>
          </a:p>
        </p:txBody>
      </p:sp>
      <mc:AlternateContent xmlns:mc="http://schemas.openxmlformats.org/markup-compatibility/2006" xmlns:a14="http://schemas.microsoft.com/office/drawing/2010/main">
        <mc:Choice Requires="a14">
          <p:sp>
            <p:nvSpPr>
              <p:cNvPr id="3" name="Rectangle 2">
                <a:extLst>
                  <a:ext uri="{FF2B5EF4-FFF2-40B4-BE49-F238E27FC236}">
                    <a16:creationId xmlns:a16="http://schemas.microsoft.com/office/drawing/2014/main" id="{A8B28303-E438-480C-BD32-1935BF59BDA1}"/>
                  </a:ext>
                </a:extLst>
              </p:cNvPr>
              <p:cNvSpPr/>
              <p:nvPr/>
            </p:nvSpPr>
            <p:spPr>
              <a:xfrm>
                <a:off x="1388377" y="1020738"/>
                <a:ext cx="6773795" cy="2063898"/>
              </a:xfrm>
              <a:prstGeom prst="rect">
                <a:avLst/>
              </a:prstGeom>
            </p:spPr>
            <p:txBody>
              <a:bodyPr wrap="square">
                <a:spAutoFit/>
              </a:bodyPr>
              <a:lstStyle/>
              <a:p>
                <a:pPr lvl="0">
                  <a:spcAft>
                    <a:spcPts val="0"/>
                  </a:spcAft>
                </a:pPr>
                <a:r>
                  <a:rPr lang="en-GB" sz="900" b="1" u="sng" dirty="0">
                    <a:latin typeface="Calibri" panose="020F0502020204030204" pitchFamily="34" charset="0"/>
                    <a:ea typeface="Times New Roman" panose="02020603050405020304" pitchFamily="18" charset="0"/>
                  </a:rPr>
                  <a:t>Calculate the MEG impact</a:t>
                </a:r>
                <a:endParaRPr lang="en-GB" sz="900" b="1" u="sng" dirty="0">
                  <a:effectLst/>
                  <a:latin typeface="Calibri" panose="020F0502020204030204" pitchFamily="34" charset="0"/>
                  <a:ea typeface="Calibri" panose="020F0502020204030204" pitchFamily="34" charset="0"/>
                </a:endParaRPr>
              </a:p>
              <a:p>
                <a:pPr marL="742950" lvl="1" indent="-285750">
                  <a:spcAft>
                    <a:spcPts val="0"/>
                  </a:spcAft>
                  <a:buFont typeface="Courier New" panose="02070309020205020404" pitchFamily="49" charset="0"/>
                  <a:buChar char="o"/>
                </a:pPr>
                <a:r>
                  <a:rPr lang="en-GB" sz="900" dirty="0">
                    <a:effectLst/>
                    <a:latin typeface="Calibri" panose="020F0502020204030204" pitchFamily="34" charset="0"/>
                    <a:ea typeface="Times New Roman" panose="02020603050405020304" pitchFamily="18" charset="0"/>
                  </a:rPr>
                  <a:t>Step 4(a): In LP North and North East tabs set all MEG saturation network nodes to 25%</a:t>
                </a:r>
                <a:endParaRPr lang="en-GB" sz="900" dirty="0">
                  <a:effectLst/>
                  <a:latin typeface="Calibri" panose="020F0502020204030204" pitchFamily="34" charset="0"/>
                  <a:ea typeface="Calibri" panose="020F0502020204030204" pitchFamily="34" charset="0"/>
                </a:endParaRPr>
              </a:p>
              <a:p>
                <a:pPr marL="742950" lvl="1" indent="-285750">
                  <a:spcAft>
                    <a:spcPts val="0"/>
                  </a:spcAft>
                  <a:buFont typeface="Courier New" panose="02070309020205020404" pitchFamily="49" charset="0"/>
                  <a:buChar char="o"/>
                </a:pPr>
                <a:r>
                  <a:rPr lang="en-GB" sz="900" dirty="0">
                    <a:effectLst/>
                    <a:latin typeface="Calibri" panose="020F0502020204030204" pitchFamily="34" charset="0"/>
                    <a:ea typeface="Times New Roman" panose="02020603050405020304" pitchFamily="18" charset="0"/>
                  </a:rPr>
                  <a:t>Step 4(a): This removes the MEG correction factor from the leakage calculation</a:t>
                </a:r>
                <a:endParaRPr lang="en-GB" sz="900" dirty="0">
                  <a:effectLst/>
                  <a:latin typeface="Calibri" panose="020F0502020204030204" pitchFamily="34" charset="0"/>
                  <a:ea typeface="Calibri" panose="020F0502020204030204" pitchFamily="34" charset="0"/>
                </a:endParaRPr>
              </a:p>
              <a:p>
                <a:pPr marL="742950" lvl="1" indent="-285750">
                  <a:spcAft>
                    <a:spcPts val="0"/>
                  </a:spcAft>
                  <a:buFont typeface="Courier New" panose="02070309020205020404" pitchFamily="49" charset="0"/>
                  <a:buChar char="o"/>
                </a:pPr>
                <a:r>
                  <a:rPr lang="en-GB" sz="900" dirty="0">
                    <a:effectLst/>
                    <a:latin typeface="Calibri" panose="020F0502020204030204" pitchFamily="34" charset="0"/>
                    <a:ea typeface="Times New Roman" panose="02020603050405020304" pitchFamily="18" charset="0"/>
                  </a:rPr>
                  <a:t>Step 4(b): Calculate the difference between LP </a:t>
                </a:r>
                <a:r>
                  <a:rPr lang="en-GB" sz="900" b="1" dirty="0">
                    <a:effectLst/>
                    <a:latin typeface="Calibri" panose="020F0502020204030204" pitchFamily="34" charset="0"/>
                    <a:ea typeface="Times New Roman" panose="02020603050405020304" pitchFamily="18" charset="0"/>
                  </a:rPr>
                  <a:t>MEG</a:t>
                </a:r>
                <a:r>
                  <a:rPr lang="en-GB" sz="900" dirty="0">
                    <a:effectLst/>
                    <a:latin typeface="Calibri" panose="020F0502020204030204" pitchFamily="34" charset="0"/>
                    <a:ea typeface="Times New Roman" panose="02020603050405020304" pitchFamily="18" charset="0"/>
                  </a:rPr>
                  <a:t> leakage and total LP leakage in the GD2 forecast</a:t>
                </a:r>
                <a:endParaRPr lang="en-GB" sz="900" dirty="0">
                  <a:effectLst/>
                  <a:latin typeface="Calibri" panose="020F0502020204030204" pitchFamily="34" charset="0"/>
                  <a:ea typeface="Calibri" panose="020F0502020204030204" pitchFamily="34" charset="0"/>
                </a:endParaRPr>
              </a:p>
              <a:p>
                <a:pPr marL="914400">
                  <a:spcAft>
                    <a:spcPts val="0"/>
                  </a:spcAft>
                </a:pPr>
                <a:r>
                  <a:rPr lang="en-GB" sz="900" dirty="0">
                    <a:effectLst/>
                    <a:latin typeface="Calibri" panose="020F0502020204030204" pitchFamily="34" charset="0"/>
                    <a:ea typeface="Calibri" panose="020F0502020204030204" pitchFamily="34" charset="0"/>
                  </a:rPr>
                  <a:t> </a:t>
                </a:r>
              </a:p>
              <a:p>
                <a:pPr marL="457200">
                  <a:spcAft>
                    <a:spcPts val="0"/>
                  </a:spcAft>
                </a:pPr>
                <a14:m>
                  <m:oMathPara xmlns:m="http://schemas.openxmlformats.org/officeDocument/2006/math">
                    <m:oMathParaPr>
                      <m:jc m:val="left"/>
                    </m:oMathParaPr>
                    <m:oMath xmlns:m="http://schemas.openxmlformats.org/officeDocument/2006/math">
                      <m:r>
                        <a:rPr lang="en-GB" sz="900" i="1">
                          <a:effectLst/>
                          <a:latin typeface="Cambria Math" panose="02040503050406030204" pitchFamily="18" charset="0"/>
                          <a:ea typeface="Calibri" panose="020F0502020204030204" pitchFamily="34" charset="0"/>
                        </a:rPr>
                        <m:t>𝑆𝑡𝑒𝑝</m:t>
                      </m:r>
                      <m:r>
                        <a:rPr lang="en-GB" sz="900" i="1">
                          <a:effectLst/>
                          <a:latin typeface="Cambria Math" panose="02040503050406030204" pitchFamily="18" charset="0"/>
                          <a:ea typeface="Calibri" panose="020F0502020204030204" pitchFamily="34" charset="0"/>
                        </a:rPr>
                        <m:t> 4</m:t>
                      </m:r>
                      <m:d>
                        <m:dPr>
                          <m:ctrlPr>
                            <a:rPr lang="en-GB" sz="900" i="1">
                              <a:effectLst/>
                              <a:latin typeface="Cambria Math" panose="02040503050406030204" pitchFamily="18" charset="0"/>
                              <a:ea typeface="Calibri" panose="020F0502020204030204" pitchFamily="34" charset="0"/>
                            </a:rPr>
                          </m:ctrlPr>
                        </m:dPr>
                        <m:e>
                          <m:r>
                            <a:rPr lang="en-GB" sz="900" i="1">
                              <a:effectLst/>
                              <a:latin typeface="Cambria Math" panose="02040503050406030204" pitchFamily="18" charset="0"/>
                              <a:ea typeface="Calibri" panose="020F0502020204030204" pitchFamily="34" charset="0"/>
                            </a:rPr>
                            <m:t>𝑎</m:t>
                          </m:r>
                        </m:e>
                      </m:d>
                      <m:r>
                        <a:rPr lang="en-GB" sz="900" i="1">
                          <a:effectLst/>
                          <a:latin typeface="Cambria Math" panose="02040503050406030204" pitchFamily="18" charset="0"/>
                          <a:ea typeface="Calibri" panose="020F0502020204030204" pitchFamily="34" charset="0"/>
                        </a:rPr>
                        <m:t>:      </m:t>
                      </m:r>
                      <m:r>
                        <a:rPr lang="en-GB" sz="900" i="1">
                          <a:effectLst/>
                          <a:latin typeface="Cambria Math" panose="02040503050406030204" pitchFamily="18" charset="0"/>
                          <a:ea typeface="Calibri" panose="020F0502020204030204" pitchFamily="34" charset="0"/>
                        </a:rPr>
                        <m:t>𝐿𝑃</m:t>
                      </m:r>
                      <m:r>
                        <a:rPr lang="en-GB" sz="900" i="1">
                          <a:effectLst/>
                          <a:latin typeface="Cambria Math" panose="02040503050406030204" pitchFamily="18" charset="0"/>
                          <a:ea typeface="Calibri" panose="020F0502020204030204" pitchFamily="34" charset="0"/>
                        </a:rPr>
                        <m:t> </m:t>
                      </m:r>
                      <m:r>
                        <a:rPr lang="en-GB" sz="900" b="1" i="1">
                          <a:effectLst/>
                          <a:latin typeface="Cambria Math" panose="02040503050406030204" pitchFamily="18" charset="0"/>
                          <a:ea typeface="Calibri" panose="020F0502020204030204" pitchFamily="34" charset="0"/>
                        </a:rPr>
                        <m:t>𝑴𝑬𝑮</m:t>
                      </m:r>
                      <m:r>
                        <a:rPr lang="en-GB" sz="900" b="1" i="1">
                          <a:effectLst/>
                          <a:latin typeface="Cambria Math" panose="02040503050406030204" pitchFamily="18" charset="0"/>
                          <a:ea typeface="Calibri" panose="020F0502020204030204" pitchFamily="34" charset="0"/>
                        </a:rPr>
                        <m:t> </m:t>
                      </m:r>
                      <m:r>
                        <a:rPr lang="en-GB" sz="900" i="1">
                          <a:effectLst/>
                          <a:latin typeface="Cambria Math" panose="02040503050406030204" pitchFamily="18" charset="0"/>
                          <a:ea typeface="Calibri" panose="020F0502020204030204" pitchFamily="34" charset="0"/>
                        </a:rPr>
                        <m:t>𝑙𝑒𝑎𝑘𝑎𝑔𝑒</m:t>
                      </m:r>
                      <m:r>
                        <a:rPr lang="en-GB" sz="900" i="1">
                          <a:effectLst/>
                          <a:latin typeface="Cambria Math" panose="02040503050406030204" pitchFamily="18" charset="0"/>
                          <a:ea typeface="Calibri" panose="020F0502020204030204" pitchFamily="34" charset="0"/>
                        </a:rPr>
                        <m:t>=204.49 </m:t>
                      </m:r>
                      <m:r>
                        <a:rPr lang="en-GB" sz="900" i="1">
                          <a:effectLst/>
                          <a:latin typeface="Cambria Math" panose="02040503050406030204" pitchFamily="18" charset="0"/>
                          <a:ea typeface="Calibri" panose="020F0502020204030204" pitchFamily="34" charset="0"/>
                        </a:rPr>
                        <m:t>𝐺𝑊h</m:t>
                      </m:r>
                      <m:r>
                        <a:rPr lang="en-GB" sz="900" i="1">
                          <a:effectLst/>
                          <a:latin typeface="Cambria Math" panose="02040503050406030204" pitchFamily="18" charset="0"/>
                          <a:ea typeface="Calibri" panose="020F0502020204030204" pitchFamily="34" charset="0"/>
                        </a:rPr>
                        <m:t>      </m:t>
                      </m:r>
                    </m:oMath>
                  </m:oMathPara>
                </a14:m>
                <a:endParaRPr lang="en-GB" sz="900" b="0" i="1" dirty="0">
                  <a:effectLst/>
                  <a:latin typeface="Cambria Math" panose="02040503050406030204" pitchFamily="18" charset="0"/>
                  <a:ea typeface="Calibri" panose="020F0502020204030204" pitchFamily="34" charset="0"/>
                </a:endParaRPr>
              </a:p>
              <a:p>
                <a:pPr marL="457200">
                  <a:spcAft>
                    <a:spcPts val="0"/>
                  </a:spcAft>
                </a:pPr>
                <a:endParaRPr lang="en-GB" sz="900" b="0" i="1" dirty="0">
                  <a:effectLst/>
                  <a:latin typeface="Cambria Math" panose="02040503050406030204" pitchFamily="18" charset="0"/>
                  <a:ea typeface="Calibri" panose="020F0502020204030204" pitchFamily="34" charset="0"/>
                </a:endParaRPr>
              </a:p>
              <a:p>
                <a:pPr marL="457200">
                  <a:spcAft>
                    <a:spcPts val="0"/>
                  </a:spcAft>
                </a:pPr>
                <a14:m>
                  <m:oMathPara xmlns:m="http://schemas.openxmlformats.org/officeDocument/2006/math">
                    <m:oMathParaPr>
                      <m:jc m:val="left"/>
                    </m:oMathParaPr>
                    <m:oMath xmlns:m="http://schemas.openxmlformats.org/officeDocument/2006/math">
                      <m:r>
                        <a:rPr lang="en-GB" sz="900" b="0" i="1" smtClean="0">
                          <a:effectLst/>
                          <a:latin typeface="Cambria Math" panose="02040503050406030204" pitchFamily="18" charset="0"/>
                          <a:ea typeface="Calibri" panose="020F0502020204030204" pitchFamily="34" charset="0"/>
                        </a:rPr>
                        <m:t>                                                              </m:t>
                      </m:r>
                      <m:r>
                        <a:rPr lang="en-GB" sz="900" i="1">
                          <a:effectLst/>
                          <a:latin typeface="Cambria Math" panose="02040503050406030204" pitchFamily="18" charset="0"/>
                          <a:ea typeface="Calibri" panose="020F0502020204030204" pitchFamily="34" charset="0"/>
                        </a:rPr>
                        <m:t>= </m:t>
                      </m:r>
                      <m:f>
                        <m:fPr>
                          <m:ctrlPr>
                            <a:rPr lang="en-GB" sz="900" i="1">
                              <a:effectLst/>
                              <a:latin typeface="Cambria Math" panose="02040503050406030204" pitchFamily="18" charset="0"/>
                              <a:ea typeface="Calibri" panose="020F0502020204030204" pitchFamily="34" charset="0"/>
                            </a:rPr>
                          </m:ctrlPr>
                        </m:fPr>
                        <m:num>
                          <m:r>
                            <a:rPr lang="en-GB" sz="900" i="1">
                              <a:effectLst/>
                              <a:latin typeface="Cambria Math" panose="02040503050406030204" pitchFamily="18" charset="0"/>
                              <a:ea typeface="Calibri" panose="020F0502020204030204" pitchFamily="34" charset="0"/>
                            </a:rPr>
                            <m:t>𝐿𝑒𝑎𝑘𝑎𝑔𝑒</m:t>
                          </m:r>
                          <m:r>
                            <a:rPr lang="en-GB" sz="900" i="1">
                              <a:effectLst/>
                              <a:latin typeface="Cambria Math" panose="02040503050406030204" pitchFamily="18" charset="0"/>
                              <a:ea typeface="Calibri" panose="020F0502020204030204" pitchFamily="34" charset="0"/>
                            </a:rPr>
                            <m:t> </m:t>
                          </m:r>
                          <m:r>
                            <a:rPr lang="en-GB" sz="900" i="1">
                              <a:effectLst/>
                              <a:latin typeface="Cambria Math" panose="02040503050406030204" pitchFamily="18" charset="0"/>
                              <a:ea typeface="Calibri" panose="020F0502020204030204" pitchFamily="34" charset="0"/>
                            </a:rPr>
                            <m:t>𝑅𝑎𝑡𝑒</m:t>
                          </m:r>
                          <m:r>
                            <a:rPr lang="en-GB" sz="900" i="1">
                              <a:effectLst/>
                              <a:latin typeface="Cambria Math" panose="02040503050406030204" pitchFamily="18" charset="0"/>
                              <a:ea typeface="Calibri" panose="020F0502020204030204" pitchFamily="34" charset="0"/>
                            </a:rPr>
                            <m:t> ∗ </m:t>
                          </m:r>
                          <m:r>
                            <a:rPr lang="en-GB" sz="900" i="1">
                              <a:effectLst/>
                              <a:latin typeface="Cambria Math" panose="02040503050406030204" pitchFamily="18" charset="0"/>
                              <a:ea typeface="Calibri" panose="020F0502020204030204" pitchFamily="34" charset="0"/>
                            </a:rPr>
                            <m:t>𝐿𝑒𝑛𝑔𝑡h</m:t>
                          </m:r>
                          <m:r>
                            <a:rPr lang="en-GB" sz="900" i="1">
                              <a:effectLst/>
                              <a:latin typeface="Cambria Math" panose="02040503050406030204" pitchFamily="18" charset="0"/>
                              <a:ea typeface="Calibri" panose="020F0502020204030204" pitchFamily="34" charset="0"/>
                            </a:rPr>
                            <m:t> </m:t>
                          </m:r>
                          <m:d>
                            <m:dPr>
                              <m:ctrlPr>
                                <a:rPr lang="en-GB" sz="900" i="1">
                                  <a:effectLst/>
                                  <a:latin typeface="Cambria Math" panose="02040503050406030204" pitchFamily="18" charset="0"/>
                                  <a:ea typeface="Calibri" panose="020F0502020204030204" pitchFamily="34" charset="0"/>
                                </a:rPr>
                              </m:ctrlPr>
                            </m:dPr>
                            <m:e>
                              <m:r>
                                <a:rPr lang="en-GB" sz="900" i="1">
                                  <a:effectLst/>
                                  <a:latin typeface="Cambria Math" panose="02040503050406030204" pitchFamily="18" charset="0"/>
                                  <a:ea typeface="Calibri" panose="020F0502020204030204" pitchFamily="34" charset="0"/>
                                </a:rPr>
                                <m:t>𝑘𝑚</m:t>
                              </m:r>
                            </m:e>
                          </m:d>
                          <m:r>
                            <a:rPr lang="en-GB" sz="900" i="1">
                              <a:effectLst/>
                              <a:latin typeface="Cambria Math" panose="02040503050406030204" pitchFamily="18" charset="0"/>
                              <a:ea typeface="Calibri" panose="020F0502020204030204" pitchFamily="34" charset="0"/>
                            </a:rPr>
                            <m:t>∗ </m:t>
                          </m:r>
                          <m:r>
                            <a:rPr lang="en-GB" sz="900" i="1">
                              <a:effectLst/>
                              <a:latin typeface="Cambria Math" panose="02040503050406030204" pitchFamily="18" charset="0"/>
                              <a:ea typeface="Calibri" panose="020F0502020204030204" pitchFamily="34" charset="0"/>
                            </a:rPr>
                            <m:t>𝑝𝑟𝑒𝑠𝑠𝑢𝑟𝑒</m:t>
                          </m:r>
                          <m:r>
                            <a:rPr lang="en-GB" sz="900" i="1">
                              <a:effectLst/>
                              <a:latin typeface="Cambria Math" panose="02040503050406030204" pitchFamily="18" charset="0"/>
                              <a:ea typeface="Calibri" panose="020F0502020204030204" pitchFamily="34" charset="0"/>
                            </a:rPr>
                            <m:t> </m:t>
                          </m:r>
                          <m:r>
                            <a:rPr lang="en-GB" sz="900" i="1">
                              <a:effectLst/>
                              <a:latin typeface="Cambria Math" panose="02040503050406030204" pitchFamily="18" charset="0"/>
                              <a:ea typeface="Calibri" panose="020F0502020204030204" pitchFamily="34" charset="0"/>
                            </a:rPr>
                            <m:t>𝑐𝑜𝑟𝑟𝑒𝑐𝑡𝑖𝑜𝑛</m:t>
                          </m:r>
                          <m:r>
                            <a:rPr lang="en-GB" sz="900" i="1">
                              <a:effectLst/>
                              <a:latin typeface="Cambria Math" panose="02040503050406030204" pitchFamily="18" charset="0"/>
                              <a:ea typeface="Calibri" panose="020F0502020204030204" pitchFamily="34" charset="0"/>
                            </a:rPr>
                            <m:t> </m:t>
                          </m:r>
                          <m:r>
                            <a:rPr lang="en-GB" sz="900" i="1">
                              <a:effectLst/>
                              <a:latin typeface="Cambria Math" panose="02040503050406030204" pitchFamily="18" charset="0"/>
                              <a:ea typeface="Calibri" panose="020F0502020204030204" pitchFamily="34" charset="0"/>
                            </a:rPr>
                            <m:t>𝑓𝑎𝑐𝑡𝑜𝑟</m:t>
                          </m:r>
                          <m:r>
                            <a:rPr lang="en-GB" sz="900" i="1">
                              <a:effectLst/>
                              <a:latin typeface="Cambria Math" panose="02040503050406030204" pitchFamily="18" charset="0"/>
                              <a:ea typeface="Calibri" panose="020F0502020204030204" pitchFamily="34" charset="0"/>
                            </a:rPr>
                            <m:t> </m:t>
                          </m:r>
                          <m:d>
                            <m:dPr>
                              <m:ctrlPr>
                                <a:rPr lang="en-GB" sz="900" i="1">
                                  <a:effectLst/>
                                  <a:latin typeface="Cambria Math" panose="02040503050406030204" pitchFamily="18" charset="0"/>
                                  <a:ea typeface="Calibri" panose="020F0502020204030204" pitchFamily="34" charset="0"/>
                                </a:rPr>
                              </m:ctrlPr>
                            </m:dPr>
                            <m:e>
                              <m:r>
                                <a:rPr lang="en-GB" sz="900" i="1">
                                  <a:effectLst/>
                                  <a:latin typeface="Cambria Math" panose="02040503050406030204" pitchFamily="18" charset="0"/>
                                  <a:ea typeface="Calibri" panose="020F0502020204030204" pitchFamily="34" charset="0"/>
                                </a:rPr>
                                <m:t>𝑚𝑏𝑎𝑟𝑔</m:t>
                              </m:r>
                            </m:e>
                          </m:d>
                          <m:r>
                            <a:rPr lang="en-GB" sz="900" i="1">
                              <a:effectLst/>
                              <a:latin typeface="Cambria Math" panose="02040503050406030204" pitchFamily="18" charset="0"/>
                              <a:ea typeface="Calibri" panose="020F0502020204030204" pitchFamily="34" charset="0"/>
                            </a:rPr>
                            <m:t>∗25%</m:t>
                          </m:r>
                        </m:num>
                        <m:den>
                          <m:r>
                            <a:rPr lang="en-GB" sz="900" i="1">
                              <a:effectLst/>
                              <a:latin typeface="Cambria Math" panose="02040503050406030204" pitchFamily="18" charset="0"/>
                              <a:ea typeface="Calibri" panose="020F0502020204030204" pitchFamily="34" charset="0"/>
                            </a:rPr>
                            <m:t>𝑟𝑒𝑓𝑒𝑟𝑒𝑛𝑐𝑒</m:t>
                          </m:r>
                          <m:r>
                            <a:rPr lang="en-GB" sz="900" i="1">
                              <a:effectLst/>
                              <a:latin typeface="Cambria Math" panose="02040503050406030204" pitchFamily="18" charset="0"/>
                              <a:ea typeface="Calibri" panose="020F0502020204030204" pitchFamily="34" charset="0"/>
                            </a:rPr>
                            <m:t> </m:t>
                          </m:r>
                          <m:r>
                            <a:rPr lang="en-GB" sz="900" i="1">
                              <a:effectLst/>
                              <a:latin typeface="Cambria Math" panose="02040503050406030204" pitchFamily="18" charset="0"/>
                              <a:ea typeface="Calibri" panose="020F0502020204030204" pitchFamily="34" charset="0"/>
                            </a:rPr>
                            <m:t>𝑝𝑟𝑒𝑠𝑠𝑢𝑟𝑒</m:t>
                          </m:r>
                          <m:r>
                            <a:rPr lang="en-GB" sz="900" i="1">
                              <a:effectLst/>
                              <a:latin typeface="Cambria Math" panose="02040503050406030204" pitchFamily="18" charset="0"/>
                              <a:ea typeface="Calibri" panose="020F0502020204030204" pitchFamily="34" charset="0"/>
                            </a:rPr>
                            <m:t> </m:t>
                          </m:r>
                          <m:d>
                            <m:dPr>
                              <m:ctrlPr>
                                <a:rPr lang="en-GB" sz="900" i="1">
                                  <a:effectLst/>
                                  <a:latin typeface="Cambria Math" panose="02040503050406030204" pitchFamily="18" charset="0"/>
                                  <a:ea typeface="Calibri" panose="020F0502020204030204" pitchFamily="34" charset="0"/>
                                </a:rPr>
                              </m:ctrlPr>
                            </m:dPr>
                            <m:e>
                              <m:r>
                                <a:rPr lang="en-GB" sz="900" i="1">
                                  <a:effectLst/>
                                  <a:latin typeface="Cambria Math" panose="02040503050406030204" pitchFamily="18" charset="0"/>
                                  <a:ea typeface="Calibri" panose="020F0502020204030204" pitchFamily="34" charset="0"/>
                                </a:rPr>
                                <m:t>30 </m:t>
                              </m:r>
                              <m:r>
                                <a:rPr lang="en-GB" sz="900" i="1">
                                  <a:effectLst/>
                                  <a:latin typeface="Cambria Math" panose="02040503050406030204" pitchFamily="18" charset="0"/>
                                  <a:ea typeface="Calibri" panose="020F0502020204030204" pitchFamily="34" charset="0"/>
                                </a:rPr>
                                <m:t>𝑚𝑏𝑎𝑟𝑔</m:t>
                              </m:r>
                            </m:e>
                          </m:d>
                          <m:r>
                            <a:rPr lang="en-GB" sz="900" i="1">
                              <a:effectLst/>
                              <a:latin typeface="Cambria Math" panose="02040503050406030204" pitchFamily="18" charset="0"/>
                              <a:ea typeface="Calibri" panose="020F0502020204030204" pitchFamily="34" charset="0"/>
                            </a:rPr>
                            <m:t> ∗ </m:t>
                          </m:r>
                          <m:r>
                            <a:rPr lang="en-GB" sz="900" i="1">
                              <a:effectLst/>
                              <a:latin typeface="Cambria Math" panose="02040503050406030204" pitchFamily="18" charset="0"/>
                              <a:ea typeface="Calibri" panose="020F0502020204030204" pitchFamily="34" charset="0"/>
                            </a:rPr>
                            <m:t>𝑟𝑒𝑓𝑒𝑟𝑒𝑛𝑐𝑒</m:t>
                          </m:r>
                          <m:r>
                            <a:rPr lang="en-GB" sz="900" i="1">
                              <a:effectLst/>
                              <a:latin typeface="Cambria Math" panose="02040503050406030204" pitchFamily="18" charset="0"/>
                              <a:ea typeface="Calibri" panose="020F0502020204030204" pitchFamily="34" charset="0"/>
                            </a:rPr>
                            <m:t> </m:t>
                          </m:r>
                          <m:r>
                            <a:rPr lang="en-GB" sz="900" i="1">
                              <a:effectLst/>
                              <a:latin typeface="Cambria Math" panose="02040503050406030204" pitchFamily="18" charset="0"/>
                              <a:ea typeface="Calibri" panose="020F0502020204030204" pitchFamily="34" charset="0"/>
                            </a:rPr>
                            <m:t>𝑀𝐸𝐺</m:t>
                          </m:r>
                          <m:r>
                            <a:rPr lang="en-GB" sz="900" i="1">
                              <a:effectLst/>
                              <a:latin typeface="Cambria Math" panose="02040503050406030204" pitchFamily="18" charset="0"/>
                              <a:ea typeface="Calibri" panose="020F0502020204030204" pitchFamily="34" charset="0"/>
                            </a:rPr>
                            <m:t> </m:t>
                          </m:r>
                          <m:r>
                            <a:rPr lang="en-GB" sz="900" i="1">
                              <a:effectLst/>
                              <a:latin typeface="Cambria Math" panose="02040503050406030204" pitchFamily="18" charset="0"/>
                              <a:ea typeface="Calibri" panose="020F0502020204030204" pitchFamily="34" charset="0"/>
                            </a:rPr>
                            <m:t>𝑠𝑎𝑡𝑢𝑟𝑎𝑡𝑖𝑜𝑛</m:t>
                          </m:r>
                          <m:r>
                            <a:rPr lang="en-GB" sz="900" i="1">
                              <a:effectLst/>
                              <a:latin typeface="Cambria Math" panose="02040503050406030204" pitchFamily="18" charset="0"/>
                              <a:ea typeface="Calibri" panose="020F0502020204030204" pitchFamily="34" charset="0"/>
                            </a:rPr>
                            <m:t> (25%)</m:t>
                          </m:r>
                        </m:den>
                      </m:f>
                    </m:oMath>
                  </m:oMathPara>
                </a14:m>
                <a:endParaRPr lang="en-GB" sz="900" i="1" dirty="0">
                  <a:effectLst/>
                  <a:latin typeface="Cambria Math" panose="02040503050406030204" pitchFamily="18" charset="0"/>
                  <a:ea typeface="Calibri" panose="020F0502020204030204" pitchFamily="34" charset="0"/>
                </a:endParaRPr>
              </a:p>
              <a:p>
                <a:pPr marL="457200">
                  <a:spcAft>
                    <a:spcPts val="0"/>
                  </a:spcAft>
                </a:pPr>
                <a:endParaRPr lang="en-GB" sz="900" i="1" dirty="0">
                  <a:effectLst/>
                  <a:latin typeface="Cambria Math" panose="02040503050406030204" pitchFamily="18" charset="0"/>
                  <a:ea typeface="Calibri" panose="020F0502020204030204" pitchFamily="34" charset="0"/>
                </a:endParaRPr>
              </a:p>
              <a:p>
                <a:pPr marL="457200">
                  <a:spcAft>
                    <a:spcPts val="0"/>
                  </a:spcAft>
                </a:pPr>
                <a14:m>
                  <m:oMathPara xmlns:m="http://schemas.openxmlformats.org/officeDocument/2006/math">
                    <m:oMathParaPr>
                      <m:jc m:val="left"/>
                    </m:oMathParaPr>
                    <m:oMath xmlns:m="http://schemas.openxmlformats.org/officeDocument/2006/math">
                      <m:r>
                        <a:rPr lang="en-GB" sz="900" b="0" i="1" smtClean="0">
                          <a:effectLst/>
                          <a:latin typeface="Cambria Math" panose="02040503050406030204" pitchFamily="18" charset="0"/>
                          <a:ea typeface="Calibri" panose="020F0502020204030204" pitchFamily="34" charset="0"/>
                        </a:rPr>
                        <m:t>                                                               </m:t>
                      </m:r>
                      <m:r>
                        <a:rPr lang="en-GB" sz="900" i="1">
                          <a:effectLst/>
                          <a:latin typeface="Cambria Math" panose="02040503050406030204" pitchFamily="18" charset="0"/>
                          <a:ea typeface="Calibri" panose="020F0502020204030204" pitchFamily="34" charset="0"/>
                        </a:rPr>
                        <m:t>= </m:t>
                      </m:r>
                      <m:f>
                        <m:fPr>
                          <m:ctrlPr>
                            <a:rPr lang="en-GB" sz="900" i="1">
                              <a:effectLst/>
                              <a:latin typeface="Cambria Math" panose="02040503050406030204" pitchFamily="18" charset="0"/>
                              <a:ea typeface="Calibri" panose="020F0502020204030204" pitchFamily="34" charset="0"/>
                            </a:rPr>
                          </m:ctrlPr>
                        </m:fPr>
                        <m:num>
                          <m:r>
                            <a:rPr lang="en-GB" sz="900" i="1">
                              <a:effectLst/>
                              <a:latin typeface="Cambria Math" panose="02040503050406030204" pitchFamily="18" charset="0"/>
                              <a:ea typeface="Calibri" panose="020F0502020204030204" pitchFamily="34" charset="0"/>
                            </a:rPr>
                            <m:t>𝐿𝑒𝑎𝑘𝑎𝑔𝑒</m:t>
                          </m:r>
                          <m:r>
                            <a:rPr lang="en-GB" sz="900" i="1">
                              <a:effectLst/>
                              <a:latin typeface="Cambria Math" panose="02040503050406030204" pitchFamily="18" charset="0"/>
                              <a:ea typeface="Calibri" panose="020F0502020204030204" pitchFamily="34" charset="0"/>
                            </a:rPr>
                            <m:t> </m:t>
                          </m:r>
                          <m:r>
                            <a:rPr lang="en-GB" sz="900" i="1">
                              <a:effectLst/>
                              <a:latin typeface="Cambria Math" panose="02040503050406030204" pitchFamily="18" charset="0"/>
                              <a:ea typeface="Calibri" panose="020F0502020204030204" pitchFamily="34" charset="0"/>
                            </a:rPr>
                            <m:t>𝑅𝑎𝑡𝑒</m:t>
                          </m:r>
                          <m:r>
                            <a:rPr lang="en-GB" sz="900" i="1">
                              <a:effectLst/>
                              <a:latin typeface="Cambria Math" panose="02040503050406030204" pitchFamily="18" charset="0"/>
                              <a:ea typeface="Calibri" panose="020F0502020204030204" pitchFamily="34" charset="0"/>
                            </a:rPr>
                            <m:t> ∗ </m:t>
                          </m:r>
                          <m:r>
                            <a:rPr lang="en-GB" sz="900" i="1">
                              <a:effectLst/>
                              <a:latin typeface="Cambria Math" panose="02040503050406030204" pitchFamily="18" charset="0"/>
                              <a:ea typeface="Calibri" panose="020F0502020204030204" pitchFamily="34" charset="0"/>
                            </a:rPr>
                            <m:t>𝐿𝑒𝑛𝑔𝑡h</m:t>
                          </m:r>
                          <m:r>
                            <a:rPr lang="en-GB" sz="900" i="1">
                              <a:effectLst/>
                              <a:latin typeface="Cambria Math" panose="02040503050406030204" pitchFamily="18" charset="0"/>
                              <a:ea typeface="Calibri" panose="020F0502020204030204" pitchFamily="34" charset="0"/>
                            </a:rPr>
                            <m:t> </m:t>
                          </m:r>
                          <m:d>
                            <m:dPr>
                              <m:ctrlPr>
                                <a:rPr lang="en-GB" sz="900" i="1">
                                  <a:effectLst/>
                                  <a:latin typeface="Cambria Math" panose="02040503050406030204" pitchFamily="18" charset="0"/>
                                  <a:ea typeface="Calibri" panose="020F0502020204030204" pitchFamily="34" charset="0"/>
                                </a:rPr>
                              </m:ctrlPr>
                            </m:dPr>
                            <m:e>
                              <m:r>
                                <a:rPr lang="en-GB" sz="900" i="1">
                                  <a:effectLst/>
                                  <a:latin typeface="Cambria Math" panose="02040503050406030204" pitchFamily="18" charset="0"/>
                                  <a:ea typeface="Calibri" panose="020F0502020204030204" pitchFamily="34" charset="0"/>
                                </a:rPr>
                                <m:t>𝑘𝑚</m:t>
                              </m:r>
                            </m:e>
                          </m:d>
                          <m:r>
                            <a:rPr lang="en-GB" sz="900" i="1">
                              <a:effectLst/>
                              <a:latin typeface="Cambria Math" panose="02040503050406030204" pitchFamily="18" charset="0"/>
                              <a:ea typeface="Calibri" panose="020F0502020204030204" pitchFamily="34" charset="0"/>
                            </a:rPr>
                            <m:t>∗ </m:t>
                          </m:r>
                          <m:r>
                            <a:rPr lang="en-GB" sz="900" i="1">
                              <a:effectLst/>
                              <a:latin typeface="Cambria Math" panose="02040503050406030204" pitchFamily="18" charset="0"/>
                              <a:ea typeface="Calibri" panose="020F0502020204030204" pitchFamily="34" charset="0"/>
                            </a:rPr>
                            <m:t>𝑝𝑟𝑒𝑠𝑠𝑢𝑟𝑒</m:t>
                          </m:r>
                          <m:r>
                            <a:rPr lang="en-GB" sz="900" i="1">
                              <a:effectLst/>
                              <a:latin typeface="Cambria Math" panose="02040503050406030204" pitchFamily="18" charset="0"/>
                              <a:ea typeface="Calibri" panose="020F0502020204030204" pitchFamily="34" charset="0"/>
                            </a:rPr>
                            <m:t> </m:t>
                          </m:r>
                          <m:r>
                            <a:rPr lang="en-GB" sz="900" i="1">
                              <a:effectLst/>
                              <a:latin typeface="Cambria Math" panose="02040503050406030204" pitchFamily="18" charset="0"/>
                              <a:ea typeface="Calibri" panose="020F0502020204030204" pitchFamily="34" charset="0"/>
                            </a:rPr>
                            <m:t>𝑐𝑜𝑟𝑟𝑒𝑐𝑡𝑖𝑜𝑛</m:t>
                          </m:r>
                          <m:r>
                            <a:rPr lang="en-GB" sz="900" i="1">
                              <a:effectLst/>
                              <a:latin typeface="Cambria Math" panose="02040503050406030204" pitchFamily="18" charset="0"/>
                              <a:ea typeface="Calibri" panose="020F0502020204030204" pitchFamily="34" charset="0"/>
                            </a:rPr>
                            <m:t> </m:t>
                          </m:r>
                          <m:r>
                            <a:rPr lang="en-GB" sz="900" i="1">
                              <a:effectLst/>
                              <a:latin typeface="Cambria Math" panose="02040503050406030204" pitchFamily="18" charset="0"/>
                              <a:ea typeface="Calibri" panose="020F0502020204030204" pitchFamily="34" charset="0"/>
                            </a:rPr>
                            <m:t>𝑓𝑎𝑐𝑡𝑜𝑟</m:t>
                          </m:r>
                          <m:r>
                            <a:rPr lang="en-GB" sz="900" i="1">
                              <a:effectLst/>
                              <a:latin typeface="Cambria Math" panose="02040503050406030204" pitchFamily="18" charset="0"/>
                              <a:ea typeface="Calibri" panose="020F0502020204030204" pitchFamily="34" charset="0"/>
                            </a:rPr>
                            <m:t> (</m:t>
                          </m:r>
                          <m:r>
                            <a:rPr lang="en-GB" sz="900" i="1">
                              <a:effectLst/>
                              <a:latin typeface="Cambria Math" panose="02040503050406030204" pitchFamily="18" charset="0"/>
                              <a:ea typeface="Calibri" panose="020F0502020204030204" pitchFamily="34" charset="0"/>
                            </a:rPr>
                            <m:t>𝑚𝑏𝑎𝑟𝑔</m:t>
                          </m:r>
                          <m:r>
                            <a:rPr lang="en-GB" sz="900" i="1">
                              <a:effectLst/>
                              <a:latin typeface="Cambria Math" panose="02040503050406030204" pitchFamily="18" charset="0"/>
                              <a:ea typeface="Calibri" panose="020F0502020204030204" pitchFamily="34" charset="0"/>
                            </a:rPr>
                            <m:t>)</m:t>
                          </m:r>
                        </m:num>
                        <m:den>
                          <m:r>
                            <a:rPr lang="en-GB" sz="900" i="1">
                              <a:effectLst/>
                              <a:latin typeface="Cambria Math" panose="02040503050406030204" pitchFamily="18" charset="0"/>
                              <a:ea typeface="Calibri" panose="020F0502020204030204" pitchFamily="34" charset="0"/>
                            </a:rPr>
                            <m:t>𝑟𝑒𝑓𝑒𝑟𝑒𝑛𝑐𝑒</m:t>
                          </m:r>
                          <m:r>
                            <a:rPr lang="en-GB" sz="900" i="1">
                              <a:effectLst/>
                              <a:latin typeface="Cambria Math" panose="02040503050406030204" pitchFamily="18" charset="0"/>
                              <a:ea typeface="Calibri" panose="020F0502020204030204" pitchFamily="34" charset="0"/>
                            </a:rPr>
                            <m:t> </m:t>
                          </m:r>
                          <m:r>
                            <a:rPr lang="en-GB" sz="900" i="1">
                              <a:effectLst/>
                              <a:latin typeface="Cambria Math" panose="02040503050406030204" pitchFamily="18" charset="0"/>
                              <a:ea typeface="Calibri" panose="020F0502020204030204" pitchFamily="34" charset="0"/>
                            </a:rPr>
                            <m:t>𝑝𝑟𝑒𝑠𝑠𝑢𝑟𝑒</m:t>
                          </m:r>
                          <m:r>
                            <a:rPr lang="en-GB" sz="900" i="1">
                              <a:effectLst/>
                              <a:latin typeface="Cambria Math" panose="02040503050406030204" pitchFamily="18" charset="0"/>
                              <a:ea typeface="Calibri" panose="020F0502020204030204" pitchFamily="34" charset="0"/>
                            </a:rPr>
                            <m:t> </m:t>
                          </m:r>
                          <m:r>
                            <a:rPr lang="en-GB" sz="900" i="1">
                              <a:effectLst/>
                              <a:latin typeface="Cambria Math" panose="02040503050406030204" pitchFamily="18" charset="0"/>
                              <a:ea typeface="Calibri" panose="020F0502020204030204" pitchFamily="34" charset="0"/>
                            </a:rPr>
                            <m:t>𝑐𝑜𝑟𝑟𝑒𝑐𝑡𝑖𝑜𝑛</m:t>
                          </m:r>
                          <m:r>
                            <a:rPr lang="en-GB" sz="900" i="1">
                              <a:effectLst/>
                              <a:latin typeface="Cambria Math" panose="02040503050406030204" pitchFamily="18" charset="0"/>
                              <a:ea typeface="Calibri" panose="020F0502020204030204" pitchFamily="34" charset="0"/>
                            </a:rPr>
                            <m:t> (30 </m:t>
                          </m:r>
                          <m:r>
                            <a:rPr lang="en-GB" sz="900" i="1">
                              <a:effectLst/>
                              <a:latin typeface="Cambria Math" panose="02040503050406030204" pitchFamily="18" charset="0"/>
                              <a:ea typeface="Calibri" panose="020F0502020204030204" pitchFamily="34" charset="0"/>
                            </a:rPr>
                            <m:t>𝑚𝑏𝑎𝑟𝑔</m:t>
                          </m:r>
                          <m:r>
                            <a:rPr lang="en-GB" sz="900" i="1">
                              <a:effectLst/>
                              <a:latin typeface="Cambria Math" panose="02040503050406030204" pitchFamily="18" charset="0"/>
                              <a:ea typeface="Calibri" panose="020F0502020204030204" pitchFamily="34" charset="0"/>
                            </a:rPr>
                            <m:t>)</m:t>
                          </m:r>
                        </m:den>
                      </m:f>
                    </m:oMath>
                  </m:oMathPara>
                </a14:m>
                <a:endParaRPr lang="en-GB" sz="900" dirty="0">
                  <a:effectLst/>
                  <a:latin typeface="Calibri" panose="020F0502020204030204" pitchFamily="34" charset="0"/>
                  <a:ea typeface="Calibri" panose="020F0502020204030204" pitchFamily="34" charset="0"/>
                </a:endParaRPr>
              </a:p>
              <a:p>
                <a:pPr>
                  <a:spcAft>
                    <a:spcPts val="0"/>
                  </a:spcAft>
                </a:pPr>
                <a:r>
                  <a:rPr lang="en-GB" sz="900" dirty="0">
                    <a:effectLst/>
                    <a:latin typeface="Calibri" panose="020F0502020204030204" pitchFamily="34" charset="0"/>
                    <a:ea typeface="Calibri" panose="020F0502020204030204" pitchFamily="34" charset="0"/>
                  </a:rPr>
                  <a:t> </a:t>
                </a:r>
              </a:p>
              <a:p>
                <a:pPr>
                  <a:spcAft>
                    <a:spcPts val="0"/>
                  </a:spcAft>
                </a:pPr>
                <a14:m>
                  <m:oMathPara xmlns:m="http://schemas.openxmlformats.org/officeDocument/2006/math">
                    <m:oMathParaPr>
                      <m:jc m:val="left"/>
                    </m:oMathParaPr>
                    <m:oMath xmlns:m="http://schemas.openxmlformats.org/officeDocument/2006/math">
                      <m:r>
                        <a:rPr lang="en-GB" sz="900" i="1">
                          <a:effectLst/>
                          <a:latin typeface="Cambria Math" panose="02040503050406030204" pitchFamily="18" charset="0"/>
                          <a:ea typeface="Calibri" panose="020F0502020204030204" pitchFamily="34" charset="0"/>
                        </a:rPr>
                        <m:t>𝑆𝑡𝑒𝑝</m:t>
                      </m:r>
                      <m:r>
                        <a:rPr lang="en-GB" sz="900" i="1">
                          <a:effectLst/>
                          <a:latin typeface="Cambria Math" panose="02040503050406030204" pitchFamily="18" charset="0"/>
                          <a:ea typeface="Calibri" panose="020F0502020204030204" pitchFamily="34" charset="0"/>
                        </a:rPr>
                        <m:t> 4</m:t>
                      </m:r>
                      <m:d>
                        <m:dPr>
                          <m:ctrlPr>
                            <a:rPr lang="en-GB" sz="900" i="1">
                              <a:effectLst/>
                              <a:latin typeface="Cambria Math" panose="02040503050406030204" pitchFamily="18" charset="0"/>
                              <a:ea typeface="Calibri" panose="020F0502020204030204" pitchFamily="34" charset="0"/>
                            </a:rPr>
                          </m:ctrlPr>
                        </m:dPr>
                        <m:e>
                          <m:r>
                            <a:rPr lang="en-GB" sz="900" i="1">
                              <a:effectLst/>
                              <a:latin typeface="Cambria Math" panose="02040503050406030204" pitchFamily="18" charset="0"/>
                              <a:ea typeface="Calibri" panose="020F0502020204030204" pitchFamily="34" charset="0"/>
                            </a:rPr>
                            <m:t>𝑏</m:t>
                          </m:r>
                        </m:e>
                      </m:d>
                      <m:r>
                        <a:rPr lang="en-GB" sz="900" i="1">
                          <a:effectLst/>
                          <a:latin typeface="Cambria Math" panose="02040503050406030204" pitchFamily="18" charset="0"/>
                          <a:ea typeface="Calibri" panose="020F0502020204030204" pitchFamily="34" charset="0"/>
                        </a:rPr>
                        <m:t>:      </m:t>
                      </m:r>
                      <m:r>
                        <a:rPr lang="en-GB" sz="900" b="1" i="1">
                          <a:effectLst/>
                          <a:latin typeface="Cambria Math" panose="02040503050406030204" pitchFamily="18" charset="0"/>
                          <a:ea typeface="Calibri" panose="020F0502020204030204" pitchFamily="34" charset="0"/>
                        </a:rPr>
                        <m:t>𝑴𝑬𝑮</m:t>
                      </m:r>
                      <m:r>
                        <a:rPr lang="en-GB" sz="900" b="1" i="1">
                          <a:effectLst/>
                          <a:latin typeface="Cambria Math" panose="02040503050406030204" pitchFamily="18" charset="0"/>
                          <a:ea typeface="Calibri" panose="020F0502020204030204" pitchFamily="34" charset="0"/>
                        </a:rPr>
                        <m:t> </m:t>
                      </m:r>
                      <m:r>
                        <a:rPr lang="en-GB" sz="900" b="1" i="1">
                          <a:effectLst/>
                          <a:latin typeface="Cambria Math" panose="02040503050406030204" pitchFamily="18" charset="0"/>
                          <a:ea typeface="Calibri" panose="020F0502020204030204" pitchFamily="34" charset="0"/>
                        </a:rPr>
                        <m:t>𝑰𝒎𝒑𝒂𝒄𝒕</m:t>
                      </m:r>
                      <m:r>
                        <a:rPr lang="en-GB" sz="900" i="1">
                          <a:effectLst/>
                          <a:latin typeface="Cambria Math" panose="02040503050406030204" pitchFamily="18" charset="0"/>
                          <a:ea typeface="Calibri" panose="020F0502020204030204" pitchFamily="34" charset="0"/>
                        </a:rPr>
                        <m:t>=205.23 </m:t>
                      </m:r>
                      <m:r>
                        <a:rPr lang="en-GB" sz="900" i="1">
                          <a:effectLst/>
                          <a:latin typeface="Cambria Math" panose="02040503050406030204" pitchFamily="18" charset="0"/>
                          <a:ea typeface="Calibri" panose="020F0502020204030204" pitchFamily="34" charset="0"/>
                        </a:rPr>
                        <m:t>𝐺𝑊h</m:t>
                      </m:r>
                      <m:r>
                        <a:rPr lang="en-GB" sz="900" i="1">
                          <a:effectLst/>
                          <a:latin typeface="Cambria Math" panose="02040503050406030204" pitchFamily="18" charset="0"/>
                          <a:ea typeface="Calibri" panose="020F0502020204030204" pitchFamily="34" charset="0"/>
                        </a:rPr>
                        <m:t> − 204.49 </m:t>
                      </m:r>
                      <m:r>
                        <a:rPr lang="en-GB" sz="900" i="1">
                          <a:effectLst/>
                          <a:latin typeface="Cambria Math" panose="02040503050406030204" pitchFamily="18" charset="0"/>
                          <a:ea typeface="Calibri" panose="020F0502020204030204" pitchFamily="34" charset="0"/>
                        </a:rPr>
                        <m:t>𝐺𝑊h</m:t>
                      </m:r>
                      <m:r>
                        <a:rPr lang="en-GB" sz="900" i="1">
                          <a:effectLst/>
                          <a:latin typeface="Cambria Math" panose="02040503050406030204" pitchFamily="18" charset="0"/>
                          <a:ea typeface="Calibri" panose="020F0502020204030204" pitchFamily="34" charset="0"/>
                        </a:rPr>
                        <m:t>  = 0.74 </m:t>
                      </m:r>
                      <m:r>
                        <a:rPr lang="en-GB" sz="900" i="1">
                          <a:effectLst/>
                          <a:latin typeface="Cambria Math" panose="02040503050406030204" pitchFamily="18" charset="0"/>
                          <a:ea typeface="Calibri" panose="020F0502020204030204" pitchFamily="34" charset="0"/>
                        </a:rPr>
                        <m:t>𝐺𝑊h</m:t>
                      </m:r>
                    </m:oMath>
                  </m:oMathPara>
                </a14:m>
                <a:endParaRPr lang="en-GB" sz="900" dirty="0">
                  <a:effectLst/>
                  <a:latin typeface="Calibri" panose="020F0502020204030204" pitchFamily="34" charset="0"/>
                  <a:ea typeface="Calibri" panose="020F0502020204030204" pitchFamily="34" charset="0"/>
                </a:endParaRPr>
              </a:p>
            </p:txBody>
          </p:sp>
        </mc:Choice>
        <mc:Fallback xmlns="">
          <p:sp>
            <p:nvSpPr>
              <p:cNvPr id="3" name="Rectangle 2">
                <a:extLst>
                  <a:ext uri="{FF2B5EF4-FFF2-40B4-BE49-F238E27FC236}">
                    <a16:creationId xmlns:a16="http://schemas.microsoft.com/office/drawing/2014/main" id="{A8B28303-E438-480C-BD32-1935BF59BDA1}"/>
                  </a:ext>
                </a:extLst>
              </p:cNvPr>
              <p:cNvSpPr>
                <a:spLocks noRot="1" noChangeAspect="1" noMove="1" noResize="1" noEditPoints="1" noAdjustHandles="1" noChangeArrowheads="1" noChangeShapeType="1" noTextEdit="1"/>
              </p:cNvSpPr>
              <p:nvPr/>
            </p:nvSpPr>
            <p:spPr>
              <a:xfrm>
                <a:off x="1388377" y="1020738"/>
                <a:ext cx="6773795" cy="2063898"/>
              </a:xfrm>
              <a:prstGeom prst="rect">
                <a:avLst/>
              </a:prstGeom>
              <a:blipFill>
                <a:blip r:embed="rId2"/>
                <a:stretch>
                  <a:fillRect/>
                </a:stretch>
              </a:blipFill>
            </p:spPr>
            <p:txBody>
              <a:bodyPr/>
              <a:lstStyle/>
              <a:p>
                <a:r>
                  <a:rPr lang="en-GB">
                    <a:noFill/>
                  </a:rPr>
                  <a:t> </a:t>
                </a:r>
              </a:p>
            </p:txBody>
          </p:sp>
        </mc:Fallback>
      </mc:AlternateContent>
      <p:pic>
        <p:nvPicPr>
          <p:cNvPr id="9" name="Picture 8">
            <a:extLst>
              <a:ext uri="{FF2B5EF4-FFF2-40B4-BE49-F238E27FC236}">
                <a16:creationId xmlns:a16="http://schemas.microsoft.com/office/drawing/2014/main" id="{376BFBDF-FF3B-4C93-873A-D671453F3994}"/>
              </a:ext>
            </a:extLst>
          </p:cNvPr>
          <p:cNvPicPr>
            <a:picLocks noChangeAspect="1"/>
          </p:cNvPicPr>
          <p:nvPr/>
        </p:nvPicPr>
        <p:blipFill>
          <a:blip r:embed="rId3"/>
          <a:stretch>
            <a:fillRect/>
          </a:stretch>
        </p:blipFill>
        <p:spPr>
          <a:xfrm>
            <a:off x="1587551" y="3241903"/>
            <a:ext cx="5091113" cy="1490401"/>
          </a:xfrm>
          <a:prstGeom prst="rect">
            <a:avLst/>
          </a:prstGeom>
        </p:spPr>
      </p:pic>
      <p:pic>
        <p:nvPicPr>
          <p:cNvPr id="10" name="Picture 9">
            <a:extLst>
              <a:ext uri="{FF2B5EF4-FFF2-40B4-BE49-F238E27FC236}">
                <a16:creationId xmlns:a16="http://schemas.microsoft.com/office/drawing/2014/main" id="{AE184A53-3DEA-4189-ACE6-717975294706}"/>
              </a:ext>
            </a:extLst>
          </p:cNvPr>
          <p:cNvPicPr>
            <a:picLocks noChangeAspect="1"/>
          </p:cNvPicPr>
          <p:nvPr/>
        </p:nvPicPr>
        <p:blipFill>
          <a:blip r:embed="rId4"/>
          <a:stretch>
            <a:fillRect/>
          </a:stretch>
        </p:blipFill>
        <p:spPr>
          <a:xfrm>
            <a:off x="3640823" y="4843288"/>
            <a:ext cx="1862358" cy="1490402"/>
          </a:xfrm>
          <a:prstGeom prst="rect">
            <a:avLst/>
          </a:prstGeom>
        </p:spPr>
      </p:pic>
      <p:pic>
        <p:nvPicPr>
          <p:cNvPr id="11" name="Picture 10">
            <a:extLst>
              <a:ext uri="{FF2B5EF4-FFF2-40B4-BE49-F238E27FC236}">
                <a16:creationId xmlns:a16="http://schemas.microsoft.com/office/drawing/2014/main" id="{084DF8C8-B944-4EC0-90DC-BFB168D7EBB7}"/>
              </a:ext>
            </a:extLst>
          </p:cNvPr>
          <p:cNvPicPr>
            <a:picLocks noChangeAspect="1"/>
          </p:cNvPicPr>
          <p:nvPr/>
        </p:nvPicPr>
        <p:blipFill>
          <a:blip r:embed="rId5"/>
          <a:stretch>
            <a:fillRect/>
          </a:stretch>
        </p:blipFill>
        <p:spPr>
          <a:xfrm>
            <a:off x="5667900" y="4894277"/>
            <a:ext cx="1888549" cy="1036740"/>
          </a:xfrm>
          <a:prstGeom prst="rect">
            <a:avLst/>
          </a:prstGeom>
        </p:spPr>
      </p:pic>
      <p:sp>
        <p:nvSpPr>
          <p:cNvPr id="14" name="TextBox 13">
            <a:extLst>
              <a:ext uri="{FF2B5EF4-FFF2-40B4-BE49-F238E27FC236}">
                <a16:creationId xmlns:a16="http://schemas.microsoft.com/office/drawing/2014/main" id="{ED70E383-29A9-431F-9EB2-3172486D81E0}"/>
              </a:ext>
            </a:extLst>
          </p:cNvPr>
          <p:cNvSpPr txBox="1"/>
          <p:nvPr/>
        </p:nvSpPr>
        <p:spPr>
          <a:xfrm>
            <a:off x="8476830" y="-4060"/>
            <a:ext cx="667170" cy="230832"/>
          </a:xfrm>
          <a:prstGeom prst="rect">
            <a:avLst/>
          </a:prstGeom>
          <a:solidFill>
            <a:schemeClr val="accent1">
              <a:lumMod val="40000"/>
              <a:lumOff val="60000"/>
            </a:schemeClr>
          </a:solidFill>
        </p:spPr>
        <p:txBody>
          <a:bodyPr wrap="none" rtlCol="0">
            <a:spAutoFit/>
          </a:bodyPr>
          <a:lstStyle/>
          <a:p>
            <a:r>
              <a:rPr lang="en-GB" sz="900" dirty="0"/>
              <a:t>Problem 1</a:t>
            </a:r>
          </a:p>
        </p:txBody>
      </p:sp>
    </p:spTree>
    <p:extLst>
      <p:ext uri="{BB962C8B-B14F-4D97-AF65-F5344CB8AC3E}">
        <p14:creationId xmlns:p14="http://schemas.microsoft.com/office/powerpoint/2010/main" val="37337182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271F244-3F74-0949-B1B1-A95B1F519105}"/>
              </a:ext>
            </a:extLst>
          </p:cNvPr>
          <p:cNvSpPr>
            <a:spLocks noGrp="1"/>
          </p:cNvSpPr>
          <p:nvPr>
            <p:ph type="title"/>
          </p:nvPr>
        </p:nvSpPr>
        <p:spPr>
          <a:xfrm>
            <a:off x="80012" y="304043"/>
            <a:ext cx="7458599" cy="739280"/>
          </a:xfrm>
        </p:spPr>
        <p:txBody>
          <a:bodyPr>
            <a:noAutofit/>
          </a:bodyPr>
          <a:lstStyle/>
          <a:p>
            <a:r>
              <a:rPr lang="en-US" sz="2000" dirty="0"/>
              <a:t>NGN recommend that Ofgem amend the methodology used to calculate leakage @ benchmark pressure / MEG (row 16, table 2.17)</a:t>
            </a:r>
          </a:p>
        </p:txBody>
      </p:sp>
      <p:sp>
        <p:nvSpPr>
          <p:cNvPr id="3" name="TextBox 2">
            <a:extLst>
              <a:ext uri="{FF2B5EF4-FFF2-40B4-BE49-F238E27FC236}">
                <a16:creationId xmlns:a16="http://schemas.microsoft.com/office/drawing/2014/main" id="{DB407FF5-40E1-499A-AB75-22FCE8747E83}"/>
              </a:ext>
            </a:extLst>
          </p:cNvPr>
          <p:cNvSpPr txBox="1"/>
          <p:nvPr/>
        </p:nvSpPr>
        <p:spPr>
          <a:xfrm>
            <a:off x="82306" y="1186597"/>
            <a:ext cx="4361566" cy="276999"/>
          </a:xfrm>
          <a:prstGeom prst="rect">
            <a:avLst/>
          </a:prstGeom>
          <a:solidFill>
            <a:schemeClr val="accent5">
              <a:lumMod val="60000"/>
              <a:lumOff val="40000"/>
            </a:schemeClr>
          </a:solidFill>
        </p:spPr>
        <p:txBody>
          <a:bodyPr wrap="square" rtlCol="0">
            <a:spAutoFit/>
          </a:bodyPr>
          <a:lstStyle/>
          <a:p>
            <a:pPr algn="ctr"/>
            <a:r>
              <a:rPr lang="en-GB" sz="1200" b="1" dirty="0"/>
              <a:t>NGN’s main concerns about Ofgem’s current approach</a:t>
            </a:r>
          </a:p>
        </p:txBody>
      </p:sp>
      <p:sp>
        <p:nvSpPr>
          <p:cNvPr id="11" name="TextBox 10">
            <a:extLst>
              <a:ext uri="{FF2B5EF4-FFF2-40B4-BE49-F238E27FC236}">
                <a16:creationId xmlns:a16="http://schemas.microsoft.com/office/drawing/2014/main" id="{D7494594-E9A1-4EF6-8914-A52FAA86E3A4}"/>
              </a:ext>
            </a:extLst>
          </p:cNvPr>
          <p:cNvSpPr txBox="1"/>
          <p:nvPr/>
        </p:nvSpPr>
        <p:spPr>
          <a:xfrm>
            <a:off x="4486171" y="1184087"/>
            <a:ext cx="4575523" cy="276999"/>
          </a:xfrm>
          <a:prstGeom prst="rect">
            <a:avLst/>
          </a:prstGeom>
          <a:solidFill>
            <a:schemeClr val="tx2"/>
          </a:solidFill>
        </p:spPr>
        <p:txBody>
          <a:bodyPr wrap="square" rtlCol="0">
            <a:spAutoFit/>
          </a:bodyPr>
          <a:lstStyle/>
          <a:p>
            <a:pPr algn="ctr"/>
            <a:r>
              <a:rPr lang="en-GB" sz="1200" dirty="0">
                <a:solidFill>
                  <a:schemeClr val="bg1"/>
                </a:solidFill>
              </a:rPr>
              <a:t>NGN’s suggested solution</a:t>
            </a:r>
          </a:p>
        </p:txBody>
      </p:sp>
      <p:sp>
        <p:nvSpPr>
          <p:cNvPr id="15" name="Rectangle 14">
            <a:extLst>
              <a:ext uri="{FF2B5EF4-FFF2-40B4-BE49-F238E27FC236}">
                <a16:creationId xmlns:a16="http://schemas.microsoft.com/office/drawing/2014/main" id="{C1E06977-898C-4A28-AB3C-6EADDED3CA0D}"/>
              </a:ext>
            </a:extLst>
          </p:cNvPr>
          <p:cNvSpPr/>
          <p:nvPr/>
        </p:nvSpPr>
        <p:spPr>
          <a:xfrm>
            <a:off x="4496154" y="1560108"/>
            <a:ext cx="4565540" cy="2198160"/>
          </a:xfrm>
          <a:prstGeom prst="rect">
            <a:avLst/>
          </a:prstGeom>
          <a:solidFill>
            <a:schemeClr val="tx1">
              <a:lumMod val="10000"/>
              <a:lumOff val="90000"/>
            </a:schemeClr>
          </a:solidFill>
        </p:spPr>
        <p:txBody>
          <a:bodyPr wrap="square">
            <a:noAutofit/>
          </a:bodyPr>
          <a:lstStyle/>
          <a:p>
            <a:r>
              <a:rPr lang="en-GB" sz="1050" dirty="0"/>
              <a:t>NGN have accounted for this operational requirement of increased system pressure YoY in their GD2 shrinkage forecast (see graph 1). </a:t>
            </a:r>
          </a:p>
          <a:p>
            <a:endParaRPr lang="en-GB" sz="1050" dirty="0"/>
          </a:p>
          <a:p>
            <a:r>
              <a:rPr lang="en-GB" sz="1050" dirty="0"/>
              <a:t>The leakage benchmark target (row 16, table 2.17) that NGN are being instructed to achieve should be based on the pressure / MEG figures we submitted in our plan. </a:t>
            </a:r>
          </a:p>
          <a:p>
            <a:endParaRPr lang="en-GB" sz="1050" dirty="0"/>
          </a:p>
          <a:p>
            <a:r>
              <a:rPr lang="en-GB" sz="1050" dirty="0"/>
              <a:t>To calculate the benchmark target Ofgem could split the pressure / MEG impact from the low pressure leakage figure that we’ve submitted in our GD2 forecast.</a:t>
            </a:r>
          </a:p>
          <a:p>
            <a:endParaRPr lang="en-GB" sz="1050" dirty="0"/>
          </a:p>
          <a:p>
            <a:r>
              <a:rPr lang="en-GB" sz="1050" dirty="0"/>
              <a:t>The graph on slide 7 outlines the pressure / MEG impact figures using the steps outlined in slides 2-5. NGN would be in support of being held to these impact measures, subject to them being revised to account for COVID-19.</a:t>
            </a:r>
          </a:p>
        </p:txBody>
      </p:sp>
      <p:sp>
        <p:nvSpPr>
          <p:cNvPr id="17" name="Rectangle 16">
            <a:extLst>
              <a:ext uri="{FF2B5EF4-FFF2-40B4-BE49-F238E27FC236}">
                <a16:creationId xmlns:a16="http://schemas.microsoft.com/office/drawing/2014/main" id="{C45F9B7F-3B09-4E5D-8DE9-57B9A42FEBB2}"/>
              </a:ext>
            </a:extLst>
          </p:cNvPr>
          <p:cNvSpPr/>
          <p:nvPr/>
        </p:nvSpPr>
        <p:spPr>
          <a:xfrm>
            <a:off x="102272" y="1560110"/>
            <a:ext cx="4341600" cy="2198158"/>
          </a:xfrm>
          <a:prstGeom prst="rect">
            <a:avLst/>
          </a:prstGeom>
          <a:solidFill>
            <a:schemeClr val="accent5">
              <a:lumMod val="20000"/>
              <a:lumOff val="80000"/>
            </a:schemeClr>
          </a:solidFill>
        </p:spPr>
        <p:txBody>
          <a:bodyPr wrap="square" anchor="ctr">
            <a:noAutofit/>
          </a:bodyPr>
          <a:lstStyle/>
          <a:p>
            <a:pPr>
              <a:lnSpc>
                <a:spcPct val="100000"/>
              </a:lnSpc>
            </a:pPr>
            <a:r>
              <a:rPr lang="en-GB" sz="1050" dirty="0"/>
              <a:t>The proposed Ofgem methodology would lead GDN’s who are forecasting increases in their system pressure to be in a penalty situation for most years of GD2. </a:t>
            </a:r>
          </a:p>
          <a:p>
            <a:pPr>
              <a:lnSpc>
                <a:spcPct val="100000"/>
              </a:lnSpc>
            </a:pPr>
            <a:endParaRPr lang="en-GB" sz="1050" dirty="0"/>
          </a:p>
          <a:p>
            <a:pPr>
              <a:lnSpc>
                <a:spcPct val="100000"/>
              </a:lnSpc>
            </a:pPr>
            <a:r>
              <a:rPr lang="en-GB" sz="1050" dirty="0"/>
              <a:t>In many instances increases in system pressure are the best outcome for our customers.  The main driver for our pressure increases is to reduce the overall cost and disruption of reinforcement. This improves the customer experience. </a:t>
            </a:r>
          </a:p>
          <a:p>
            <a:pPr>
              <a:lnSpc>
                <a:spcPct val="100000"/>
              </a:lnSpc>
            </a:pPr>
            <a:endParaRPr lang="en-GB" sz="1050" dirty="0"/>
          </a:p>
          <a:p>
            <a:pPr>
              <a:lnSpc>
                <a:spcPct val="100000"/>
              </a:lnSpc>
            </a:pPr>
            <a:r>
              <a:rPr lang="en-GB" sz="1050" dirty="0"/>
              <a:t>Penalizing networks on account of this is unjustified and unfair.</a:t>
            </a:r>
          </a:p>
        </p:txBody>
      </p:sp>
      <p:sp>
        <p:nvSpPr>
          <p:cNvPr id="2" name="TextBox 1">
            <a:extLst>
              <a:ext uri="{FF2B5EF4-FFF2-40B4-BE49-F238E27FC236}">
                <a16:creationId xmlns:a16="http://schemas.microsoft.com/office/drawing/2014/main" id="{065E3026-686E-4066-9A96-8436BC681799}"/>
              </a:ext>
            </a:extLst>
          </p:cNvPr>
          <p:cNvSpPr txBox="1"/>
          <p:nvPr/>
        </p:nvSpPr>
        <p:spPr>
          <a:xfrm>
            <a:off x="8476830" y="-4060"/>
            <a:ext cx="667170" cy="230832"/>
          </a:xfrm>
          <a:prstGeom prst="rect">
            <a:avLst/>
          </a:prstGeom>
          <a:solidFill>
            <a:schemeClr val="accent1">
              <a:lumMod val="40000"/>
              <a:lumOff val="60000"/>
            </a:schemeClr>
          </a:solidFill>
        </p:spPr>
        <p:txBody>
          <a:bodyPr wrap="none" rtlCol="0">
            <a:spAutoFit/>
          </a:bodyPr>
          <a:lstStyle/>
          <a:p>
            <a:r>
              <a:rPr lang="en-GB" sz="900" dirty="0"/>
              <a:t>Problem 2</a:t>
            </a:r>
          </a:p>
        </p:txBody>
      </p:sp>
      <p:graphicFrame>
        <p:nvGraphicFramePr>
          <p:cNvPr id="10" name="Chart 9">
            <a:extLst>
              <a:ext uri="{FF2B5EF4-FFF2-40B4-BE49-F238E27FC236}">
                <a16:creationId xmlns:a16="http://schemas.microsoft.com/office/drawing/2014/main" id="{00EFA2AC-2F3E-4EBC-8E23-BD95B5D752A2}"/>
              </a:ext>
            </a:extLst>
          </p:cNvPr>
          <p:cNvGraphicFramePr>
            <a:graphicFrameLocks/>
          </p:cNvGraphicFramePr>
          <p:nvPr>
            <p:extLst>
              <p:ext uri="{D42A27DB-BD31-4B8C-83A1-F6EECF244321}">
                <p14:modId xmlns:p14="http://schemas.microsoft.com/office/powerpoint/2010/main" val="1180380462"/>
              </p:ext>
            </p:extLst>
          </p:nvPr>
        </p:nvGraphicFramePr>
        <p:xfrm>
          <a:off x="77105" y="4036301"/>
          <a:ext cx="4844183" cy="2431303"/>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C86B2031-6AC7-4183-AF4A-2FF895A422AD}"/>
              </a:ext>
            </a:extLst>
          </p:cNvPr>
          <p:cNvSpPr txBox="1"/>
          <p:nvPr/>
        </p:nvSpPr>
        <p:spPr>
          <a:xfrm>
            <a:off x="102272" y="3844315"/>
            <a:ext cx="3581430" cy="253916"/>
          </a:xfrm>
          <a:prstGeom prst="rect">
            <a:avLst/>
          </a:prstGeom>
          <a:noFill/>
        </p:spPr>
        <p:txBody>
          <a:bodyPr wrap="none" rtlCol="0">
            <a:spAutoFit/>
          </a:bodyPr>
          <a:lstStyle/>
          <a:p>
            <a:r>
              <a:rPr lang="en-GB" sz="1050" b="1" dirty="0"/>
              <a:t>Graph 1: Avg. system pressure figures submitted in GD2 plan</a:t>
            </a:r>
          </a:p>
        </p:txBody>
      </p:sp>
    </p:spTree>
    <p:extLst>
      <p:ext uri="{BB962C8B-B14F-4D97-AF65-F5344CB8AC3E}">
        <p14:creationId xmlns:p14="http://schemas.microsoft.com/office/powerpoint/2010/main" val="23157207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271F244-3F74-0949-B1B1-A95B1F519105}"/>
              </a:ext>
            </a:extLst>
          </p:cNvPr>
          <p:cNvSpPr>
            <a:spLocks noGrp="1"/>
          </p:cNvSpPr>
          <p:nvPr>
            <p:ph type="title"/>
          </p:nvPr>
        </p:nvSpPr>
        <p:spPr>
          <a:xfrm>
            <a:off x="80012" y="270487"/>
            <a:ext cx="7458599" cy="739280"/>
          </a:xfrm>
        </p:spPr>
        <p:txBody>
          <a:bodyPr>
            <a:noAutofit/>
          </a:bodyPr>
          <a:lstStyle/>
          <a:p>
            <a:r>
              <a:rPr lang="en-US" sz="2200" dirty="0"/>
              <a:t>NGN are forecasting a continuation of the excellent work they’ve carried out in GD1</a:t>
            </a:r>
            <a:endParaRPr lang="en-US" sz="1400" dirty="0"/>
          </a:p>
        </p:txBody>
      </p:sp>
      <p:graphicFrame>
        <p:nvGraphicFramePr>
          <p:cNvPr id="10" name="Chart 9">
            <a:extLst>
              <a:ext uri="{FF2B5EF4-FFF2-40B4-BE49-F238E27FC236}">
                <a16:creationId xmlns:a16="http://schemas.microsoft.com/office/drawing/2014/main" id="{8D5F652F-1A48-4DBF-B6C7-EEC010DD78DA}"/>
              </a:ext>
            </a:extLst>
          </p:cNvPr>
          <p:cNvGraphicFramePr>
            <a:graphicFrameLocks/>
          </p:cNvGraphicFramePr>
          <p:nvPr>
            <p:extLst>
              <p:ext uri="{D42A27DB-BD31-4B8C-83A1-F6EECF244321}">
                <p14:modId xmlns:p14="http://schemas.microsoft.com/office/powerpoint/2010/main" val="3191763911"/>
              </p:ext>
            </p:extLst>
          </p:nvPr>
        </p:nvGraphicFramePr>
        <p:xfrm>
          <a:off x="427838" y="1283515"/>
          <a:ext cx="8086989" cy="4462944"/>
        </p:xfrm>
        <a:graphic>
          <a:graphicData uri="http://schemas.openxmlformats.org/drawingml/2006/chart">
            <c:chart xmlns:c="http://schemas.openxmlformats.org/drawingml/2006/chart" xmlns:r="http://schemas.openxmlformats.org/officeDocument/2006/relationships" r:id="rId2"/>
          </a:graphicData>
        </a:graphic>
      </p:graphicFrame>
      <p:sp>
        <p:nvSpPr>
          <p:cNvPr id="15" name="TextBox 14">
            <a:extLst>
              <a:ext uri="{FF2B5EF4-FFF2-40B4-BE49-F238E27FC236}">
                <a16:creationId xmlns:a16="http://schemas.microsoft.com/office/drawing/2014/main" id="{A3208D93-4DFD-46C1-A6B2-E6CE9ED4BFB3}"/>
              </a:ext>
            </a:extLst>
          </p:cNvPr>
          <p:cNvSpPr txBox="1"/>
          <p:nvPr/>
        </p:nvSpPr>
        <p:spPr>
          <a:xfrm>
            <a:off x="4286774" y="1103616"/>
            <a:ext cx="3251837" cy="646331"/>
          </a:xfrm>
          <a:prstGeom prst="rect">
            <a:avLst/>
          </a:prstGeom>
          <a:noFill/>
          <a:ln>
            <a:solidFill>
              <a:schemeClr val="bg1">
                <a:lumMod val="50000"/>
              </a:schemeClr>
            </a:solidFill>
            <a:prstDash val="lgDash"/>
          </a:ln>
        </p:spPr>
        <p:txBody>
          <a:bodyPr wrap="square" rtlCol="0">
            <a:spAutoFit/>
          </a:bodyPr>
          <a:lstStyle/>
          <a:p>
            <a:pPr algn="ctr"/>
            <a:r>
              <a:rPr lang="en-GB" sz="900" dirty="0">
                <a:solidFill>
                  <a:schemeClr val="bg1">
                    <a:lumMod val="50000"/>
                  </a:schemeClr>
                </a:solidFill>
              </a:rPr>
              <a:t>The REPEX, pressure and MEG impact has been derived using the LP leakage figure calculated in that year only.</a:t>
            </a:r>
          </a:p>
          <a:p>
            <a:pPr algn="ctr"/>
            <a:endParaRPr lang="en-GB" sz="900" dirty="0">
              <a:solidFill>
                <a:schemeClr val="bg1">
                  <a:lumMod val="50000"/>
                </a:schemeClr>
              </a:solidFill>
            </a:endParaRPr>
          </a:p>
          <a:p>
            <a:pPr algn="ctr"/>
            <a:r>
              <a:rPr lang="en-GB" sz="900" dirty="0">
                <a:solidFill>
                  <a:schemeClr val="bg1">
                    <a:lumMod val="50000"/>
                  </a:schemeClr>
                </a:solidFill>
              </a:rPr>
              <a:t>Pressure &amp; MEG only influence LP leakage in the shrinkage model</a:t>
            </a:r>
          </a:p>
        </p:txBody>
      </p:sp>
    </p:spTree>
    <p:extLst>
      <p:ext uri="{BB962C8B-B14F-4D97-AF65-F5344CB8AC3E}">
        <p14:creationId xmlns:p14="http://schemas.microsoft.com/office/powerpoint/2010/main" val="344844675"/>
      </p:ext>
    </p:extLst>
  </p:cSld>
  <p:clrMapOvr>
    <a:masterClrMapping/>
  </p:clrMapOvr>
</p:sld>
</file>

<file path=ppt/theme/theme1.xml><?xml version="1.0" encoding="utf-8"?>
<a:theme xmlns:a="http://schemas.openxmlformats.org/drawingml/2006/main" name="TITLE SLIDE">
  <a:themeElements>
    <a:clrScheme name="Custom 2">
      <a:dk1>
        <a:srgbClr val="003764"/>
      </a:dk1>
      <a:lt1>
        <a:srgbClr val="FFFFFF"/>
      </a:lt1>
      <a:dk2>
        <a:srgbClr val="003764"/>
      </a:dk2>
      <a:lt2>
        <a:srgbClr val="FFFFFF"/>
      </a:lt2>
      <a:accent1>
        <a:srgbClr val="F0DF00"/>
      </a:accent1>
      <a:accent2>
        <a:srgbClr val="54C8E8"/>
      </a:accent2>
      <a:accent3>
        <a:srgbClr val="545659"/>
      </a:accent3>
      <a:accent4>
        <a:srgbClr val="DDDAD7"/>
      </a:accent4>
      <a:accent5>
        <a:srgbClr val="FF8300"/>
      </a:accent5>
      <a:accent6>
        <a:srgbClr val="7E57C5"/>
      </a:accent6>
      <a:hlink>
        <a:srgbClr val="003764"/>
      </a:hlink>
      <a:folHlink>
        <a:srgbClr val="54565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dk1">
            <a:shade val="50000"/>
          </a:schemeClr>
        </a:lnRef>
        <a:fillRef idx="1">
          <a:schemeClr val="dk1"/>
        </a:fillRef>
        <a:effectRef idx="0">
          <a:schemeClr val="dk1"/>
        </a:effectRef>
        <a:fontRef idx="minor">
          <a:schemeClr val="lt1"/>
        </a:fontRef>
      </a:style>
    </a:spDef>
  </a:objectDefaults>
  <a:extraClrSchemeLst/>
  <a:extLst>
    <a:ext uri="{05A4C25C-085E-4340-85A3-A5531E510DB2}">
      <thm15:themeFamily xmlns:thm15="http://schemas.microsoft.com/office/thememl/2012/main" name="NGN powerpoint template widescreen" id="{8D3C7DDF-8C2C-7742-AC19-1E2B4F58A1D1}" vid="{184548BB-2711-2448-9C3E-F25AF57B74E2}"/>
    </a:ext>
  </a:extLst>
</a:theme>
</file>

<file path=ppt/theme/theme2.xml><?xml version="1.0" encoding="utf-8"?>
<a:theme xmlns:a="http://schemas.openxmlformats.org/drawingml/2006/main" name="No Footer">
  <a:themeElements>
    <a:clrScheme name="Custom 2">
      <a:dk1>
        <a:srgbClr val="003764"/>
      </a:dk1>
      <a:lt1>
        <a:srgbClr val="FFFFFF"/>
      </a:lt1>
      <a:dk2>
        <a:srgbClr val="003764"/>
      </a:dk2>
      <a:lt2>
        <a:srgbClr val="FFFFFF"/>
      </a:lt2>
      <a:accent1>
        <a:srgbClr val="F0DF00"/>
      </a:accent1>
      <a:accent2>
        <a:srgbClr val="54C8E8"/>
      </a:accent2>
      <a:accent3>
        <a:srgbClr val="545659"/>
      </a:accent3>
      <a:accent4>
        <a:srgbClr val="DDDAD7"/>
      </a:accent4>
      <a:accent5>
        <a:srgbClr val="FF8300"/>
      </a:accent5>
      <a:accent6>
        <a:srgbClr val="7E57C5"/>
      </a:accent6>
      <a:hlink>
        <a:srgbClr val="003764"/>
      </a:hlink>
      <a:folHlink>
        <a:srgbClr val="54565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dk1">
            <a:shade val="50000"/>
          </a:schemeClr>
        </a:lnRef>
        <a:fillRef idx="1">
          <a:schemeClr val="dk1"/>
        </a:fillRef>
        <a:effectRef idx="0">
          <a:schemeClr val="dk1"/>
        </a:effectRef>
        <a:fontRef idx="minor">
          <a:schemeClr val="lt1"/>
        </a:fontRef>
      </a:style>
    </a:spDef>
  </a:objectDefaults>
  <a:extraClrSchemeLst/>
  <a:extLst>
    <a:ext uri="{05A4C25C-085E-4340-85A3-A5531E510DB2}">
      <thm15:themeFamily xmlns:thm15="http://schemas.microsoft.com/office/thememl/2012/main" name="NGN powerpoint template widescreen" id="{8D3C7DDF-8C2C-7742-AC19-1E2B4F58A1D1}" vid="{FDA1495A-18E6-FF45-A607-D1A1A49DFA5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p:properties xmlns:p="http://schemas.microsoft.com/office/2006/metadata/properties" xmlns:xsi="http://www.w3.org/2001/XMLSchema-instance" xmlns:pc="http://schemas.microsoft.com/office/infopath/2007/PartnerControls">
  <documentManagement>
    <_Status xmlns="http://schemas.microsoft.com/sharepoint/v3/fields">Draft</_Status>
    <Meeting_x0020_Date xmlns="631298fc-6a88-4548-b7d9-3b164918c4a3" xsi:nil="true"/>
    <Descriptor xmlns="631298fc-6a88-4548-b7d9-3b164918c4a3" xsi:nil="true"/>
    <Classification xmlns="631298fc-6a88-4548-b7d9-3b164918c4a3">Unclassified</Classification>
    <Recipient xmlns="631298fc-6a88-4548-b7d9-3b164918c4a3" xsi:nil="true"/>
    <Organisation xmlns="631298fc-6a88-4548-b7d9-3b164918c4a3">Choose an Organisation</Organisation>
    <Publication_x0020_Date_x003a_ xmlns="631298fc-6a88-4548-b7d9-3b164918c4a3">2020-09-28T11:26:35+00:00</Publication_x0020_Date_x003a_>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Presentation" ma:contentTypeID="0x010100FAFD54A5D6473B468DE06B48FEFEE6D9004FE1F51C326EA34F9324CD0B2EB17F1A" ma:contentTypeVersion="10" ma:contentTypeDescription="This should be used for producing PowerPoint presentations" ma:contentTypeScope="" ma:versionID="9f4853c399cf4b621a647a9d47e6491f">
  <xsd:schema xmlns:xsd="http://www.w3.org/2001/XMLSchema" xmlns:xs="http://www.w3.org/2001/XMLSchema" xmlns:p="http://schemas.microsoft.com/office/2006/metadata/properties" xmlns:ns2="http://schemas.microsoft.com/sharepoint/v3/fields" xmlns:ns3="631298fc-6a88-4548-b7d9-3b164918c4a3" xmlns:ns4="207cba57-4b93-415b-a57b-602c6ed2f38f" targetNamespace="http://schemas.microsoft.com/office/2006/metadata/properties" ma:root="true" ma:fieldsID="4ce9df25d9e941fd8c1a928edefb9bfa" ns2:_="" ns3:_="" ns4:_="">
    <xsd:import namespace="http://schemas.microsoft.com/sharepoint/v3/fields"/>
    <xsd:import namespace="631298fc-6a88-4548-b7d9-3b164918c4a3"/>
    <xsd:import namespace="207cba57-4b93-415b-a57b-602c6ed2f38f"/>
    <xsd:element name="properties">
      <xsd:complexType>
        <xsd:sequence>
          <xsd:element name="documentManagement">
            <xsd:complexType>
              <xsd:all>
                <xsd:element ref="ns3:Recipient" minOccurs="0"/>
                <xsd:element ref="ns3:Organisation" minOccurs="0"/>
                <xsd:element ref="ns3:Meeting_x0020_Date" minOccurs="0"/>
                <xsd:element ref="ns2:_Status" minOccurs="0"/>
                <xsd:element ref="ns3:Publication_x0020_Date_x003a_" minOccurs="0"/>
                <xsd:element ref="ns3:Classification" minOccurs="0"/>
                <xsd:element ref="ns3:Descriptor" minOccurs="0"/>
                <xsd:element ref="ns4:_dlc_DocIdUrl" minOccurs="0"/>
                <xsd:element ref="ns4:_dlc_DocIdPersistId" minOccurs="0"/>
                <xsd:element ref="ns4:_dlc_Doc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12" nillable="true" ma:displayName="Status" ma:default="Draft" ma:description="Choose the appropriate status from the drop-down" ma:format="Dropdown" ma:internalName="_Status">
      <xsd:simpleType>
        <xsd:restriction base="dms:Choice">
          <xsd:enumeration value="Draft"/>
          <xsd:enumeration value="For comment"/>
          <xsd:enumeration value="Peer Reviewed"/>
          <xsd:enumeration value="Head of Dept Reviewed"/>
          <xsd:enumeration value="Legally Reviewed"/>
          <xsd:enumeration value="MD Approved"/>
          <xsd:enumeration value="Final not for Registry"/>
          <xsd:enumeration value="Final and Sent to Registry"/>
          <xsd:enumeration value="Published"/>
          <xsd:enumeration value="For deletion review"/>
          <xsd:enumeration value="External Draft"/>
          <xsd:enumeration value="External for comment"/>
          <xsd:enumeration value="External for action"/>
          <xsd:enumeration value="External Final"/>
        </xsd:restriction>
      </xsd:simpleType>
    </xsd:element>
  </xsd:schema>
  <xsd:schema xmlns:xsd="http://www.w3.org/2001/XMLSchema" xmlns:xs="http://www.w3.org/2001/XMLSchema" xmlns:dms="http://schemas.microsoft.com/office/2006/documentManagement/types" xmlns:pc="http://schemas.microsoft.com/office/infopath/2007/PartnerControls" targetNamespace="631298fc-6a88-4548-b7d9-3b164918c4a3" elementFormDefault="qualified">
    <xsd:import namespace="http://schemas.microsoft.com/office/2006/documentManagement/types"/>
    <xsd:import namespace="http://schemas.microsoft.com/office/infopath/2007/PartnerControls"/>
    <xsd:element name="Recipient" ma:index="9" nillable="true" ma:displayName="Recipient" ma:description="Internal or external person(s) or group (eg Exec, SMT or Authority).  For Legal Advice put recipient of advice." ma:internalName="Recipient">
      <xsd:simpleType>
        <xsd:restriction base="dms:Text">
          <xsd:maxLength value="255"/>
        </xsd:restriction>
      </xsd:simpleType>
    </xsd:element>
    <xsd:element name="Organisation" ma:index="10" nillable="true" ma:displayName="Organisation" ma:default="Choose an Organisation" ma:format="Dropdown" ma:internalName="Organisation">
      <xsd:simpleType>
        <xsd:union memberTypes="dms:Text">
          <xsd:simpleType>
            <xsd:restriction base="dms:Choice">
              <xsd:enumeration value="Choose an Organisation"/>
              <xsd:enumeration value="Assoc Elec Producers"/>
              <xsd:enumeration value="Atomic Energy Auth"/>
              <xsd:enumeration value="BERR"/>
              <xsd:enumeration value="British Energy"/>
              <xsd:enumeration value="Brit Wind Energy Assoc"/>
              <xsd:enumeration value="Building Research Est"/>
              <xsd:enumeration value="Carbon Trust"/>
              <xsd:enumeration value="Cavendish"/>
              <xsd:enumeration value="Centrica"/>
              <xsd:enumeration value="Central Networks"/>
              <xsd:enumeration value="CE"/>
              <xsd:enumeration value="CEER"/>
              <xsd:enumeration value="CHPA"/>
              <xsd:enumeration value="Competition Commission"/>
              <xsd:enumeration value="DCLG"/>
              <xsd:enumeration value="DCUSA Ltd"/>
              <xsd:enumeration value="DEFRA"/>
              <xsd:enumeration value="DETI (Northern Ireland)"/>
              <xsd:enumeration value="European Commission"/>
              <xsd:enumeration value="EdF"/>
              <xsd:enumeration value="Elec DNO"/>
              <xsd:enumeration value="ELEXON"/>
              <xsd:enumeration value="eon"/>
              <xsd:enumeration value="Electricity North West"/>
              <xsd:enumeration value="Energy Networks Association"/>
              <xsd:enumeration value="Energy Retail Association"/>
              <xsd:enumeration value="Energy Saving Trust"/>
              <xsd:enumeration value="energywatch"/>
              <xsd:enumeration value="ERGEG"/>
              <xsd:enumeration value="Ernst &amp; Young"/>
              <xsd:enumeration value="ESTA"/>
              <xsd:enumeration value="Gas DNs"/>
              <xsd:enumeration value="Gas Forum"/>
              <xsd:enumeration value="Gaz de France"/>
              <xsd:enumeration value="Government"/>
              <xsd:enumeration value="HM Revenue &amp; Customs"/>
              <xsd:enumeration value="HM Treasury"/>
              <xsd:enumeration value="House of Commons"/>
              <xsd:enumeration value="HSE"/>
              <xsd:enumeration value="IDNO"/>
              <xsd:enumeration value="IGT"/>
              <xsd:enumeration value="National Grid Gas"/>
              <xsd:enumeration value="National Grid Elec"/>
              <xsd:enumeration value="nPower"/>
              <xsd:enumeration value="NWOperators"/>
              <xsd:enumeration value="NEDL &amp;  YEDL"/>
              <xsd:enumeration value="Northern Gas Networks"/>
              <xsd:enumeration value="OFGEM"/>
              <xsd:enumeration value="OFREG"/>
              <xsd:enumeration value="OFT"/>
              <xsd:enumeration value="Parity"/>
              <xsd:enumeration value="Parl Renew &amp; Sustain Energy Grp"/>
              <xsd:enumeration value="Renewble Energy Assoc"/>
              <xsd:enumeration value="RWE"/>
              <xsd:enumeration value="Scotia Gas Networks"/>
              <xsd:enumeration value="Scottish and Southern"/>
              <xsd:enumeration value="Scottish Executive"/>
              <xsd:enumeration value="Scottish Power"/>
              <xsd:enumeration value="SmartestEnergy"/>
              <xsd:enumeration value="Suppliers"/>
              <xsd:enumeration value="Wales &amp; West Utilities"/>
              <xsd:enumeration value="Welsh Assembly"/>
              <xsd:enumeration value="WPD"/>
              <xsd:enumeration value="Xoserve"/>
              <xsd:enumeration value="-"/>
            </xsd:restriction>
          </xsd:simpleType>
        </xsd:union>
      </xsd:simpleType>
    </xsd:element>
    <xsd:element name="Meeting_x0020_Date" ma:index="11" nillable="true" ma:displayName="Meeting Date" ma:description="Enter the date as DD/MM/YYYY" ma:format="DateOnly" ma:internalName="Meeting_x0020_Date">
      <xsd:simpleType>
        <xsd:restriction base="dms:DateTime"/>
      </xsd:simpleType>
    </xsd:element>
    <xsd:element name="Publication_x0020_Date_x003a_" ma:index="13" nillable="true" ma:displayName="Publication Date:" ma:default="[today]" ma:description="The Publication Date" ma:format="DateOnly" ma:internalName="Publication_x0020_Date_x003A_">
      <xsd:simpleType>
        <xsd:restriction base="dms:DateTime"/>
      </xsd:simpleType>
    </xsd:element>
    <xsd:element name="Classification" ma:index="14" nillable="true" ma:displayName="Classification" ma:default="Unclassified" ma:format="Dropdown" ma:hidden="true" ma:internalName="Classification" ma:readOnly="false">
      <xsd:simpleType>
        <xsd:restriction base="dms:Choice">
          <xsd:enumeration value="Unclassified"/>
          <xsd:enumeration value="Protect"/>
          <xsd:enumeration value="Restricted"/>
        </xsd:restriction>
      </xsd:simpleType>
    </xsd:element>
    <xsd:element name="Descriptor" ma:index="15" nillable="true" ma:displayName="Descriptor" ma:format="Dropdown" ma:hidden="true" ma:internalName="Descriptor" ma:readOnly="false">
      <xsd:simpleType>
        <xsd:restriction base="dms:Choice">
          <xsd:enumeration value="Commercial"/>
          <xsd:enumeration value="Management"/>
          <xsd:enumeration value="Market Sensitive"/>
          <xsd:enumeration value="Staff"/>
        </xsd:restriction>
      </xsd:simpleType>
    </xsd:element>
  </xsd:schema>
  <xsd:schema xmlns:xsd="http://www.w3.org/2001/XMLSchema" xmlns:xs="http://www.w3.org/2001/XMLSchema" xmlns:dms="http://schemas.microsoft.com/office/2006/documentManagement/types" xmlns:pc="http://schemas.microsoft.com/office/infopath/2007/PartnerControls" targetNamespace="207cba57-4b93-415b-a57b-602c6ed2f38f" elementFormDefault="qualified">
    <xsd:import namespace="http://schemas.microsoft.com/office/2006/documentManagement/types"/>
    <xsd:import namespace="http://schemas.microsoft.com/office/infopath/2007/PartnerControls"/>
    <xsd:element name="_dlc_DocIdUrl" ma:index="16"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7" nillable="true" ma:displayName="Persist ID" ma:description="Keep ID on add." ma:hidden="true" ma:internalName="_dlc_DocIdPersistId" ma:readOnly="true">
      <xsd:simpleType>
        <xsd:restriction base="dms:Boolean"/>
      </xsd:simpleType>
    </xsd:element>
    <xsd:element name="_dlc_DocId" ma:index="18" nillable="true" ma:displayName="Document ID Value" ma:description="The value of the document ID assigned to this item." ma:internalName="_dlc_DocId"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ma:index="8" ma:displayName="Subject"/>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5.xml><?xml version="1.0" encoding="utf-8"?>
<?mso-contentType ?>
<SharedContentType xmlns="Microsoft.SharePoint.Taxonomy.ContentTypeSync" SourceId="ca9306fc-8436-45f0-b931-e34f519be3a3" ContentTypeId="0x010100FAFD54A5D6473B468DE06B48FEFEE6D9" PreviousValue="true"/>
</file>

<file path=customXml/itemProps1.xml><?xml version="1.0" encoding="utf-8"?>
<ds:datastoreItem xmlns:ds="http://schemas.openxmlformats.org/officeDocument/2006/customXml" ds:itemID="{5611ECDD-3EC7-4B58-95D2-5183DA71C1F3}">
  <ds:schemaRefs>
    <ds:schemaRef ds:uri="http://schemas.microsoft.com/office/2006/documentManagement/types"/>
    <ds:schemaRef ds:uri="http://purl.org/dc/dcmitype/"/>
    <ds:schemaRef ds:uri="http://purl.org/dc/terms/"/>
    <ds:schemaRef ds:uri="http://schemas.microsoft.com/office/infopath/2007/PartnerControls"/>
    <ds:schemaRef ds:uri="cdddffe4-cd22-49b0-bf5e-0c177926fd54"/>
    <ds:schemaRef ds:uri="http://www.w3.org/XML/1998/namespace"/>
    <ds:schemaRef ds:uri="http://purl.org/dc/elements/1.1/"/>
    <ds:schemaRef ds:uri="http://schemas.openxmlformats.org/package/2006/metadata/core-properties"/>
    <ds:schemaRef ds:uri="4bff031e-f7a2-43f5-96d3-53636dd0af5b"/>
    <ds:schemaRef ds:uri="http://schemas.microsoft.com/office/2006/metadata/properties"/>
  </ds:schemaRefs>
</ds:datastoreItem>
</file>

<file path=customXml/itemProps2.xml><?xml version="1.0" encoding="utf-8"?>
<ds:datastoreItem xmlns:ds="http://schemas.openxmlformats.org/officeDocument/2006/customXml" ds:itemID="{A8A14AB2-C878-4421-A59E-EC4514CC18F0}">
  <ds:schemaRefs>
    <ds:schemaRef ds:uri="http://schemas.microsoft.com/sharepoint/v3/contenttype/forms"/>
  </ds:schemaRefs>
</ds:datastoreItem>
</file>

<file path=customXml/itemProps3.xml><?xml version="1.0" encoding="utf-8"?>
<ds:datastoreItem xmlns:ds="http://schemas.openxmlformats.org/officeDocument/2006/customXml" ds:itemID="{426004BE-6471-4387-8EC4-C4665D398284}"/>
</file>

<file path=customXml/itemProps4.xml><?xml version="1.0" encoding="utf-8"?>
<ds:datastoreItem xmlns:ds="http://schemas.openxmlformats.org/officeDocument/2006/customXml" ds:itemID="{63ADFD50-E1FB-4F53-A0A5-59D955F9E6EB}"/>
</file>

<file path=customXml/itemProps5.xml><?xml version="1.0" encoding="utf-8"?>
<ds:datastoreItem xmlns:ds="http://schemas.openxmlformats.org/officeDocument/2006/customXml" ds:itemID="{668925F0-3034-4F28-90B7-BDAC02333CF1}"/>
</file>

<file path=docProps/app.xml><?xml version="1.0" encoding="utf-8"?>
<Properties xmlns="http://schemas.openxmlformats.org/officeDocument/2006/extended-properties" xmlns:vt="http://schemas.openxmlformats.org/officeDocument/2006/docPropsVTypes">
  <Template>TITLE SLIDE</Template>
  <TotalTime>1449</TotalTime>
  <Words>935</Words>
  <Application>Microsoft Office PowerPoint</Application>
  <PresentationFormat>On-screen Show (4:3)</PresentationFormat>
  <Paragraphs>89</Paragraphs>
  <Slides>7</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7</vt:i4>
      </vt:variant>
    </vt:vector>
  </HeadingPairs>
  <TitlesOfParts>
    <vt:vector size="14" baseType="lpstr">
      <vt:lpstr>Arial</vt:lpstr>
      <vt:lpstr>Calibri</vt:lpstr>
      <vt:lpstr>Calibri Light</vt:lpstr>
      <vt:lpstr>Cambria Math</vt:lpstr>
      <vt:lpstr>Courier New</vt:lpstr>
      <vt:lpstr>TITLE SLIDE</vt:lpstr>
      <vt:lpstr>No Footer</vt:lpstr>
      <vt:lpstr>NGN recommend that Ofgem amend the methodology used to calculate the pressure / MEG impact figure (row 17, table 2.17)</vt:lpstr>
      <vt:lpstr>Step 1: Establish network low pressure leakage</vt:lpstr>
      <vt:lpstr>Step 2: Calculating REPEX impact</vt:lpstr>
      <vt:lpstr>Step 3: Calculating Pressure impact</vt:lpstr>
      <vt:lpstr>Step 4: Calculating MEG impact</vt:lpstr>
      <vt:lpstr>NGN recommend that Ofgem amend the methodology used to calculate leakage @ benchmark pressure / MEG (row 16, table 2.17)</vt:lpstr>
      <vt:lpstr>NGN are forecasting a continuation of the excellent work they’ve carried out in GD1</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READ ME</dc:title>
  <dc:creator>William Evans</dc:creator>
  <cp:lastModifiedBy>Eileen Brown</cp:lastModifiedBy>
  <cp:revision>48</cp:revision>
  <cp:lastPrinted>2018-09-12T14:25:58Z</cp:lastPrinted>
  <dcterms:created xsi:type="dcterms:W3CDTF">2018-06-11T14:26:14Z</dcterms:created>
  <dcterms:modified xsi:type="dcterms:W3CDTF">2020-09-03T12:49:56Z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LPManualFileClassification">
    <vt:lpwstr>{53441876-89F0-4FED-9FE7-BB43050C54C0}</vt:lpwstr>
  </property>
  <property fmtid="{D5CDD505-2E9C-101B-9397-08002B2CF9AE}" pid="3" name="DLPManualFileClassificationLastModifiedBy">
    <vt:lpwstr>NGNTP\SFletcher</vt:lpwstr>
  </property>
  <property fmtid="{D5CDD505-2E9C-101B-9397-08002B2CF9AE}" pid="4" name="DLPManualFileClassificationLastModificationDate">
    <vt:lpwstr>1535026787</vt:lpwstr>
  </property>
  <property fmtid="{D5CDD505-2E9C-101B-9397-08002B2CF9AE}" pid="5" name="DLPManualFileClassificationVersion">
    <vt:lpwstr>11.0.300.84</vt:lpwstr>
  </property>
  <property fmtid="{D5CDD505-2E9C-101B-9397-08002B2CF9AE}" pid="6" name="ContentTypeId">
    <vt:lpwstr>0x010100FAFD54A5D6473B468DE06B48FEFEE6D9004FE1F51C326EA34F9324CD0B2EB17F1A</vt:lpwstr>
  </property>
  <property fmtid="{D5CDD505-2E9C-101B-9397-08002B2CF9AE}" pid="7" name="BJSCc5a055b0-1bed-4579_x">
    <vt:lpwstr/>
  </property>
  <property fmtid="{D5CDD505-2E9C-101B-9397-08002B2CF9AE}" pid="8" name="BJSCdd9eba61-d6b9-469b_x">
    <vt:lpwstr/>
  </property>
  <property fmtid="{D5CDD505-2E9C-101B-9397-08002B2CF9AE}" pid="9" name="BJSCSummaryMarking">
    <vt:lpwstr>This item has no classification</vt:lpwstr>
  </property>
  <property fmtid="{D5CDD505-2E9C-101B-9397-08002B2CF9AE}" pid="10" name="BJSCInternalLabel">
    <vt:lpwstr>&lt;?xml version="1.0" encoding="us-ascii"?&gt;&lt;sisl xmlns:xsi="http://www.w3.org/2001/XMLSchema-instance" xmlns:xsd="http://www.w3.org/2001/XMLSchema" sislVersion="0" policy="973096ae-7329-4b3b-9368-47aeba6959e1" xmlns="http://www.boldonjames.com/2008/01/sie/internal/label" /&gt;</vt:lpwstr>
  </property>
</Properties>
</file>