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style1.xml" ContentType="application/vnd.ms-office.chartstyle+xml"/>
  <Override PartName="/ppt/charts/colors1.xml" ContentType="application/vnd.ms-office.chartcolorstyle+xml"/>
  <Override PartName="/ppt/charts/chart9.xml" ContentType="application/vnd.openxmlformats-officedocument.drawingml.chart+xml"/>
  <Override PartName="/ppt/charts/chart10.xml" ContentType="application/vnd.openxmlformats-officedocument.drawingml.chart+xml"/>
  <Override PartName="/ppt/notesSlides/notesSlide8.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style2.xml" ContentType="application/vnd.ms-office.chartstyle+xml"/>
  <Override PartName="/ppt/charts/colors2.xml" ContentType="application/vnd.ms-office.chartcolorstyle+xml"/>
  <Override PartName="/ppt/charts/chart15.xml" ContentType="application/vnd.openxmlformats-officedocument.drawingml.chart+xml"/>
  <Override PartName="/ppt/charts/style3.xml" ContentType="application/vnd.ms-office.chartstyle+xml"/>
  <Override PartName="/ppt/charts/colors3.xml" ContentType="application/vnd.ms-office.chartcolorstyle+xml"/>
  <Override PartName="/ppt/charts/chart16.xml" ContentType="application/vnd.openxmlformats-officedocument.drawingml.chart+xml"/>
  <Override PartName="/ppt/charts/style4.xml" ContentType="application/vnd.ms-office.chartstyle+xml"/>
  <Override PartName="/ppt/charts/colors4.xml" ContentType="application/vnd.ms-office.chartcolorstyle+xml"/>
  <Override PartName="/ppt/charts/chart17.xml" ContentType="application/vnd.openxmlformats-officedocument.drawingml.chart+xml"/>
  <Override PartName="/ppt/charts/chart18.xml" ContentType="application/vnd.openxmlformats-officedocument.drawingml.chart+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customXml/itemProps4.xml" ContentType="application/vnd.openxmlformats-officedocument.customXmlProperties+xml"/>
  <Override PartName="/customXml/itemProps5.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4"/>
    <p:sldMasterId id="2147483711" r:id="rId5"/>
    <p:sldMasterId id="2147483714" r:id="rId6"/>
  </p:sldMasterIdLst>
  <p:notesMasterIdLst>
    <p:notesMasterId r:id="rId37"/>
  </p:notesMasterIdLst>
  <p:handoutMasterIdLst>
    <p:handoutMasterId r:id="rId38"/>
  </p:handoutMasterIdLst>
  <p:sldIdLst>
    <p:sldId id="378" r:id="rId7"/>
    <p:sldId id="369" r:id="rId8"/>
    <p:sldId id="357" r:id="rId9"/>
    <p:sldId id="370" r:id="rId10"/>
    <p:sldId id="371" r:id="rId11"/>
    <p:sldId id="405" r:id="rId12"/>
    <p:sldId id="406" r:id="rId13"/>
    <p:sldId id="373" r:id="rId14"/>
    <p:sldId id="342" r:id="rId15"/>
    <p:sldId id="380" r:id="rId16"/>
    <p:sldId id="343" r:id="rId17"/>
    <p:sldId id="411" r:id="rId18"/>
    <p:sldId id="268" r:id="rId19"/>
    <p:sldId id="381" r:id="rId20"/>
    <p:sldId id="366" r:id="rId21"/>
    <p:sldId id="397" r:id="rId22"/>
    <p:sldId id="410" r:id="rId23"/>
    <p:sldId id="367" r:id="rId24"/>
    <p:sldId id="399" r:id="rId25"/>
    <p:sldId id="401" r:id="rId26"/>
    <p:sldId id="356" r:id="rId27"/>
    <p:sldId id="404" r:id="rId28"/>
    <p:sldId id="386" r:id="rId29"/>
    <p:sldId id="403" r:id="rId30"/>
    <p:sldId id="389" r:id="rId31"/>
    <p:sldId id="390" r:id="rId32"/>
    <p:sldId id="391" r:id="rId33"/>
    <p:sldId id="392" r:id="rId34"/>
    <p:sldId id="393" r:id="rId35"/>
    <p:sldId id="394" r:id="rId36"/>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130">
          <p15:clr>
            <a:srgbClr val="A4A3A4"/>
          </p15:clr>
        </p15:guide>
        <p15:guide id="2" pos="4173">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C01F"/>
    <a:srgbClr val="008265"/>
    <a:srgbClr val="15ADD0"/>
    <a:srgbClr val="E20613"/>
    <a:srgbClr val="AB588C"/>
    <a:srgbClr val="92D1B3"/>
    <a:srgbClr val="F5A03D"/>
    <a:srgbClr val="F0F6E3"/>
    <a:srgbClr val="F0EC63"/>
    <a:srgbClr val="8542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E53FB3-9771-963C-B367-343B478FE462}" v="2" dt="2020-05-05T15:40:27.6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06" autoAdjust="0"/>
    <p:restoredTop sz="96144" autoAdjust="0"/>
  </p:normalViewPr>
  <p:slideViewPr>
    <p:cSldViewPr>
      <p:cViewPr varScale="1">
        <p:scale>
          <a:sx n="85" d="100"/>
          <a:sy n="85" d="100"/>
        </p:scale>
        <p:origin x="90" y="654"/>
      </p:cViewPr>
      <p:guideLst>
        <p:guide orient="horz" pos="3130"/>
        <p:guide pos="4173"/>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81" d="100"/>
          <a:sy n="81" d="100"/>
        </p:scale>
        <p:origin x="3996"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notesMaster" Target="notesMasters/notesMaster1.xml"/><Relationship Id="rId40" Type="http://schemas.openxmlformats.org/officeDocument/2006/relationships/viewProps" Target="viewProps.xml"/><Relationship Id="rId45" Type="http://schemas.openxmlformats.org/officeDocument/2006/relationships/customXml" Target="../customXml/item4.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microsoft.com/office/2016/11/relationships/changesInfo" Target="changesInfos/changesInfo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handoutMaster" Target="handoutMasters/handoutMaster1.xml"/><Relationship Id="rId46" Type="http://schemas.openxmlformats.org/officeDocument/2006/relationships/customXml" Target="../customXml/item5.xml"/><Relationship Id="rId20" Type="http://schemas.openxmlformats.org/officeDocument/2006/relationships/slide" Target="slides/slide14.xml"/><Relationship Id="rId4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 Sexton" userId="S::ksexton@northerngas.co.uk::55aa8827-f122-405c-9046-3e5d30568497" providerId="AD" clId="Web-{B6E53FB3-9771-963C-B367-343B478FE462}"/>
    <pc:docChg chg="sldOrd">
      <pc:chgData name="Kati Sexton" userId="S::ksexton@northerngas.co.uk::55aa8827-f122-405c-9046-3e5d30568497" providerId="AD" clId="Web-{B6E53FB3-9771-963C-B367-343B478FE462}" dt="2020-05-05T15:40:27.681" v="1"/>
      <pc:docMkLst>
        <pc:docMk/>
      </pc:docMkLst>
      <pc:sldChg chg="ord">
        <pc:chgData name="Kati Sexton" userId="S::ksexton@northerngas.co.uk::55aa8827-f122-405c-9046-3e5d30568497" providerId="AD" clId="Web-{B6E53FB3-9771-963C-B367-343B478FE462}" dt="2020-05-05T15:40:27.681" v="1"/>
        <pc:sldMkLst>
          <pc:docMk/>
          <pc:sldMk cId="2130619911" sldId="393"/>
        </pc:sldMkLst>
      </pc:sldChg>
      <pc:sldChg chg="ord">
        <pc:chgData name="Kati Sexton" userId="S::ksexton@northerngas.co.uk::55aa8827-f122-405c-9046-3e5d30568497" providerId="AD" clId="Web-{B6E53FB3-9771-963C-B367-343B478FE462}" dt="2020-05-05T15:37:14.460" v="0"/>
        <pc:sldMkLst>
          <pc:docMk/>
          <pc:sldMk cId="943457932" sldId="394"/>
        </pc:sldMkLst>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2.xml"/><Relationship Id="rId1" Type="http://schemas.microsoft.com/office/2011/relationships/chartStyle" Target="style2.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3.xml"/><Relationship Id="rId1" Type="http://schemas.microsoft.com/office/2011/relationships/chartStyle" Target="style3.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4.xml"/><Relationship Id="rId1" Type="http://schemas.microsoft.com/office/2011/relationships/chartStyle" Target="style4.xml"/></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1.xml"/><Relationship Id="rId1" Type="http://schemas.microsoft.com/office/2011/relationships/chartStyle" Target="style1.xml"/></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551372782409797"/>
          <c:y val="4.1466179146357578E-2"/>
          <c:w val="0.82507578162459294"/>
          <c:h val="0.81166945077598751"/>
        </c:manualLayout>
      </c:layout>
      <c:lineChart>
        <c:grouping val="standard"/>
        <c:varyColors val="0"/>
        <c:ser>
          <c:idx val="0"/>
          <c:order val="0"/>
          <c:tx>
            <c:strRef>
              <c:f>Sheet1!$B$1</c:f>
              <c:strCache>
                <c:ptCount val="1"/>
                <c:pt idx="0">
                  <c:v>Column1</c:v>
                </c:pt>
              </c:strCache>
            </c:strRef>
          </c:tx>
          <c:spPr>
            <a:ln w="19050">
              <a:solidFill>
                <a:srgbClr val="5DAE48"/>
              </a:solidFill>
            </a:ln>
          </c:spPr>
          <c:marker>
            <c:symbol val="circle"/>
            <c:size val="5"/>
            <c:spPr>
              <a:solidFill>
                <a:srgbClr val="5DAE48"/>
              </a:solidFill>
              <a:ln>
                <a:solidFill>
                  <a:schemeClr val="bg1"/>
                </a:solidFill>
              </a:ln>
            </c:spPr>
          </c:marker>
          <c:dLbls>
            <c:dLbl>
              <c:idx val="0"/>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30-B25D-43EC-AB7F-3FAAE9C941C6}"/>
                </c:ext>
              </c:extLst>
            </c:dLbl>
            <c:dLbl>
              <c:idx val="1"/>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4-7C16-4B32-83F7-1FC623192E75}"/>
                </c:ext>
              </c:extLst>
            </c:dLbl>
            <c:dLbl>
              <c:idx val="2"/>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3-7C16-4B32-83F7-1FC623192E75}"/>
                </c:ext>
              </c:extLst>
            </c:dLbl>
            <c:dLbl>
              <c:idx val="3"/>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2-7C16-4B32-83F7-1FC623192E75}"/>
                </c:ext>
              </c:extLst>
            </c:dLbl>
            <c:dLbl>
              <c:idx val="4"/>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8-7C16-4B32-83F7-1FC623192E75}"/>
                </c:ext>
              </c:extLst>
            </c:dLbl>
            <c:dLbl>
              <c:idx val="5"/>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0-7C16-4B32-83F7-1FC623192E75}"/>
                </c:ext>
              </c:extLst>
            </c:dLbl>
            <c:dLbl>
              <c:idx val="6"/>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28-B25D-43EC-AB7F-3FAAE9C941C6}"/>
                </c:ext>
              </c:extLst>
            </c:dLbl>
            <c:dLbl>
              <c:idx val="7"/>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25-B25D-43EC-AB7F-3FAAE9C941C6}"/>
                </c:ext>
              </c:extLst>
            </c:dLbl>
            <c:dLbl>
              <c:idx val="8"/>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6-7C16-4B32-83F7-1FC623192E75}"/>
                </c:ext>
              </c:extLst>
            </c:dLbl>
            <c:dLbl>
              <c:idx val="9"/>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21-B25D-43EC-AB7F-3FAAE9C941C6}"/>
                </c:ext>
              </c:extLst>
            </c:dLbl>
            <c:dLbl>
              <c:idx val="10"/>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1E-B25D-43EC-AB7F-3FAAE9C941C6}"/>
                </c:ext>
              </c:extLst>
            </c:dLbl>
            <c:dLbl>
              <c:idx val="11"/>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1B-B25D-43EC-AB7F-3FAAE9C941C6}"/>
                </c:ext>
              </c:extLst>
            </c:dLbl>
            <c:dLbl>
              <c:idx val="12"/>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18-B25D-43EC-AB7F-3FAAE9C941C6}"/>
                </c:ext>
              </c:extLst>
            </c:dLbl>
            <c:dLbl>
              <c:idx val="13"/>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15-B25D-43EC-AB7F-3FAAE9C941C6}"/>
                </c:ext>
              </c:extLst>
            </c:dLbl>
            <c:dLbl>
              <c:idx val="14"/>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13-B25D-43EC-AB7F-3FAAE9C941C6}"/>
                </c:ext>
              </c:extLst>
            </c:dLbl>
            <c:dLbl>
              <c:idx val="15"/>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10-B25D-43EC-AB7F-3FAAE9C941C6}"/>
                </c:ext>
              </c:extLst>
            </c:dLbl>
            <c:dLbl>
              <c:idx val="16"/>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E-B25D-43EC-AB7F-3FAAE9C941C6}"/>
                </c:ext>
              </c:extLst>
            </c:dLbl>
            <c:dLbl>
              <c:idx val="17"/>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B-B25D-43EC-AB7F-3FAAE9C941C6}"/>
                </c:ext>
              </c:extLst>
            </c:dLbl>
            <c:dLbl>
              <c:idx val="18"/>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9-B25D-43EC-AB7F-3FAAE9C941C6}"/>
                </c:ext>
              </c:extLst>
            </c:dLbl>
            <c:dLbl>
              <c:idx val="19"/>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7-B25D-43EC-AB7F-3FAAE9C941C6}"/>
                </c:ext>
              </c:extLst>
            </c:dLbl>
            <c:dLbl>
              <c:idx val="20"/>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4-B25D-43EC-AB7F-3FAAE9C941C6}"/>
                </c:ext>
              </c:extLst>
            </c:dLbl>
            <c:dLbl>
              <c:idx val="21"/>
              <c:spPr>
                <a:noFill/>
                <a:ln>
                  <a:noFill/>
                </a:ln>
                <a:effectLst/>
              </c:spPr>
              <c:txPr>
                <a:bodyPr wrap="square" lIns="38100" tIns="19050" rIns="38100" bIns="19050" anchor="ctr">
                  <a:spAutoFit/>
                </a:bodyPr>
                <a:lstStyle/>
                <a:p>
                  <a:pPr algn="ctr">
                    <a:defRPr sz="900" b="0" i="0" u="none" baseline="0">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33-B25D-43EC-AB7F-3FAAE9C941C6}"/>
                </c:ext>
              </c:extLst>
            </c:dLbl>
            <c:spPr>
              <a:noFill/>
              <a:ln>
                <a:noFill/>
              </a:ln>
              <a:effectLst/>
            </c:spPr>
            <c:txPr>
              <a:bodyPr wrap="square" lIns="38100" tIns="19050" rIns="38100" bIns="19050" anchor="ctr">
                <a:spAutoFit/>
              </a:bodyPr>
              <a:lstStyle/>
              <a:p>
                <a:pPr algn="ctr">
                  <a:defRPr sz="900" b="0" i="0" u="none">
                    <a:solidFill>
                      <a:srgbClr val="5DAE48"/>
                    </a:solidFill>
                    <a:latin typeface="Arial" pitchFamily="34" charset="0"/>
                    <a:cs typeface="Arial" pitchFamily="34" charset="0"/>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Sheet1!$A$2:$A$23</c:f>
              <c:numCache>
                <c:formatCode>mmm\-yy</c:formatCode>
                <c:ptCount val="22"/>
                <c:pt idx="0">
                  <c:v>39814</c:v>
                </c:pt>
                <c:pt idx="1">
                  <c:v>39995</c:v>
                </c:pt>
                <c:pt idx="2">
                  <c:v>40179</c:v>
                </c:pt>
                <c:pt idx="3">
                  <c:v>40360</c:v>
                </c:pt>
                <c:pt idx="4">
                  <c:v>40544</c:v>
                </c:pt>
                <c:pt idx="5">
                  <c:v>40725</c:v>
                </c:pt>
                <c:pt idx="6">
                  <c:v>40909</c:v>
                </c:pt>
                <c:pt idx="7">
                  <c:v>41091</c:v>
                </c:pt>
                <c:pt idx="8">
                  <c:v>41275</c:v>
                </c:pt>
                <c:pt idx="9">
                  <c:v>41456</c:v>
                </c:pt>
                <c:pt idx="10">
                  <c:v>41640</c:v>
                </c:pt>
                <c:pt idx="11">
                  <c:v>41821</c:v>
                </c:pt>
                <c:pt idx="12">
                  <c:v>42005</c:v>
                </c:pt>
                <c:pt idx="13">
                  <c:v>42186</c:v>
                </c:pt>
                <c:pt idx="14">
                  <c:v>42370</c:v>
                </c:pt>
                <c:pt idx="15">
                  <c:v>42552</c:v>
                </c:pt>
                <c:pt idx="16">
                  <c:v>42736</c:v>
                </c:pt>
                <c:pt idx="17">
                  <c:v>42917</c:v>
                </c:pt>
                <c:pt idx="18">
                  <c:v>43101</c:v>
                </c:pt>
                <c:pt idx="19">
                  <c:v>43282</c:v>
                </c:pt>
                <c:pt idx="20">
                  <c:v>43466</c:v>
                </c:pt>
                <c:pt idx="21">
                  <c:v>43647</c:v>
                </c:pt>
              </c:numCache>
            </c:numRef>
          </c:cat>
          <c:val>
            <c:numRef>
              <c:f>Sheet1!$B$2:$B$23</c:f>
              <c:numCache>
                <c:formatCode>0.0</c:formatCode>
                <c:ptCount val="22"/>
                <c:pt idx="0">
                  <c:v>72</c:v>
                </c:pt>
                <c:pt idx="1">
                  <c:v>74.099999999999994</c:v>
                </c:pt>
                <c:pt idx="2">
                  <c:v>75.2</c:v>
                </c:pt>
                <c:pt idx="3">
                  <c:v>75.599999999999994</c:v>
                </c:pt>
                <c:pt idx="4">
                  <c:v>76.7</c:v>
                </c:pt>
                <c:pt idx="5">
                  <c:v>77.3</c:v>
                </c:pt>
                <c:pt idx="6">
                  <c:v>77.400000000000006</c:v>
                </c:pt>
                <c:pt idx="7">
                  <c:v>78</c:v>
                </c:pt>
                <c:pt idx="8">
                  <c:v>78.2</c:v>
                </c:pt>
                <c:pt idx="9">
                  <c:v>77.900000000000006</c:v>
                </c:pt>
                <c:pt idx="10">
                  <c:v>77.099999999999994</c:v>
                </c:pt>
                <c:pt idx="11">
                  <c:v>76.3</c:v>
                </c:pt>
                <c:pt idx="12">
                  <c:v>76</c:v>
                </c:pt>
                <c:pt idx="13">
                  <c:v>76.2</c:v>
                </c:pt>
                <c:pt idx="14">
                  <c:v>77</c:v>
                </c:pt>
                <c:pt idx="15" formatCode="General">
                  <c:v>77.400000000000006</c:v>
                </c:pt>
                <c:pt idx="16" formatCode="General">
                  <c:v>77.8</c:v>
                </c:pt>
                <c:pt idx="17" formatCode="General">
                  <c:v>78.2</c:v>
                </c:pt>
                <c:pt idx="18">
                  <c:v>78.055334538608349</c:v>
                </c:pt>
                <c:pt idx="19">
                  <c:v>77.889226194531645</c:v>
                </c:pt>
                <c:pt idx="20">
                  <c:v>77.744179866487798</c:v>
                </c:pt>
                <c:pt idx="21">
                  <c:v>77.053976943181738</c:v>
                </c:pt>
              </c:numCache>
            </c:numRef>
          </c:val>
          <c:smooth val="0"/>
          <c:extLst>
            <c:ext xmlns:c16="http://schemas.microsoft.com/office/drawing/2014/chart" uri="{C3380CC4-5D6E-409C-BE32-E72D297353CC}">
              <c16:uniqueId val="{00000001-EDA1-44C5-9880-6E158820B4D3}"/>
            </c:ext>
          </c:extLst>
        </c:ser>
        <c:ser>
          <c:idx val="1"/>
          <c:order val="1"/>
          <c:tx>
            <c:strRef>
              <c:f>Sheet1!$C$1</c:f>
              <c:strCache>
                <c:ptCount val="1"/>
                <c:pt idx="0">
                  <c:v>Column2</c:v>
                </c:pt>
              </c:strCache>
            </c:strRef>
          </c:tx>
          <c:spPr>
            <a:ln w="19050">
              <a:solidFill>
                <a:srgbClr val="008265"/>
              </a:solidFill>
            </a:ln>
          </c:spPr>
          <c:marker>
            <c:symbol val="circle"/>
            <c:size val="5"/>
            <c:spPr>
              <a:solidFill>
                <a:srgbClr val="008265"/>
              </a:solidFill>
              <a:ln>
                <a:solidFill>
                  <a:prstClr val="white"/>
                </a:solidFill>
              </a:ln>
            </c:spPr>
          </c:marker>
          <c:dLbls>
            <c:dLbl>
              <c:idx val="0"/>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0A-7C16-4B32-83F7-1FC623192E75}"/>
                </c:ext>
              </c:extLst>
            </c:dLbl>
            <c:dLbl>
              <c:idx val="1"/>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00-4618-4A5A-8AC0-C48C2F804885}"/>
                </c:ext>
              </c:extLst>
            </c:dLbl>
            <c:dLbl>
              <c:idx val="2"/>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2D-B25D-43EC-AB7F-3FAAE9C941C6}"/>
                </c:ext>
              </c:extLst>
            </c:dLbl>
            <c:dLbl>
              <c:idx val="3"/>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01-7C16-4B32-83F7-1FC623192E75}"/>
                </c:ext>
              </c:extLst>
            </c:dLbl>
            <c:dLbl>
              <c:idx val="4"/>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07-7C16-4B32-83F7-1FC623192E75}"/>
                </c:ext>
              </c:extLst>
            </c:dLbl>
            <c:dLbl>
              <c:idx val="5"/>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09-7C16-4B32-83F7-1FC623192E75}"/>
                </c:ext>
              </c:extLst>
            </c:dLbl>
            <c:dLbl>
              <c:idx val="6"/>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27-B25D-43EC-AB7F-3FAAE9C941C6}"/>
                </c:ext>
              </c:extLst>
            </c:dLbl>
            <c:dLbl>
              <c:idx val="7"/>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24-B25D-43EC-AB7F-3FAAE9C941C6}"/>
                </c:ext>
              </c:extLst>
            </c:dLbl>
            <c:dLbl>
              <c:idx val="8"/>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05-7C16-4B32-83F7-1FC623192E75}"/>
                </c:ext>
              </c:extLst>
            </c:dLbl>
            <c:dLbl>
              <c:idx val="9"/>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20-B25D-43EC-AB7F-3FAAE9C941C6}"/>
                </c:ext>
              </c:extLst>
            </c:dLbl>
            <c:dLbl>
              <c:idx val="10"/>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1D-B25D-43EC-AB7F-3FAAE9C941C6}"/>
                </c:ext>
              </c:extLst>
            </c:dLbl>
            <c:dLbl>
              <c:idx val="11"/>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1A-B25D-43EC-AB7F-3FAAE9C941C6}"/>
                </c:ext>
              </c:extLst>
            </c:dLbl>
            <c:dLbl>
              <c:idx val="12"/>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17-B25D-43EC-AB7F-3FAAE9C941C6}"/>
                </c:ext>
              </c:extLst>
            </c:dLbl>
            <c:dLbl>
              <c:idx val="13"/>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14-B25D-43EC-AB7F-3FAAE9C941C6}"/>
                </c:ext>
              </c:extLst>
            </c:dLbl>
            <c:dLbl>
              <c:idx val="14"/>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12-B25D-43EC-AB7F-3FAAE9C941C6}"/>
                </c:ext>
              </c:extLst>
            </c:dLbl>
            <c:dLbl>
              <c:idx val="15"/>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0F-B25D-43EC-AB7F-3FAAE9C941C6}"/>
                </c:ext>
              </c:extLst>
            </c:dLbl>
            <c:dLbl>
              <c:idx val="16"/>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0D-B25D-43EC-AB7F-3FAAE9C941C6}"/>
                </c:ext>
              </c:extLst>
            </c:dLbl>
            <c:dLbl>
              <c:idx val="17"/>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0A-B25D-43EC-AB7F-3FAAE9C941C6}"/>
                </c:ext>
              </c:extLst>
            </c:dLbl>
            <c:dLbl>
              <c:idx val="18"/>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08-B25D-43EC-AB7F-3FAAE9C941C6}"/>
                </c:ext>
              </c:extLst>
            </c:dLbl>
            <c:dLbl>
              <c:idx val="19"/>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06-B25D-43EC-AB7F-3FAAE9C941C6}"/>
                </c:ext>
              </c:extLst>
            </c:dLbl>
            <c:dLbl>
              <c:idx val="20"/>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03-B25D-43EC-AB7F-3FAAE9C941C6}"/>
                </c:ext>
              </c:extLst>
            </c:dLbl>
            <c:dLbl>
              <c:idx val="21"/>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extLst>
                <c:ext xmlns:c16="http://schemas.microsoft.com/office/drawing/2014/chart" uri="{C3380CC4-5D6E-409C-BE32-E72D297353CC}">
                  <c16:uniqueId val="{00000032-B25D-43EC-AB7F-3FAAE9C941C6}"/>
                </c:ext>
              </c:extLst>
            </c:dLbl>
            <c:spPr>
              <a:noFill/>
              <a:ln>
                <a:noFill/>
              </a:ln>
              <a:effectLst/>
            </c:spPr>
            <c:txPr>
              <a:bodyPr wrap="square" lIns="38100" tIns="19050" rIns="38100" bIns="19050" anchor="ctr">
                <a:spAutoFit/>
              </a:bodyPr>
              <a:lstStyle/>
              <a:p>
                <a:pPr algn="ctr">
                  <a:defRPr sz="900" b="0" i="0" u="none">
                    <a:solidFill>
                      <a:srgbClr val="008265"/>
                    </a:solidFill>
                    <a:latin typeface="Arial" pitchFamily="34" charset="0"/>
                    <a:cs typeface="Arial" pitchFamily="34" charset="0"/>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Sheet1!$A$2:$A$23</c:f>
              <c:numCache>
                <c:formatCode>mmm\-yy</c:formatCode>
                <c:ptCount val="22"/>
                <c:pt idx="0">
                  <c:v>39814</c:v>
                </c:pt>
                <c:pt idx="1">
                  <c:v>39995</c:v>
                </c:pt>
                <c:pt idx="2">
                  <c:v>40179</c:v>
                </c:pt>
                <c:pt idx="3">
                  <c:v>40360</c:v>
                </c:pt>
                <c:pt idx="4">
                  <c:v>40544</c:v>
                </c:pt>
                <c:pt idx="5">
                  <c:v>40725</c:v>
                </c:pt>
                <c:pt idx="6">
                  <c:v>40909</c:v>
                </c:pt>
                <c:pt idx="7">
                  <c:v>41091</c:v>
                </c:pt>
                <c:pt idx="8">
                  <c:v>41275</c:v>
                </c:pt>
                <c:pt idx="9">
                  <c:v>41456</c:v>
                </c:pt>
                <c:pt idx="10">
                  <c:v>41640</c:v>
                </c:pt>
                <c:pt idx="11">
                  <c:v>41821</c:v>
                </c:pt>
                <c:pt idx="12">
                  <c:v>42005</c:v>
                </c:pt>
                <c:pt idx="13">
                  <c:v>42186</c:v>
                </c:pt>
                <c:pt idx="14">
                  <c:v>42370</c:v>
                </c:pt>
                <c:pt idx="15">
                  <c:v>42552</c:v>
                </c:pt>
                <c:pt idx="16">
                  <c:v>42736</c:v>
                </c:pt>
                <c:pt idx="17">
                  <c:v>42917</c:v>
                </c:pt>
                <c:pt idx="18">
                  <c:v>43101</c:v>
                </c:pt>
                <c:pt idx="19">
                  <c:v>43282</c:v>
                </c:pt>
                <c:pt idx="20">
                  <c:v>43466</c:v>
                </c:pt>
                <c:pt idx="21">
                  <c:v>43647</c:v>
                </c:pt>
              </c:numCache>
            </c:numRef>
          </c:cat>
          <c:val>
            <c:numRef>
              <c:f>Sheet1!$C$2:$C$23</c:f>
              <c:numCache>
                <c:formatCode>0.0</c:formatCode>
                <c:ptCount val="22"/>
                <c:pt idx="0">
                  <c:v>64.5</c:v>
                </c:pt>
                <c:pt idx="1">
                  <c:v>66.099999999999994</c:v>
                </c:pt>
                <c:pt idx="2">
                  <c:v>67.900000000000006</c:v>
                </c:pt>
                <c:pt idx="3">
                  <c:v>69.599999999999994</c:v>
                </c:pt>
                <c:pt idx="4">
                  <c:v>71.900000000000006</c:v>
                </c:pt>
                <c:pt idx="5">
                  <c:v>72.400000000000006</c:v>
                </c:pt>
                <c:pt idx="6">
                  <c:v>71.599999999999994</c:v>
                </c:pt>
                <c:pt idx="7">
                  <c:v>72.3</c:v>
                </c:pt>
                <c:pt idx="8">
                  <c:v>72.400000000000006</c:v>
                </c:pt>
                <c:pt idx="9">
                  <c:v>71</c:v>
                </c:pt>
                <c:pt idx="10">
                  <c:v>69</c:v>
                </c:pt>
                <c:pt idx="11">
                  <c:v>69.400000000000006</c:v>
                </c:pt>
                <c:pt idx="12">
                  <c:v>70.900000000000006</c:v>
                </c:pt>
                <c:pt idx="13">
                  <c:v>71.400000000000006</c:v>
                </c:pt>
                <c:pt idx="14">
                  <c:v>72.8</c:v>
                </c:pt>
                <c:pt idx="15">
                  <c:v>73.3</c:v>
                </c:pt>
                <c:pt idx="16">
                  <c:v>74.400000000000006</c:v>
                </c:pt>
                <c:pt idx="17">
                  <c:v>75.099999999999994</c:v>
                </c:pt>
                <c:pt idx="18">
                  <c:v>74.432009338410069</c:v>
                </c:pt>
                <c:pt idx="19">
                  <c:v>74.662071525101098</c:v>
                </c:pt>
                <c:pt idx="20">
                  <c:v>73.80091814228237</c:v>
                </c:pt>
                <c:pt idx="21">
                  <c:v>72.149844774898924</c:v>
                </c:pt>
              </c:numCache>
            </c:numRef>
          </c:val>
          <c:smooth val="0"/>
          <c:extLst>
            <c:ext xmlns:c16="http://schemas.microsoft.com/office/drawing/2014/chart" uri="{C3380CC4-5D6E-409C-BE32-E72D297353CC}">
              <c16:uniqueId val="{00000002-EDA1-44C5-9880-6E158820B4D3}"/>
            </c:ext>
          </c:extLst>
        </c:ser>
        <c:ser>
          <c:idx val="2"/>
          <c:order val="2"/>
          <c:tx>
            <c:strRef>
              <c:f>Sheet1!$D$1</c:f>
              <c:strCache>
                <c:ptCount val="1"/>
                <c:pt idx="0">
                  <c:v>Column3</c:v>
                </c:pt>
              </c:strCache>
            </c:strRef>
          </c:tx>
          <c:spPr>
            <a:ln w="31750">
              <a:solidFill>
                <a:srgbClr val="15ADD0"/>
              </a:solidFill>
            </a:ln>
          </c:spPr>
          <c:marker>
            <c:symbol val="circle"/>
            <c:size val="5"/>
            <c:spPr>
              <a:solidFill>
                <a:srgbClr val="15ADD0"/>
              </a:solidFill>
              <a:ln>
                <a:solidFill>
                  <a:prstClr val="white"/>
                </a:solidFill>
              </a:ln>
            </c:spPr>
          </c:marker>
          <c:dPt>
            <c:idx val="17"/>
            <c:bubble3D val="0"/>
            <c:extLst>
              <c:ext xmlns:c16="http://schemas.microsoft.com/office/drawing/2014/chart" uri="{C3380CC4-5D6E-409C-BE32-E72D297353CC}">
                <c16:uniqueId val="{00000000-2A89-4D02-806A-481BD30CA350}"/>
              </c:ext>
            </c:extLst>
          </c:dPt>
          <c:dPt>
            <c:idx val="18"/>
            <c:bubble3D val="0"/>
            <c:extLst>
              <c:ext xmlns:c16="http://schemas.microsoft.com/office/drawing/2014/chart" uri="{C3380CC4-5D6E-409C-BE32-E72D297353CC}">
                <c16:uniqueId val="{00000002-CCF6-46AD-9E70-EC53CC1B8D3F}"/>
              </c:ext>
            </c:extLst>
          </c:dPt>
          <c:dPt>
            <c:idx val="20"/>
            <c:bubble3D val="0"/>
            <c:extLst>
              <c:ext xmlns:c16="http://schemas.microsoft.com/office/drawing/2014/chart" uri="{C3380CC4-5D6E-409C-BE32-E72D297353CC}">
                <c16:uniqueId val="{00000002-1FF5-4134-91AC-33ABBCCB137F}"/>
              </c:ext>
            </c:extLst>
          </c:dPt>
          <c:dLbls>
            <c:dLbl>
              <c:idx val="0"/>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2F-B25D-43EC-AB7F-3FAAE9C941C6}"/>
                </c:ext>
              </c:extLst>
            </c:dLbl>
            <c:dLbl>
              <c:idx val="1"/>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2E-B25D-43EC-AB7F-3FAAE9C941C6}"/>
                </c:ext>
              </c:extLst>
            </c:dLbl>
            <c:dLbl>
              <c:idx val="2"/>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2C-B25D-43EC-AB7F-3FAAE9C941C6}"/>
                </c:ext>
              </c:extLst>
            </c:dLbl>
            <c:dLbl>
              <c:idx val="3"/>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2B-B25D-43EC-AB7F-3FAAE9C941C6}"/>
                </c:ext>
              </c:extLst>
            </c:dLbl>
            <c:dLbl>
              <c:idx val="4"/>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2A-B25D-43EC-AB7F-3FAAE9C941C6}"/>
                </c:ext>
              </c:extLst>
            </c:dLbl>
            <c:dLbl>
              <c:idx val="5"/>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29-B25D-43EC-AB7F-3FAAE9C941C6}"/>
                </c:ext>
              </c:extLst>
            </c:dLbl>
            <c:dLbl>
              <c:idx val="6"/>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26-B25D-43EC-AB7F-3FAAE9C941C6}"/>
                </c:ext>
              </c:extLst>
            </c:dLbl>
            <c:dLbl>
              <c:idx val="7"/>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23-B25D-43EC-AB7F-3FAAE9C941C6}"/>
                </c:ext>
              </c:extLst>
            </c:dLbl>
            <c:dLbl>
              <c:idx val="8"/>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22-B25D-43EC-AB7F-3FAAE9C941C6}"/>
                </c:ext>
              </c:extLst>
            </c:dLbl>
            <c:dLbl>
              <c:idx val="9"/>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1F-B25D-43EC-AB7F-3FAAE9C941C6}"/>
                </c:ext>
              </c:extLst>
            </c:dLbl>
            <c:dLbl>
              <c:idx val="10"/>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1C-B25D-43EC-AB7F-3FAAE9C941C6}"/>
                </c:ext>
              </c:extLst>
            </c:dLbl>
            <c:dLbl>
              <c:idx val="11"/>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19-B25D-43EC-AB7F-3FAAE9C941C6}"/>
                </c:ext>
              </c:extLst>
            </c:dLbl>
            <c:dLbl>
              <c:idx val="12"/>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16-B25D-43EC-AB7F-3FAAE9C941C6}"/>
                </c:ext>
              </c:extLst>
            </c:dLbl>
            <c:dLbl>
              <c:idx val="13"/>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3-EDA1-44C5-9880-6E158820B4D3}"/>
                </c:ext>
              </c:extLst>
            </c:dLbl>
            <c:dLbl>
              <c:idx val="14"/>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11-B25D-43EC-AB7F-3FAAE9C941C6}"/>
                </c:ext>
              </c:extLst>
            </c:dLbl>
            <c:dLbl>
              <c:idx val="15"/>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0-4F50-449D-AC47-FC926432A844}"/>
                </c:ext>
              </c:extLst>
            </c:dLbl>
            <c:dLbl>
              <c:idx val="16"/>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C-B25D-43EC-AB7F-3FAAE9C941C6}"/>
                </c:ext>
              </c:extLst>
            </c:dLbl>
            <c:dLbl>
              <c:idx val="17"/>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0-2A89-4D02-806A-481BD30CA350}"/>
                </c:ext>
              </c:extLst>
            </c:dLbl>
            <c:dLbl>
              <c:idx val="18"/>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2-CCF6-46AD-9E70-EC53CC1B8D3F}"/>
                </c:ext>
              </c:extLst>
            </c:dLbl>
            <c:dLbl>
              <c:idx val="19"/>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5-B25D-43EC-AB7F-3FAAE9C941C6}"/>
                </c:ext>
              </c:extLst>
            </c:dLbl>
            <c:dLbl>
              <c:idx val="20"/>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2-1FF5-4134-91AC-33ABBCCB137F}"/>
                </c:ext>
              </c:extLst>
            </c:dLbl>
            <c:dLbl>
              <c:idx val="21"/>
              <c:spPr>
                <a:noFill/>
                <a:ln>
                  <a:noFill/>
                </a:ln>
                <a:effectLst/>
              </c:spPr>
              <c:txPr>
                <a:bodyPr wrap="square" lIns="38100" tIns="19050" rIns="38100" bIns="19050" anchor="ctr">
                  <a:spAutoFit/>
                </a:bodyPr>
                <a:lstStyle/>
                <a:p>
                  <a:pPr algn="ctr">
                    <a:defRPr sz="1000" b="0" i="0" u="none" baseline="0">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31-B25D-43EC-AB7F-3FAAE9C941C6}"/>
                </c:ext>
              </c:extLst>
            </c:dLbl>
            <c:spPr>
              <a:noFill/>
              <a:ln>
                <a:noFill/>
              </a:ln>
              <a:effectLst/>
            </c:spPr>
            <c:txPr>
              <a:bodyPr wrap="square" lIns="38100" tIns="19050" rIns="38100" bIns="19050" anchor="ctr">
                <a:spAutoFit/>
              </a:bodyPr>
              <a:lstStyle/>
              <a:p>
                <a:pPr algn="ctr">
                  <a:defRPr sz="1000" b="0" i="0" u="none">
                    <a:solidFill>
                      <a:srgbClr val="15ADD0"/>
                    </a:solidFill>
                    <a:latin typeface="Arial" pitchFamily="34" charset="0"/>
                    <a:cs typeface="Arial" pitchFamily="34" charset="0"/>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Sheet1!$A$2:$A$23</c:f>
              <c:numCache>
                <c:formatCode>mmm\-yy</c:formatCode>
                <c:ptCount val="22"/>
                <c:pt idx="0">
                  <c:v>39814</c:v>
                </c:pt>
                <c:pt idx="1">
                  <c:v>39995</c:v>
                </c:pt>
                <c:pt idx="2">
                  <c:v>40179</c:v>
                </c:pt>
                <c:pt idx="3">
                  <c:v>40360</c:v>
                </c:pt>
                <c:pt idx="4">
                  <c:v>40544</c:v>
                </c:pt>
                <c:pt idx="5">
                  <c:v>40725</c:v>
                </c:pt>
                <c:pt idx="6">
                  <c:v>40909</c:v>
                </c:pt>
                <c:pt idx="7">
                  <c:v>41091</c:v>
                </c:pt>
                <c:pt idx="8">
                  <c:v>41275</c:v>
                </c:pt>
                <c:pt idx="9">
                  <c:v>41456</c:v>
                </c:pt>
                <c:pt idx="10">
                  <c:v>41640</c:v>
                </c:pt>
                <c:pt idx="11">
                  <c:v>41821</c:v>
                </c:pt>
                <c:pt idx="12">
                  <c:v>42005</c:v>
                </c:pt>
                <c:pt idx="13">
                  <c:v>42186</c:v>
                </c:pt>
                <c:pt idx="14">
                  <c:v>42370</c:v>
                </c:pt>
                <c:pt idx="15">
                  <c:v>42552</c:v>
                </c:pt>
                <c:pt idx="16">
                  <c:v>42736</c:v>
                </c:pt>
                <c:pt idx="17">
                  <c:v>42917</c:v>
                </c:pt>
                <c:pt idx="18">
                  <c:v>43101</c:v>
                </c:pt>
                <c:pt idx="19">
                  <c:v>43282</c:v>
                </c:pt>
                <c:pt idx="20">
                  <c:v>43466</c:v>
                </c:pt>
                <c:pt idx="21">
                  <c:v>43647</c:v>
                </c:pt>
              </c:numCache>
            </c:numRef>
          </c:cat>
          <c:val>
            <c:numRef>
              <c:f>Sheet1!$D$2:$D$23</c:f>
              <c:numCache>
                <c:formatCode>General</c:formatCode>
                <c:ptCount val="22"/>
                <c:pt idx="10">
                  <c:v>83.1</c:v>
                </c:pt>
                <c:pt idx="11">
                  <c:v>#N/A</c:v>
                </c:pt>
                <c:pt idx="12">
                  <c:v>#N/A</c:v>
                </c:pt>
                <c:pt idx="13">
                  <c:v>#N/A</c:v>
                </c:pt>
                <c:pt idx="14">
                  <c:v>85.6</c:v>
                </c:pt>
                <c:pt idx="15">
                  <c:v>#N/A</c:v>
                </c:pt>
                <c:pt idx="16">
                  <c:v>#N/A</c:v>
                </c:pt>
                <c:pt idx="17">
                  <c:v>90.4</c:v>
                </c:pt>
                <c:pt idx="18">
                  <c:v>#N/A</c:v>
                </c:pt>
                <c:pt idx="19">
                  <c:v>#N/A</c:v>
                </c:pt>
                <c:pt idx="20">
                  <c:v>#N/A</c:v>
                </c:pt>
                <c:pt idx="21" formatCode="0.0">
                  <c:v>88.021385156981538</c:v>
                </c:pt>
              </c:numCache>
            </c:numRef>
          </c:val>
          <c:smooth val="0"/>
          <c:extLst>
            <c:ext xmlns:c16="http://schemas.microsoft.com/office/drawing/2014/chart" uri="{C3380CC4-5D6E-409C-BE32-E72D297353CC}">
              <c16:uniqueId val="{00000004-EDA1-44C5-9880-6E158820B4D3}"/>
            </c:ext>
          </c:extLst>
        </c:ser>
        <c:dLbls>
          <c:showLegendKey val="0"/>
          <c:showVal val="0"/>
          <c:showCatName val="0"/>
          <c:showSerName val="0"/>
          <c:showPercent val="0"/>
          <c:showBubbleSize val="0"/>
        </c:dLbls>
        <c:marker val="1"/>
        <c:smooth val="0"/>
        <c:axId val="35612160"/>
        <c:axId val="34860992"/>
      </c:lineChart>
      <c:catAx>
        <c:axId val="35612160"/>
        <c:scaling>
          <c:orientation val="minMax"/>
        </c:scaling>
        <c:delete val="0"/>
        <c:axPos val="b"/>
        <c:numFmt formatCode="mmm\-yy" sourceLinked="1"/>
        <c:majorTickMark val="none"/>
        <c:minorTickMark val="none"/>
        <c:tickLblPos val="nextTo"/>
        <c:spPr>
          <a:ln>
            <a:solidFill>
              <a:srgbClr val="5DAE48"/>
            </a:solidFill>
          </a:ln>
        </c:spPr>
        <c:txPr>
          <a:bodyPr rot="-2520000" vert="horz"/>
          <a:lstStyle/>
          <a:p>
            <a:pPr>
              <a:defRPr sz="900" baseline="0">
                <a:solidFill>
                  <a:srgbClr val="008265"/>
                </a:solidFill>
                <a:latin typeface="Arial" pitchFamily="34" charset="0"/>
                <a:cs typeface="Arial" pitchFamily="34" charset="0"/>
              </a:defRPr>
            </a:pPr>
            <a:endParaRPr lang="en-US"/>
          </a:p>
        </c:txPr>
        <c:crossAx val="34860992"/>
        <c:crosses val="autoZero"/>
        <c:auto val="0"/>
        <c:lblAlgn val="ctr"/>
        <c:lblOffset val="100"/>
        <c:noMultiLvlLbl val="0"/>
      </c:catAx>
      <c:valAx>
        <c:axId val="34860992"/>
        <c:scaling>
          <c:orientation val="minMax"/>
          <c:max val="100"/>
          <c:min val="50"/>
        </c:scaling>
        <c:delete val="0"/>
        <c:axPos val="l"/>
        <c:majorGridlines>
          <c:spPr>
            <a:ln>
              <a:noFill/>
            </a:ln>
          </c:spPr>
        </c:majorGridlines>
        <c:title>
          <c:tx>
            <c:rich>
              <a:bodyPr rot="0" vert="horz"/>
              <a:lstStyle/>
              <a:p>
                <a:pPr algn="l">
                  <a:defRPr sz="1100" b="0">
                    <a:latin typeface="Arial" pitchFamily="34" charset="0"/>
                    <a:cs typeface="Arial" pitchFamily="34" charset="0"/>
                  </a:defRPr>
                </a:pPr>
                <a:r>
                  <a:rPr lang="en-US" sz="1000" b="0" dirty="0">
                    <a:solidFill>
                      <a:srgbClr val="008265"/>
                    </a:solidFill>
                    <a:latin typeface="Arial" pitchFamily="34" charset="0"/>
                    <a:cs typeface="Arial" pitchFamily="34" charset="0"/>
                  </a:rPr>
                  <a:t>Customer </a:t>
                </a:r>
                <a:br>
                  <a:rPr lang="en-US" sz="1000" b="0" dirty="0">
                    <a:solidFill>
                      <a:srgbClr val="008265"/>
                    </a:solidFill>
                    <a:latin typeface="Arial" pitchFamily="34" charset="0"/>
                    <a:cs typeface="Arial" pitchFamily="34" charset="0"/>
                  </a:rPr>
                </a:br>
                <a:r>
                  <a:rPr lang="en-US" sz="1000" b="0" dirty="0">
                    <a:solidFill>
                      <a:srgbClr val="008265"/>
                    </a:solidFill>
                    <a:latin typeface="Arial" pitchFamily="34" charset="0"/>
                    <a:cs typeface="Arial" pitchFamily="34" charset="0"/>
                  </a:rPr>
                  <a:t>Satisfaction</a:t>
                </a:r>
                <a:br>
                  <a:rPr lang="en-US" sz="1000" b="0" dirty="0">
                    <a:solidFill>
                      <a:srgbClr val="008265"/>
                    </a:solidFill>
                    <a:latin typeface="Arial" pitchFamily="34" charset="0"/>
                    <a:cs typeface="Arial" pitchFamily="34" charset="0"/>
                  </a:rPr>
                </a:br>
                <a:r>
                  <a:rPr lang="en-US" sz="1000" b="0" dirty="0">
                    <a:solidFill>
                      <a:srgbClr val="008265"/>
                    </a:solidFill>
                    <a:latin typeface="Arial" pitchFamily="34" charset="0"/>
                    <a:cs typeface="Arial" pitchFamily="34" charset="0"/>
                  </a:rPr>
                  <a:t>Index</a:t>
                </a:r>
              </a:p>
            </c:rich>
          </c:tx>
          <c:layout>
            <c:manualLayout>
              <c:xMode val="edge"/>
              <c:yMode val="edge"/>
              <c:x val="3.0738117354641745E-2"/>
              <c:y val="0.39645104163667638"/>
            </c:manualLayout>
          </c:layout>
          <c:overlay val="0"/>
        </c:title>
        <c:numFmt formatCode="General" sourceLinked="0"/>
        <c:majorTickMark val="in"/>
        <c:minorTickMark val="none"/>
        <c:tickLblPos val="nextTo"/>
        <c:spPr>
          <a:ln>
            <a:noFill/>
          </a:ln>
        </c:spPr>
        <c:txPr>
          <a:bodyPr/>
          <a:lstStyle/>
          <a:p>
            <a:pPr>
              <a:defRPr sz="800" baseline="0">
                <a:solidFill>
                  <a:srgbClr val="008265"/>
                </a:solidFill>
                <a:latin typeface="Arial" pitchFamily="34" charset="0"/>
                <a:cs typeface="Arial" pitchFamily="34" charset="0"/>
              </a:defRPr>
            </a:pPr>
            <a:endParaRPr lang="en-US"/>
          </a:p>
        </c:txPr>
        <c:crossAx val="35612160"/>
        <c:crosses val="autoZero"/>
        <c:crossBetween val="between"/>
      </c:valAx>
      <c:spPr>
        <a:solidFill>
          <a:prstClr val="white">
            <a:alpha val="70000"/>
          </a:prstClr>
        </a:solidFill>
      </c:spPr>
    </c:plotArea>
    <c:plotVisOnly val="1"/>
    <c:dispBlanksAs val="gap"/>
    <c:showDLblsOverMax val="0"/>
  </c:chart>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024746827260379"/>
          <c:y val="6.0004673187490046E-2"/>
          <c:w val="0.54411063868609"/>
          <c:h val="0.90634902175826637"/>
        </c:manualLayout>
      </c:layout>
      <c:barChart>
        <c:barDir val="bar"/>
        <c:grouping val="clustered"/>
        <c:varyColors val="0"/>
        <c:ser>
          <c:idx val="0"/>
          <c:order val="0"/>
          <c:tx>
            <c:strRef>
              <c:f>Sheet1!$B$1</c:f>
              <c:strCache>
                <c:ptCount val="1"/>
                <c:pt idx="0">
                  <c:v> </c:v>
                </c:pt>
              </c:strCache>
            </c:strRef>
          </c:tx>
          <c:spPr>
            <a:solidFill>
              <a:srgbClr val="77BE97"/>
            </a:solidFill>
          </c:spPr>
          <c:invertIfNegative val="0"/>
          <c:dLbls>
            <c:spPr>
              <a:noFill/>
              <a:ln>
                <a:noFill/>
              </a:ln>
              <a:effectLst/>
            </c:spPr>
            <c:txPr>
              <a:bodyPr wrap="square" lIns="38100" tIns="19050" rIns="38100" bIns="19050" anchor="ctr">
                <a:spAutoFit/>
              </a:bodyPr>
              <a:lstStyle/>
              <a:p>
                <a:pPr algn="ctr">
                  <a:defRPr sz="900" b="0" i="0" u="none" baseline="0">
                    <a:solidFill>
                      <a:srgbClr val="F2F2F2"/>
                    </a:solidFill>
                    <a:latin typeface="Arial" pitchFamily="34" charset="0"/>
                    <a:cs typeface="Arial"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Sheet1!$A$2:$A$34</c:f>
              <c:strCache>
                <c:ptCount val="33"/>
                <c:pt idx="0">
                  <c:v>UK Power Networks</c:v>
                </c:pt>
                <c:pt idx="1">
                  <c:v>Northern Ireland Water</c:v>
                </c:pt>
                <c:pt idx="2">
                  <c:v>M &amp; S Energy</c:v>
                </c:pt>
                <c:pt idx="3">
                  <c:v>Power NI</c:v>
                </c:pt>
                <c:pt idx="4">
                  <c:v>Essex and Suffolk Water</c:v>
                </c:pt>
                <c:pt idx="5">
                  <c:v>Bristol Water</c:v>
                </c:pt>
                <c:pt idx="6">
                  <c:v>Affinity Water</c:v>
                </c:pt>
                <c:pt idx="7">
                  <c:v>Utility Warehouse</c:v>
                </c:pt>
                <c:pt idx="8">
                  <c:v>South West Water</c:v>
                </c:pt>
                <c:pt idx="9">
                  <c:v>Scottish Water</c:v>
                </c:pt>
                <c:pt idx="10">
                  <c:v>South East Water</c:v>
                </c:pt>
                <c:pt idx="11">
                  <c:v>The Co-operative Energy</c:v>
                </c:pt>
                <c:pt idx="12">
                  <c:v>Thames Water</c:v>
                </c:pt>
                <c:pt idx="13">
                  <c:v>Scottish Power</c:v>
                </c:pt>
                <c:pt idx="14">
                  <c:v>First Utility</c:v>
                </c:pt>
                <c:pt idx="15">
                  <c:v>British Gas</c:v>
                </c:pt>
                <c:pt idx="16">
                  <c:v>E.ON (energy)</c:v>
                </c:pt>
                <c:pt idx="17">
                  <c:v>Southern Water</c:v>
                </c:pt>
                <c:pt idx="18">
                  <c:v>EDF Energy</c:v>
                </c:pt>
                <c:pt idx="19">
                  <c:v>Northumbrian Water</c:v>
                </c:pt>
                <c:pt idx="20">
                  <c:v>Anglian Water</c:v>
                </c:pt>
                <c:pt idx="21">
                  <c:v>npower</c:v>
                </c:pt>
                <c:pt idx="22">
                  <c:v>United Utilities (water)</c:v>
                </c:pt>
                <c:pt idx="23">
                  <c:v>Scottish Gas</c:v>
                </c:pt>
                <c:pt idx="24">
                  <c:v>Wessex Water</c:v>
                </c:pt>
                <c:pt idx="25">
                  <c:v>Yorkshire Water</c:v>
                </c:pt>
                <c:pt idx="26">
                  <c:v>Severn Trent Water</c:v>
                </c:pt>
                <c:pt idx="27">
                  <c:v>Scottish and Southern Energy (SSE)</c:v>
                </c:pt>
                <c:pt idx="28">
                  <c:v>Dwr Cymru (Welsh Water)</c:v>
                </c:pt>
                <c:pt idx="29">
                  <c:v>OVO Energy</c:v>
                </c:pt>
                <c:pt idx="30">
                  <c:v> </c:v>
                </c:pt>
                <c:pt idx="31">
                  <c:v>Utilities</c:v>
                </c:pt>
                <c:pt idx="32">
                  <c:v>UK all-sector average</c:v>
                </c:pt>
              </c:strCache>
            </c:strRef>
          </c:cat>
          <c:val>
            <c:numRef>
              <c:f>Sheet1!$B$2:$B$34</c:f>
              <c:numCache>
                <c:formatCode>0.0</c:formatCode>
                <c:ptCount val="33"/>
                <c:pt idx="0">
                  <c:v>7.0000000000000018</c:v>
                </c:pt>
                <c:pt idx="1">
                  <c:v>6.3636363636363642</c:v>
                </c:pt>
                <c:pt idx="2">
                  <c:v>5.8157894736842106</c:v>
                </c:pt>
                <c:pt idx="3">
                  <c:v>5.7142857142857144</c:v>
                </c:pt>
                <c:pt idx="4">
                  <c:v>5.7105263157894743</c:v>
                </c:pt>
                <c:pt idx="5">
                  <c:v>5.6315789473684221</c:v>
                </c:pt>
                <c:pt idx="6">
                  <c:v>5.545454545454545</c:v>
                </c:pt>
                <c:pt idx="7">
                  <c:v>5.5230769230769239</c:v>
                </c:pt>
                <c:pt idx="8">
                  <c:v>5.5180722891566267</c:v>
                </c:pt>
                <c:pt idx="9">
                  <c:v>5.4528301886792452</c:v>
                </c:pt>
                <c:pt idx="10">
                  <c:v>5.2676056338028197</c:v>
                </c:pt>
                <c:pt idx="11">
                  <c:v>5.1927710843373491</c:v>
                </c:pt>
                <c:pt idx="12">
                  <c:v>5.1262135922330101</c:v>
                </c:pt>
                <c:pt idx="13">
                  <c:v>5.1200000000000037</c:v>
                </c:pt>
                <c:pt idx="14">
                  <c:v>5.1164021164021181</c:v>
                </c:pt>
                <c:pt idx="15">
                  <c:v>5.0545256270447139</c:v>
                </c:pt>
                <c:pt idx="16">
                  <c:v>5.0131004366812224</c:v>
                </c:pt>
                <c:pt idx="17">
                  <c:v>5.009174311926607</c:v>
                </c:pt>
                <c:pt idx="18">
                  <c:v>4.9567198177676541</c:v>
                </c:pt>
                <c:pt idx="19">
                  <c:v>4.942528735632183</c:v>
                </c:pt>
                <c:pt idx="20">
                  <c:v>4.9130434782608692</c:v>
                </c:pt>
                <c:pt idx="21">
                  <c:v>4.9057971014492781</c:v>
                </c:pt>
                <c:pt idx="22">
                  <c:v>4.8679245283018862</c:v>
                </c:pt>
                <c:pt idx="23">
                  <c:v>4.7808219178082201</c:v>
                </c:pt>
                <c:pt idx="24">
                  <c:v>4.7592592592592586</c:v>
                </c:pt>
                <c:pt idx="25">
                  <c:v>4.7411764705882353</c:v>
                </c:pt>
                <c:pt idx="26">
                  <c:v>4.7158469945355206</c:v>
                </c:pt>
                <c:pt idx="27">
                  <c:v>4.6857142857142859</c:v>
                </c:pt>
                <c:pt idx="28">
                  <c:v>3.7542372881355934</c:v>
                </c:pt>
                <c:pt idx="29">
                  <c:v>3.7068965517241401</c:v>
                </c:pt>
              </c:numCache>
            </c:numRef>
          </c:val>
          <c:extLst>
            <c:ext xmlns:c16="http://schemas.microsoft.com/office/drawing/2014/chart" uri="{C3380CC4-5D6E-409C-BE32-E72D297353CC}">
              <c16:uniqueId val="{00000000-B74D-4AFF-B158-7A1C61A88715}"/>
            </c:ext>
          </c:extLst>
        </c:ser>
        <c:ser>
          <c:idx val="1"/>
          <c:order val="1"/>
          <c:tx>
            <c:strRef>
              <c:f>Sheet1!$C$1</c:f>
              <c:strCache>
                <c:ptCount val="1"/>
                <c:pt idx="0">
                  <c:v> </c:v>
                </c:pt>
              </c:strCache>
            </c:strRef>
          </c:tx>
          <c:spPr>
            <a:solidFill>
              <a:srgbClr val="93C01F"/>
            </a:solidFill>
          </c:spPr>
          <c:invertIfNegative val="0"/>
          <c:dLbls>
            <c:dLbl>
              <c:idx val="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D-020E-4534-9282-3FCB99CD6DEE}"/>
                </c:ext>
              </c:extLst>
            </c:dLbl>
            <c:dLbl>
              <c:idx val="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A-020E-4534-9282-3FCB99CD6DEE}"/>
                </c:ext>
              </c:extLst>
            </c:dLbl>
            <c:dLbl>
              <c:idx val="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7-020E-4534-9282-3FCB99CD6DEE}"/>
                </c:ext>
              </c:extLst>
            </c:dLbl>
            <c:dLbl>
              <c:idx val="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4-020E-4534-9282-3FCB99CD6DEE}"/>
                </c:ext>
              </c:extLst>
            </c:dLbl>
            <c:dLbl>
              <c:idx val="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1-020E-4534-9282-3FCB99CD6DEE}"/>
                </c:ext>
              </c:extLst>
            </c:dLbl>
            <c:dLbl>
              <c:idx val="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E-020E-4534-9282-3FCB99CD6DEE}"/>
                </c:ext>
              </c:extLst>
            </c:dLbl>
            <c:dLbl>
              <c:idx val="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B-020E-4534-9282-3FCB99CD6DEE}"/>
                </c:ext>
              </c:extLst>
            </c:dLbl>
            <c:dLbl>
              <c:idx val="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8-020E-4534-9282-3FCB99CD6DEE}"/>
                </c:ext>
              </c:extLst>
            </c:dLbl>
            <c:dLbl>
              <c:idx val="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5-020E-4534-9282-3FCB99CD6DEE}"/>
                </c:ext>
              </c:extLst>
            </c:dLbl>
            <c:dLbl>
              <c:idx val="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2-020E-4534-9282-3FCB99CD6DEE}"/>
                </c:ext>
              </c:extLst>
            </c:dLbl>
            <c:dLbl>
              <c:idx val="1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F-020E-4534-9282-3FCB99CD6DEE}"/>
                </c:ext>
              </c:extLst>
            </c:dLbl>
            <c:dLbl>
              <c:idx val="1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C-020E-4534-9282-3FCB99CD6DEE}"/>
                </c:ext>
              </c:extLst>
            </c:dLbl>
            <c:dLbl>
              <c:idx val="1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9-020E-4534-9282-3FCB99CD6DEE}"/>
                </c:ext>
              </c:extLst>
            </c:dLbl>
            <c:dLbl>
              <c:idx val="1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6-020E-4534-9282-3FCB99CD6DEE}"/>
                </c:ext>
              </c:extLst>
            </c:dLbl>
            <c:dLbl>
              <c:idx val="1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3-020E-4534-9282-3FCB99CD6DEE}"/>
                </c:ext>
              </c:extLst>
            </c:dLbl>
            <c:dLbl>
              <c:idx val="1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0-020E-4534-9282-3FCB99CD6DEE}"/>
                </c:ext>
              </c:extLst>
            </c:dLbl>
            <c:dLbl>
              <c:idx val="1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D-020E-4534-9282-3FCB99CD6DEE}"/>
                </c:ext>
              </c:extLst>
            </c:dLbl>
            <c:dLbl>
              <c:idx val="1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A-020E-4534-9282-3FCB99CD6DEE}"/>
                </c:ext>
              </c:extLst>
            </c:dLbl>
            <c:dLbl>
              <c:idx val="1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7-020E-4534-9282-3FCB99CD6DEE}"/>
                </c:ext>
              </c:extLst>
            </c:dLbl>
            <c:dLbl>
              <c:idx val="1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4-020E-4534-9282-3FCB99CD6DEE}"/>
                </c:ext>
              </c:extLst>
            </c:dLbl>
            <c:dLbl>
              <c:idx val="2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1-020E-4534-9282-3FCB99CD6DEE}"/>
                </c:ext>
              </c:extLst>
            </c:dLbl>
            <c:dLbl>
              <c:idx val="2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E-020E-4534-9282-3FCB99CD6DEE}"/>
                </c:ext>
              </c:extLst>
            </c:dLbl>
            <c:dLbl>
              <c:idx val="2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B-020E-4534-9282-3FCB99CD6DEE}"/>
                </c:ext>
              </c:extLst>
            </c:dLbl>
            <c:dLbl>
              <c:idx val="2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8-020E-4534-9282-3FCB99CD6DEE}"/>
                </c:ext>
              </c:extLst>
            </c:dLbl>
            <c:dLbl>
              <c:idx val="2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5-020E-4534-9282-3FCB99CD6DEE}"/>
                </c:ext>
              </c:extLst>
            </c:dLbl>
            <c:dLbl>
              <c:idx val="2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2-020E-4534-9282-3FCB99CD6DEE}"/>
                </c:ext>
              </c:extLst>
            </c:dLbl>
            <c:dLbl>
              <c:idx val="2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F-020E-4534-9282-3FCB99CD6DEE}"/>
                </c:ext>
              </c:extLst>
            </c:dLbl>
            <c:dLbl>
              <c:idx val="2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C-020E-4534-9282-3FCB99CD6DEE}"/>
                </c:ext>
              </c:extLst>
            </c:dLbl>
            <c:dLbl>
              <c:idx val="2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9-020E-4534-9282-3FCB99CD6DEE}"/>
                </c:ext>
              </c:extLst>
            </c:dLbl>
            <c:dLbl>
              <c:idx val="2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6-020E-4534-9282-3FCB99CD6DEE}"/>
                </c:ext>
              </c:extLst>
            </c:dLbl>
            <c:dLbl>
              <c:idx val="3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3-020E-4534-9282-3FCB99CD6DEE}"/>
                </c:ext>
              </c:extLst>
            </c:dLbl>
            <c:dLbl>
              <c:idx val="3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0-020E-4534-9282-3FCB99CD6DEE}"/>
                </c:ext>
              </c:extLst>
            </c:dLbl>
            <c:dLbl>
              <c:idx val="3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D-020E-4534-9282-3FCB99CD6DEE}"/>
                </c:ext>
              </c:extLst>
            </c:dLbl>
            <c:dLbl>
              <c:idx val="3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A-020E-4534-9282-3FCB99CD6DEE}"/>
                </c:ext>
              </c:extLst>
            </c:dLbl>
            <c:dLbl>
              <c:idx val="3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7-020E-4534-9282-3FCB99CD6DEE}"/>
                </c:ext>
              </c:extLst>
            </c:dLbl>
            <c:dLbl>
              <c:idx val="3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4-020E-4534-9282-3FCB99CD6DEE}"/>
                </c:ext>
              </c:extLst>
            </c:dLbl>
            <c:dLbl>
              <c:idx val="3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1-020E-4534-9282-3FCB99CD6DEE}"/>
                </c:ext>
              </c:extLst>
            </c:dLbl>
            <c:spPr>
              <a:noFill/>
              <a:ln>
                <a:noFill/>
              </a:ln>
              <a:effectLst/>
            </c:spPr>
            <c:txPr>
              <a:bodyPr wrap="square" lIns="38100" tIns="19050" rIns="38100" bIns="19050" anchor="ctr">
                <a:spAutoFit/>
              </a:bodyPr>
              <a:lstStyle/>
              <a:p>
                <a:pPr algn="ctr">
                  <a:defRPr sz="900" b="0" i="0" u="none">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Sheet1!$A$2:$A$34</c:f>
              <c:strCache>
                <c:ptCount val="33"/>
                <c:pt idx="0">
                  <c:v>UK Power Networks</c:v>
                </c:pt>
                <c:pt idx="1">
                  <c:v>Northern Ireland Water</c:v>
                </c:pt>
                <c:pt idx="2">
                  <c:v>M &amp; S Energy</c:v>
                </c:pt>
                <c:pt idx="3">
                  <c:v>Power NI</c:v>
                </c:pt>
                <c:pt idx="4">
                  <c:v>Essex and Suffolk Water</c:v>
                </c:pt>
                <c:pt idx="5">
                  <c:v>Bristol Water</c:v>
                </c:pt>
                <c:pt idx="6">
                  <c:v>Affinity Water</c:v>
                </c:pt>
                <c:pt idx="7">
                  <c:v>Utility Warehouse</c:v>
                </c:pt>
                <c:pt idx="8">
                  <c:v>South West Water</c:v>
                </c:pt>
                <c:pt idx="9">
                  <c:v>Scottish Water</c:v>
                </c:pt>
                <c:pt idx="10">
                  <c:v>South East Water</c:v>
                </c:pt>
                <c:pt idx="11">
                  <c:v>The Co-operative Energy</c:v>
                </c:pt>
                <c:pt idx="12">
                  <c:v>Thames Water</c:v>
                </c:pt>
                <c:pt idx="13">
                  <c:v>Scottish Power</c:v>
                </c:pt>
                <c:pt idx="14">
                  <c:v>First Utility</c:v>
                </c:pt>
                <c:pt idx="15">
                  <c:v>British Gas</c:v>
                </c:pt>
                <c:pt idx="16">
                  <c:v>E.ON (energy)</c:v>
                </c:pt>
                <c:pt idx="17">
                  <c:v>Southern Water</c:v>
                </c:pt>
                <c:pt idx="18">
                  <c:v>EDF Energy</c:v>
                </c:pt>
                <c:pt idx="19">
                  <c:v>Northumbrian Water</c:v>
                </c:pt>
                <c:pt idx="20">
                  <c:v>Anglian Water</c:v>
                </c:pt>
                <c:pt idx="21">
                  <c:v>npower</c:v>
                </c:pt>
                <c:pt idx="22">
                  <c:v>United Utilities (water)</c:v>
                </c:pt>
                <c:pt idx="23">
                  <c:v>Scottish Gas</c:v>
                </c:pt>
                <c:pt idx="24">
                  <c:v>Wessex Water</c:v>
                </c:pt>
                <c:pt idx="25">
                  <c:v>Yorkshire Water</c:v>
                </c:pt>
                <c:pt idx="26">
                  <c:v>Severn Trent Water</c:v>
                </c:pt>
                <c:pt idx="27">
                  <c:v>Scottish and Southern Energy (SSE)</c:v>
                </c:pt>
                <c:pt idx="28">
                  <c:v>Dwr Cymru (Welsh Water)</c:v>
                </c:pt>
                <c:pt idx="29">
                  <c:v>OVO Energy</c:v>
                </c:pt>
                <c:pt idx="30">
                  <c:v> </c:v>
                </c:pt>
                <c:pt idx="31">
                  <c:v>Utilities</c:v>
                </c:pt>
                <c:pt idx="32">
                  <c:v>UK all-sector average</c:v>
                </c:pt>
              </c:strCache>
            </c:strRef>
          </c:cat>
          <c:val>
            <c:numRef>
              <c:f>Sheet1!$C$2:$C$34</c:f>
              <c:numCache>
                <c:formatCode>General</c:formatCode>
                <c:ptCount val="33"/>
                <c:pt idx="32" formatCode="0.0">
                  <c:v>4.8476297669491712</c:v>
                </c:pt>
              </c:numCache>
            </c:numRef>
          </c:val>
          <c:extLst>
            <c:ext xmlns:c16="http://schemas.microsoft.com/office/drawing/2014/chart" uri="{C3380CC4-5D6E-409C-BE32-E72D297353CC}">
              <c16:uniqueId val="{00000000-9FFC-4210-B18B-95682A6C620B}"/>
            </c:ext>
          </c:extLst>
        </c:ser>
        <c:ser>
          <c:idx val="2"/>
          <c:order val="2"/>
          <c:tx>
            <c:strRef>
              <c:f>Sheet1!$D$1</c:f>
              <c:strCache>
                <c:ptCount val="1"/>
                <c:pt idx="0">
                  <c:v> </c:v>
                </c:pt>
              </c:strCache>
            </c:strRef>
          </c:tx>
          <c:spPr>
            <a:solidFill>
              <a:srgbClr val="008265"/>
            </a:solidFill>
          </c:spPr>
          <c:invertIfNegative val="0"/>
          <c:dLbls>
            <c:dLbl>
              <c:idx val="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C-020E-4534-9282-3FCB99CD6DEE}"/>
                </c:ext>
              </c:extLst>
            </c:dLbl>
            <c:dLbl>
              <c:idx val="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9-020E-4534-9282-3FCB99CD6DEE}"/>
                </c:ext>
              </c:extLst>
            </c:dLbl>
            <c:dLbl>
              <c:idx val="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6-020E-4534-9282-3FCB99CD6DEE}"/>
                </c:ext>
              </c:extLst>
            </c:dLbl>
            <c:dLbl>
              <c:idx val="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3-020E-4534-9282-3FCB99CD6DEE}"/>
                </c:ext>
              </c:extLst>
            </c:dLbl>
            <c:dLbl>
              <c:idx val="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0-020E-4534-9282-3FCB99CD6DEE}"/>
                </c:ext>
              </c:extLst>
            </c:dLbl>
            <c:dLbl>
              <c:idx val="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D-020E-4534-9282-3FCB99CD6DEE}"/>
                </c:ext>
              </c:extLst>
            </c:dLbl>
            <c:dLbl>
              <c:idx val="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A-020E-4534-9282-3FCB99CD6DEE}"/>
                </c:ext>
              </c:extLst>
            </c:dLbl>
            <c:dLbl>
              <c:idx val="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7-020E-4534-9282-3FCB99CD6DEE}"/>
                </c:ext>
              </c:extLst>
            </c:dLbl>
            <c:dLbl>
              <c:idx val="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4-020E-4534-9282-3FCB99CD6DEE}"/>
                </c:ext>
              </c:extLst>
            </c:dLbl>
            <c:dLbl>
              <c:idx val="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1-020E-4534-9282-3FCB99CD6DEE}"/>
                </c:ext>
              </c:extLst>
            </c:dLbl>
            <c:dLbl>
              <c:idx val="1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E-020E-4534-9282-3FCB99CD6DEE}"/>
                </c:ext>
              </c:extLst>
            </c:dLbl>
            <c:dLbl>
              <c:idx val="1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B-020E-4534-9282-3FCB99CD6DEE}"/>
                </c:ext>
              </c:extLst>
            </c:dLbl>
            <c:dLbl>
              <c:idx val="1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8-020E-4534-9282-3FCB99CD6DEE}"/>
                </c:ext>
              </c:extLst>
            </c:dLbl>
            <c:dLbl>
              <c:idx val="1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5-020E-4534-9282-3FCB99CD6DEE}"/>
                </c:ext>
              </c:extLst>
            </c:dLbl>
            <c:dLbl>
              <c:idx val="1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2-020E-4534-9282-3FCB99CD6DEE}"/>
                </c:ext>
              </c:extLst>
            </c:dLbl>
            <c:dLbl>
              <c:idx val="1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F-020E-4534-9282-3FCB99CD6DEE}"/>
                </c:ext>
              </c:extLst>
            </c:dLbl>
            <c:dLbl>
              <c:idx val="1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C-020E-4534-9282-3FCB99CD6DEE}"/>
                </c:ext>
              </c:extLst>
            </c:dLbl>
            <c:dLbl>
              <c:idx val="1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9-020E-4534-9282-3FCB99CD6DEE}"/>
                </c:ext>
              </c:extLst>
            </c:dLbl>
            <c:dLbl>
              <c:idx val="1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6-020E-4534-9282-3FCB99CD6DEE}"/>
                </c:ext>
              </c:extLst>
            </c:dLbl>
            <c:dLbl>
              <c:idx val="1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3-020E-4534-9282-3FCB99CD6DEE}"/>
                </c:ext>
              </c:extLst>
            </c:dLbl>
            <c:dLbl>
              <c:idx val="2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0-020E-4534-9282-3FCB99CD6DEE}"/>
                </c:ext>
              </c:extLst>
            </c:dLbl>
            <c:dLbl>
              <c:idx val="2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D-020E-4534-9282-3FCB99CD6DEE}"/>
                </c:ext>
              </c:extLst>
            </c:dLbl>
            <c:dLbl>
              <c:idx val="2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A-020E-4534-9282-3FCB99CD6DEE}"/>
                </c:ext>
              </c:extLst>
            </c:dLbl>
            <c:dLbl>
              <c:idx val="2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7-020E-4534-9282-3FCB99CD6DEE}"/>
                </c:ext>
              </c:extLst>
            </c:dLbl>
            <c:dLbl>
              <c:idx val="2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4-020E-4534-9282-3FCB99CD6DEE}"/>
                </c:ext>
              </c:extLst>
            </c:dLbl>
            <c:dLbl>
              <c:idx val="2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1-020E-4534-9282-3FCB99CD6DEE}"/>
                </c:ext>
              </c:extLst>
            </c:dLbl>
            <c:dLbl>
              <c:idx val="2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E-020E-4534-9282-3FCB99CD6DEE}"/>
                </c:ext>
              </c:extLst>
            </c:dLbl>
            <c:dLbl>
              <c:idx val="2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B-020E-4534-9282-3FCB99CD6DEE}"/>
                </c:ext>
              </c:extLst>
            </c:dLbl>
            <c:dLbl>
              <c:idx val="2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8-020E-4534-9282-3FCB99CD6DEE}"/>
                </c:ext>
              </c:extLst>
            </c:dLbl>
            <c:dLbl>
              <c:idx val="2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5-020E-4534-9282-3FCB99CD6DEE}"/>
                </c:ext>
              </c:extLst>
            </c:dLbl>
            <c:dLbl>
              <c:idx val="3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2-020E-4534-9282-3FCB99CD6DEE}"/>
                </c:ext>
              </c:extLst>
            </c:dLbl>
            <c:dLbl>
              <c:idx val="3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F-020E-4534-9282-3FCB99CD6DEE}"/>
                </c:ext>
              </c:extLst>
            </c:dLbl>
            <c:dLbl>
              <c:idx val="3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C-020E-4534-9282-3FCB99CD6DEE}"/>
                </c:ext>
              </c:extLst>
            </c:dLbl>
            <c:dLbl>
              <c:idx val="3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9-020E-4534-9282-3FCB99CD6DEE}"/>
                </c:ext>
              </c:extLst>
            </c:dLbl>
            <c:dLbl>
              <c:idx val="3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6-020E-4534-9282-3FCB99CD6DEE}"/>
                </c:ext>
              </c:extLst>
            </c:dLbl>
            <c:dLbl>
              <c:idx val="3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3-020E-4534-9282-3FCB99CD6DEE}"/>
                </c:ext>
              </c:extLst>
            </c:dLbl>
            <c:dLbl>
              <c:idx val="3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0-020E-4534-9282-3FCB99CD6DEE}"/>
                </c:ext>
              </c:extLst>
            </c:dLbl>
            <c:spPr>
              <a:noFill/>
              <a:ln>
                <a:noFill/>
              </a:ln>
              <a:effectLst/>
            </c:spPr>
            <c:txPr>
              <a:bodyPr wrap="square" lIns="38100" tIns="19050" rIns="38100" bIns="19050" anchor="ctr">
                <a:spAutoFit/>
              </a:bodyPr>
              <a:lstStyle/>
              <a:p>
                <a:pPr algn="ctr">
                  <a:defRPr sz="900" b="0" i="0" u="none">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Sheet1!$A$2:$A$34</c:f>
              <c:strCache>
                <c:ptCount val="33"/>
                <c:pt idx="0">
                  <c:v>UK Power Networks</c:v>
                </c:pt>
                <c:pt idx="1">
                  <c:v>Northern Ireland Water</c:v>
                </c:pt>
                <c:pt idx="2">
                  <c:v>M &amp; S Energy</c:v>
                </c:pt>
                <c:pt idx="3">
                  <c:v>Power NI</c:v>
                </c:pt>
                <c:pt idx="4">
                  <c:v>Essex and Suffolk Water</c:v>
                </c:pt>
                <c:pt idx="5">
                  <c:v>Bristol Water</c:v>
                </c:pt>
                <c:pt idx="6">
                  <c:v>Affinity Water</c:v>
                </c:pt>
                <c:pt idx="7">
                  <c:v>Utility Warehouse</c:v>
                </c:pt>
                <c:pt idx="8">
                  <c:v>South West Water</c:v>
                </c:pt>
                <c:pt idx="9">
                  <c:v>Scottish Water</c:v>
                </c:pt>
                <c:pt idx="10">
                  <c:v>South East Water</c:v>
                </c:pt>
                <c:pt idx="11">
                  <c:v>The Co-operative Energy</c:v>
                </c:pt>
                <c:pt idx="12">
                  <c:v>Thames Water</c:v>
                </c:pt>
                <c:pt idx="13">
                  <c:v>Scottish Power</c:v>
                </c:pt>
                <c:pt idx="14">
                  <c:v>First Utility</c:v>
                </c:pt>
                <c:pt idx="15">
                  <c:v>British Gas</c:v>
                </c:pt>
                <c:pt idx="16">
                  <c:v>E.ON (energy)</c:v>
                </c:pt>
                <c:pt idx="17">
                  <c:v>Southern Water</c:v>
                </c:pt>
                <c:pt idx="18">
                  <c:v>EDF Energy</c:v>
                </c:pt>
                <c:pt idx="19">
                  <c:v>Northumbrian Water</c:v>
                </c:pt>
                <c:pt idx="20">
                  <c:v>Anglian Water</c:v>
                </c:pt>
                <c:pt idx="21">
                  <c:v>npower</c:v>
                </c:pt>
                <c:pt idx="22">
                  <c:v>United Utilities (water)</c:v>
                </c:pt>
                <c:pt idx="23">
                  <c:v>Scottish Gas</c:v>
                </c:pt>
                <c:pt idx="24">
                  <c:v>Wessex Water</c:v>
                </c:pt>
                <c:pt idx="25">
                  <c:v>Yorkshire Water</c:v>
                </c:pt>
                <c:pt idx="26">
                  <c:v>Severn Trent Water</c:v>
                </c:pt>
                <c:pt idx="27">
                  <c:v>Scottish and Southern Energy (SSE)</c:v>
                </c:pt>
                <c:pt idx="28">
                  <c:v>Dwr Cymru (Welsh Water)</c:v>
                </c:pt>
                <c:pt idx="29">
                  <c:v>OVO Energy</c:v>
                </c:pt>
                <c:pt idx="30">
                  <c:v> </c:v>
                </c:pt>
                <c:pt idx="31">
                  <c:v>Utilities</c:v>
                </c:pt>
                <c:pt idx="32">
                  <c:v>UK all-sector average</c:v>
                </c:pt>
              </c:strCache>
            </c:strRef>
          </c:cat>
          <c:val>
            <c:numRef>
              <c:f>Sheet1!$D$2:$D$34</c:f>
              <c:numCache>
                <c:formatCode>General</c:formatCode>
                <c:ptCount val="33"/>
                <c:pt idx="31" formatCode="0.0">
                  <c:v>4.9058559336672998</c:v>
                </c:pt>
              </c:numCache>
            </c:numRef>
          </c:val>
          <c:extLst>
            <c:ext xmlns:c16="http://schemas.microsoft.com/office/drawing/2014/chart" uri="{C3380CC4-5D6E-409C-BE32-E72D297353CC}">
              <c16:uniqueId val="{00000001-9FFC-4210-B18B-95682A6C620B}"/>
            </c:ext>
          </c:extLst>
        </c:ser>
        <c:dLbls>
          <c:showLegendKey val="0"/>
          <c:showVal val="0"/>
          <c:showCatName val="0"/>
          <c:showSerName val="0"/>
          <c:showPercent val="0"/>
          <c:showBubbleSize val="0"/>
        </c:dLbls>
        <c:gapWidth val="15"/>
        <c:overlap val="100"/>
        <c:axId val="34574848"/>
        <c:axId val="565295872"/>
      </c:barChart>
      <c:catAx>
        <c:axId val="34574848"/>
        <c:scaling>
          <c:orientation val="minMax"/>
        </c:scaling>
        <c:delete val="0"/>
        <c:axPos val="l"/>
        <c:numFmt formatCode="General" sourceLinked="1"/>
        <c:majorTickMark val="out"/>
        <c:minorTickMark val="none"/>
        <c:tickLblPos val="nextTo"/>
        <c:spPr>
          <a:ln>
            <a:noFill/>
          </a:ln>
        </c:spPr>
        <c:txPr>
          <a:bodyPr/>
          <a:lstStyle/>
          <a:p>
            <a:pPr>
              <a:defRPr sz="800" baseline="0">
                <a:solidFill>
                  <a:srgbClr val="008265"/>
                </a:solidFill>
                <a:latin typeface="Arial" pitchFamily="34" charset="0"/>
                <a:cs typeface="Arial" pitchFamily="34" charset="0"/>
              </a:defRPr>
            </a:pPr>
            <a:endParaRPr lang="en-US"/>
          </a:p>
        </c:txPr>
        <c:crossAx val="565295872"/>
        <c:crosses val="autoZero"/>
        <c:auto val="1"/>
        <c:lblAlgn val="ctr"/>
        <c:lblOffset val="100"/>
        <c:noMultiLvlLbl val="0"/>
      </c:catAx>
      <c:valAx>
        <c:axId val="565295872"/>
        <c:scaling>
          <c:orientation val="minMax"/>
          <c:max val="10"/>
          <c:min val="1"/>
        </c:scaling>
        <c:delete val="0"/>
        <c:axPos val="b"/>
        <c:numFmt formatCode="0" sourceLinked="0"/>
        <c:majorTickMark val="out"/>
        <c:minorTickMark val="none"/>
        <c:tickLblPos val="high"/>
        <c:spPr>
          <a:ln>
            <a:noFill/>
          </a:ln>
        </c:spPr>
        <c:txPr>
          <a:bodyPr anchor="t" anchorCtr="0"/>
          <a:lstStyle/>
          <a:p>
            <a:pPr>
              <a:defRPr sz="900" baseline="0">
                <a:solidFill>
                  <a:srgbClr val="008265"/>
                </a:solidFill>
                <a:latin typeface="Arial" pitchFamily="34" charset="0"/>
                <a:cs typeface="Arial" pitchFamily="34" charset="0"/>
              </a:defRPr>
            </a:pPr>
            <a:endParaRPr lang="en-US"/>
          </a:p>
        </c:txPr>
        <c:crossAx val="34574848"/>
        <c:crosses val="autoZero"/>
        <c:crossBetween val="between"/>
        <c:majorUnit val="1"/>
      </c:valAx>
      <c:spPr>
        <a:noFill/>
      </c:spPr>
    </c:plotArea>
    <c:plotVisOnly val="1"/>
    <c:dispBlanksAs val="gap"/>
    <c:showDLblsOverMax val="0"/>
  </c:chart>
  <c:spPr>
    <a:solidFill>
      <a:prstClr val="white">
        <a:alpha val="50000"/>
      </a:prstClr>
    </a:solidFill>
  </c:spPr>
  <c:txPr>
    <a:bodyPr/>
    <a:lstStyle/>
    <a:p>
      <a:pPr>
        <a:defRPr sz="18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677007919152461"/>
          <c:y val="0.13761644064642106"/>
          <c:w val="0.42130209549691089"/>
          <c:h val="0.62597198169125601"/>
        </c:manualLayout>
      </c:layout>
      <c:pieChart>
        <c:varyColors val="0"/>
        <c:ser>
          <c:idx val="0"/>
          <c:order val="0"/>
          <c:tx>
            <c:strRef>
              <c:f>Sheet1!$B$1</c:f>
              <c:strCache>
                <c:ptCount val="1"/>
                <c:pt idx="0">
                  <c:v>Column1</c:v>
                </c:pt>
              </c:strCache>
            </c:strRef>
          </c:tx>
          <c:spPr>
            <a:ln w="3175">
              <a:noFill/>
            </a:ln>
          </c:spPr>
          <c:dPt>
            <c:idx val="0"/>
            <c:bubble3D val="0"/>
            <c:spPr>
              <a:solidFill>
                <a:srgbClr val="F9ED6F"/>
              </a:solidFill>
              <a:ln w="3175">
                <a:noFill/>
              </a:ln>
            </c:spPr>
            <c:extLst>
              <c:ext xmlns:c16="http://schemas.microsoft.com/office/drawing/2014/chart" uri="{C3380CC4-5D6E-409C-BE32-E72D297353CC}">
                <c16:uniqueId val="{00000001-9CD3-4E73-94DE-C6594B0D97F0}"/>
              </c:ext>
            </c:extLst>
          </c:dPt>
          <c:dPt>
            <c:idx val="1"/>
            <c:bubble3D val="0"/>
            <c:spPr>
              <a:solidFill>
                <a:srgbClr val="F5A03D"/>
              </a:solidFill>
              <a:ln w="3175">
                <a:noFill/>
              </a:ln>
            </c:spPr>
            <c:extLst>
              <c:ext xmlns:c16="http://schemas.microsoft.com/office/drawing/2014/chart" uri="{C3380CC4-5D6E-409C-BE32-E72D297353CC}">
                <c16:uniqueId val="{00000003-9CD3-4E73-94DE-C6594B0D97F0}"/>
              </c:ext>
            </c:extLst>
          </c:dPt>
          <c:dPt>
            <c:idx val="2"/>
            <c:bubble3D val="0"/>
            <c:spPr>
              <a:solidFill>
                <a:srgbClr val="AB588C"/>
              </a:solidFill>
              <a:ln w="3175">
                <a:noFill/>
              </a:ln>
            </c:spPr>
            <c:extLst>
              <c:ext xmlns:c16="http://schemas.microsoft.com/office/drawing/2014/chart" uri="{C3380CC4-5D6E-409C-BE32-E72D297353CC}">
                <c16:uniqueId val="{00000005-9CD3-4E73-94DE-C6594B0D97F0}"/>
              </c:ext>
            </c:extLst>
          </c:dPt>
          <c:dPt>
            <c:idx val="3"/>
            <c:bubble3D val="0"/>
            <c:spPr>
              <a:solidFill>
                <a:srgbClr val="92D1B3"/>
              </a:solidFill>
              <a:ln w="3175">
                <a:noFill/>
              </a:ln>
            </c:spPr>
            <c:extLst>
              <c:ext xmlns:c16="http://schemas.microsoft.com/office/drawing/2014/chart" uri="{C3380CC4-5D6E-409C-BE32-E72D297353CC}">
                <c16:uniqueId val="{00000007-9CD3-4E73-94DE-C6594B0D97F0}"/>
              </c:ext>
            </c:extLst>
          </c:dPt>
          <c:dPt>
            <c:idx val="4"/>
            <c:bubble3D val="0"/>
            <c:spPr>
              <a:solidFill>
                <a:srgbClr val="15ADD0"/>
              </a:solidFill>
              <a:ln w="3175">
                <a:noFill/>
              </a:ln>
            </c:spPr>
            <c:extLst>
              <c:ext xmlns:c16="http://schemas.microsoft.com/office/drawing/2014/chart" uri="{C3380CC4-5D6E-409C-BE32-E72D297353CC}">
                <c16:uniqueId val="{00000009-9CD3-4E73-94DE-C6594B0D97F0}"/>
              </c:ext>
            </c:extLst>
          </c:dPt>
          <c:dPt>
            <c:idx val="5"/>
            <c:bubble3D val="0"/>
            <c:spPr>
              <a:solidFill>
                <a:srgbClr val="008265"/>
              </a:solidFill>
              <a:ln w="3175">
                <a:noFill/>
              </a:ln>
            </c:spPr>
            <c:extLst>
              <c:ext xmlns:c16="http://schemas.microsoft.com/office/drawing/2014/chart" uri="{C3380CC4-5D6E-409C-BE32-E72D297353CC}">
                <c16:uniqueId val="{0000000B-9CD3-4E73-94DE-C6594B0D97F0}"/>
              </c:ext>
            </c:extLst>
          </c:dPt>
          <c:dPt>
            <c:idx val="6"/>
            <c:bubble3D val="0"/>
            <c:spPr>
              <a:solidFill>
                <a:srgbClr val="E20613"/>
              </a:solidFill>
              <a:ln w="3175">
                <a:noFill/>
              </a:ln>
            </c:spPr>
            <c:extLst>
              <c:ext xmlns:c16="http://schemas.microsoft.com/office/drawing/2014/chart" uri="{C3380CC4-5D6E-409C-BE32-E72D297353CC}">
                <c16:uniqueId val="{0000000D-9CD3-4E73-94DE-C6594B0D97F0}"/>
              </c:ext>
            </c:extLst>
          </c:dPt>
          <c:dPt>
            <c:idx val="7"/>
            <c:bubble3D val="0"/>
            <c:spPr>
              <a:solidFill>
                <a:srgbClr val="93C01F"/>
              </a:solidFill>
              <a:ln w="3175">
                <a:noFill/>
              </a:ln>
            </c:spPr>
            <c:extLst>
              <c:ext xmlns:c16="http://schemas.microsoft.com/office/drawing/2014/chart" uri="{C3380CC4-5D6E-409C-BE32-E72D297353CC}">
                <c16:uniqueId val="{0000000F-9CD3-4E73-94DE-C6594B0D97F0}"/>
              </c:ext>
            </c:extLst>
          </c:dPt>
          <c:dPt>
            <c:idx val="8"/>
            <c:bubble3D val="0"/>
            <c:spPr>
              <a:solidFill>
                <a:schemeClr val="tx1">
                  <a:lumMod val="95000"/>
                  <a:lumOff val="5000"/>
                </a:schemeClr>
              </a:solidFill>
              <a:ln w="3175">
                <a:noFill/>
              </a:ln>
            </c:spPr>
            <c:extLst>
              <c:ext xmlns:c16="http://schemas.microsoft.com/office/drawing/2014/chart" uri="{C3380CC4-5D6E-409C-BE32-E72D297353CC}">
                <c16:uniqueId val="{00000011-9CD3-4E73-94DE-C6594B0D97F0}"/>
              </c:ext>
            </c:extLst>
          </c:dPt>
          <c:dLbls>
            <c:dLbl>
              <c:idx val="0"/>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CD3-4E73-94DE-C6594B0D97F0}"/>
                </c:ext>
              </c:extLst>
            </c:dLbl>
            <c:dLbl>
              <c:idx val="1"/>
              <c:layout>
                <c:manualLayout>
                  <c:x val="0"/>
                  <c:y val="4.507017983830009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1661668542069171"/>
                      <c:h val="9.5648518802423893E-2"/>
                    </c:manualLayout>
                  </c15:layout>
                </c:ext>
                <c:ext xmlns:c16="http://schemas.microsoft.com/office/drawing/2014/chart" uri="{C3380CC4-5D6E-409C-BE32-E72D297353CC}">
                  <c16:uniqueId val="{00000003-9CD3-4E73-94DE-C6594B0D97F0}"/>
                </c:ext>
              </c:extLst>
            </c:dLbl>
            <c:dLbl>
              <c:idx val="2"/>
              <c:layout>
                <c:manualLayout>
                  <c:x val="-0.12807583703106093"/>
                  <c:y val="5.007775853530048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9CD3-4E73-94DE-C6594B0D97F0}"/>
                </c:ext>
              </c:extLst>
            </c:dLbl>
            <c:dLbl>
              <c:idx val="3"/>
              <c:layout>
                <c:manualLayout>
                  <c:x val="-6.740833527950605E-3"/>
                  <c:y val="4.00624039847700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935126111972145"/>
                      <c:h val="9.5648518802423893E-2"/>
                    </c:manualLayout>
                  </c15:layout>
                </c:ext>
                <c:ext xmlns:c16="http://schemas.microsoft.com/office/drawing/2014/chart" uri="{C3380CC4-5D6E-409C-BE32-E72D297353CC}">
                  <c16:uniqueId val="{00000007-9CD3-4E73-94DE-C6594B0D97F0}"/>
                </c:ext>
              </c:extLst>
            </c:dLbl>
            <c:dLbl>
              <c:idx val="4"/>
              <c:layout>
                <c:manualLayout>
                  <c:x val="8.7630968556930783E-2"/>
                  <c:y val="1.001574886358976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5340465170590853"/>
                      <c:h val="9.5648518802423893E-2"/>
                    </c:manualLayout>
                  </c15:layout>
                </c:ext>
                <c:ext xmlns:c16="http://schemas.microsoft.com/office/drawing/2014/chart" uri="{C3380CC4-5D6E-409C-BE32-E72D297353CC}">
                  <c16:uniqueId val="{00000009-9CD3-4E73-94DE-C6594B0D97F0}"/>
                </c:ext>
              </c:extLst>
            </c:dLbl>
            <c:dLbl>
              <c:idx val="5"/>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9CD3-4E73-94DE-C6594B0D97F0}"/>
                </c:ext>
              </c:extLst>
            </c:dLbl>
            <c:dLbl>
              <c:idx val="6"/>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D-9CD3-4E73-94DE-C6594B0D97F0}"/>
                </c:ext>
              </c:extLst>
            </c:dLbl>
            <c:dLbl>
              <c:idx val="7"/>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F-9CD3-4E73-94DE-C6594B0D97F0}"/>
                </c:ext>
              </c:extLst>
            </c:dLbl>
            <c:dLbl>
              <c:idx val="8"/>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11-9CD3-4E73-94DE-C6594B0D97F0}"/>
                </c:ext>
              </c:extLst>
            </c:dLbl>
            <c:numFmt formatCode="0.0%" sourceLinked="0"/>
            <c:spPr>
              <a:noFill/>
              <a:ln>
                <a:noFill/>
              </a:ln>
              <a:effectLst/>
            </c:spPr>
            <c:txPr>
              <a:bodyPr wrap="square" lIns="38100" tIns="19050" rIns="38100" bIns="19050" anchor="ctr">
                <a:spAutoFit/>
              </a:bodyPr>
              <a:lstStyle/>
              <a:p>
                <a:pPr algn="ctr">
                  <a:defRPr sz="700" b="0" i="0" u="none" baseline="0">
                    <a:solidFill>
                      <a:srgbClr val="008265"/>
                    </a:solidFill>
                    <a:latin typeface="Arial" pitchFamily="34" charset="0"/>
                    <a:cs typeface="Arial" pitchFamily="34" charset="0"/>
                  </a:defRPr>
                </a:pPr>
                <a:endParaRPr lang="en-US"/>
              </a:p>
            </c:txPr>
            <c:dLblPos val="outEnd"/>
            <c:showLegendKey val="0"/>
            <c:showVal val="0"/>
            <c:showCatName val="1"/>
            <c:showSerName val="0"/>
            <c:showPercent val="1"/>
            <c:showBubbleSize val="0"/>
            <c:separator> </c:separator>
            <c:showLeaderLines val="0"/>
            <c:extLst>
              <c:ext xmlns:c15="http://schemas.microsoft.com/office/drawing/2012/chart" uri="{CE6537A1-D6FC-4f65-9D91-7224C49458BB}"/>
            </c:extLst>
          </c:dLbls>
          <c:cat>
            <c:strRef>
              <c:f>Sheet1!$A$2:$A$6</c:f>
              <c:strCache>
                <c:ptCount val="5"/>
                <c:pt idx="0">
                  <c:v>In person</c:v>
                </c:pt>
                <c:pt idx="1">
                  <c:v>Over the phone</c:v>
                </c:pt>
                <c:pt idx="2">
                  <c:v>Email</c:v>
                </c:pt>
                <c:pt idx="3">
                  <c:v>Social media</c:v>
                </c:pt>
                <c:pt idx="4">
                  <c:v>In writing (letter)</c:v>
                </c:pt>
              </c:strCache>
            </c:strRef>
          </c:cat>
          <c:val>
            <c:numRef>
              <c:f>Sheet1!$B$2:$B$6</c:f>
              <c:numCache>
                <c:formatCode>0.0%</c:formatCode>
                <c:ptCount val="5"/>
                <c:pt idx="0">
                  <c:v>0.75728155339805825</c:v>
                </c:pt>
                <c:pt idx="1">
                  <c:v>0.1553398058252427</c:v>
                </c:pt>
                <c:pt idx="2">
                  <c:v>3.8834951456310676E-2</c:v>
                </c:pt>
                <c:pt idx="3">
                  <c:v>9.7087378640776691E-3</c:v>
                </c:pt>
                <c:pt idx="4">
                  <c:v>3.8834951456310676E-2</c:v>
                </c:pt>
              </c:numCache>
            </c:numRef>
          </c:val>
          <c:extLst>
            <c:ext xmlns:c16="http://schemas.microsoft.com/office/drawing/2014/chart" uri="{C3380CC4-5D6E-409C-BE32-E72D297353CC}">
              <c16:uniqueId val="{00000012-9CD3-4E73-94DE-C6594B0D97F0}"/>
            </c:ext>
          </c:extLst>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21042558539893"/>
          <c:y val="7.8638317084998577E-2"/>
          <c:w val="0.85555557671506266"/>
          <c:h val="0.81762846775137543"/>
        </c:manualLayout>
      </c:layout>
      <c:barChart>
        <c:barDir val="col"/>
        <c:grouping val="clustered"/>
        <c:varyColors val="0"/>
        <c:ser>
          <c:idx val="0"/>
          <c:order val="0"/>
          <c:tx>
            <c:strRef>
              <c:f>Sheet1!$B$1</c:f>
              <c:strCache>
                <c:ptCount val="1"/>
                <c:pt idx="0">
                  <c:v>UKCSI</c:v>
                </c:pt>
              </c:strCache>
            </c:strRef>
          </c:tx>
          <c:spPr>
            <a:solidFill>
              <a:srgbClr val="93C01F"/>
            </a:solidFill>
            <a:ln w="6350">
              <a:noFill/>
            </a:ln>
          </c:spPr>
          <c:invertIfNegative val="0"/>
          <c:dLbls>
            <c:numFmt formatCode="#,##0.0" sourceLinked="0"/>
            <c:spPr>
              <a:noFill/>
              <a:ln>
                <a:noFill/>
              </a:ln>
              <a:effectLst/>
            </c:spPr>
            <c:txPr>
              <a:bodyPr wrap="square" lIns="38100" tIns="19050" rIns="38100" bIns="19050" anchor="ctr">
                <a:spAutoFit/>
              </a:bodyPr>
              <a:lstStyle/>
              <a:p>
                <a:pPr algn="ctr">
                  <a:defRPr sz="8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Sheet1!$A$2:$A$6</c:f>
              <c:strCache>
                <c:ptCount val="5"/>
                <c:pt idx="0">
                  <c:v>In person</c:v>
                </c:pt>
                <c:pt idx="1">
                  <c:v>Over the phone</c:v>
                </c:pt>
                <c:pt idx="2">
                  <c:v>Website</c:v>
                </c:pt>
                <c:pt idx="3">
                  <c:v>Email</c:v>
                </c:pt>
                <c:pt idx="4">
                  <c:v>In writing</c:v>
                </c:pt>
              </c:strCache>
            </c:strRef>
          </c:cat>
          <c:val>
            <c:numRef>
              <c:f>Sheet1!$B$2:$B$6</c:f>
              <c:numCache>
                <c:formatCode>###0.0</c:formatCode>
                <c:ptCount val="5"/>
                <c:pt idx="0">
                  <c:v>79.047371841128069</c:v>
                </c:pt>
                <c:pt idx="1">
                  <c:v>73.493475418032816</c:v>
                </c:pt>
                <c:pt idx="2">
                  <c:v>78.020951498066481</c:v>
                </c:pt>
                <c:pt idx="3">
                  <c:v>71.385717795541211</c:v>
                </c:pt>
                <c:pt idx="4">
                  <c:v>67.977896633189147</c:v>
                </c:pt>
              </c:numCache>
            </c:numRef>
          </c:val>
          <c:extLst>
            <c:ext xmlns:c16="http://schemas.microsoft.com/office/drawing/2014/chart" uri="{C3380CC4-5D6E-409C-BE32-E72D297353CC}">
              <c16:uniqueId val="{00000000-478C-4E9B-9818-AC447B03B500}"/>
            </c:ext>
          </c:extLst>
        </c:ser>
        <c:ser>
          <c:idx val="1"/>
          <c:order val="1"/>
          <c:tx>
            <c:strRef>
              <c:f>Sheet1!$C$1</c:f>
              <c:strCache>
                <c:ptCount val="1"/>
                <c:pt idx="0">
                  <c:v>Utilities</c:v>
                </c:pt>
              </c:strCache>
            </c:strRef>
          </c:tx>
          <c:spPr>
            <a:solidFill>
              <a:srgbClr val="92D1B3"/>
            </a:solidFill>
          </c:spPr>
          <c:invertIfNegative val="0"/>
          <c:dLbls>
            <c:dLbl>
              <c:idx val="0"/>
              <c:spPr>
                <a:noFill/>
                <a:ln>
                  <a:noFill/>
                </a:ln>
                <a:effectLst/>
              </c:spPr>
              <c:txPr>
                <a:bodyPr wrap="square" lIns="38100" tIns="19050" rIns="38100" bIns="19050" anchor="ctr">
                  <a:spAutoFit/>
                </a:bodyPr>
                <a:lstStyle/>
                <a:p>
                  <a:pPr algn="ctr">
                    <a:defRPr sz="800" b="0" i="0" u="none" baseline="0">
                      <a:solidFill>
                        <a:srgbClr val="008265"/>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D-2B3B-422E-8332-EEB2660C790A}"/>
                </c:ext>
              </c:extLst>
            </c:dLbl>
            <c:dLbl>
              <c:idx val="1"/>
              <c:spPr>
                <a:noFill/>
                <a:ln>
                  <a:noFill/>
                </a:ln>
                <a:effectLst/>
              </c:spPr>
              <c:txPr>
                <a:bodyPr wrap="square" lIns="38100" tIns="19050" rIns="38100" bIns="19050" anchor="ctr">
                  <a:spAutoFit/>
                </a:bodyPr>
                <a:lstStyle/>
                <a:p>
                  <a:pPr algn="ctr">
                    <a:defRPr sz="800" b="0" i="0" u="none" baseline="0">
                      <a:solidFill>
                        <a:srgbClr val="008265"/>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A-2B3B-422E-8332-EEB2660C790A}"/>
                </c:ext>
              </c:extLst>
            </c:dLbl>
            <c:dLbl>
              <c:idx val="2"/>
              <c:spPr>
                <a:noFill/>
                <a:ln>
                  <a:noFill/>
                </a:ln>
                <a:effectLst/>
              </c:spPr>
              <c:txPr>
                <a:bodyPr wrap="square" lIns="38100" tIns="19050" rIns="38100" bIns="19050" anchor="ctr">
                  <a:spAutoFit/>
                </a:bodyPr>
                <a:lstStyle/>
                <a:p>
                  <a:pPr algn="ctr">
                    <a:defRPr sz="800" b="0" i="0" u="none" baseline="0">
                      <a:solidFill>
                        <a:srgbClr val="008265"/>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7-2B3B-422E-8332-EEB2660C790A}"/>
                </c:ext>
              </c:extLst>
            </c:dLbl>
            <c:dLbl>
              <c:idx val="3"/>
              <c:spPr>
                <a:noFill/>
                <a:ln>
                  <a:noFill/>
                </a:ln>
                <a:effectLst/>
              </c:spPr>
              <c:txPr>
                <a:bodyPr wrap="square" lIns="38100" tIns="19050" rIns="38100" bIns="19050" anchor="ctr">
                  <a:spAutoFit/>
                </a:bodyPr>
                <a:lstStyle/>
                <a:p>
                  <a:pPr algn="ctr">
                    <a:defRPr sz="800" b="0" i="0" u="none" baseline="0">
                      <a:solidFill>
                        <a:srgbClr val="008265"/>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4-2B3B-422E-8332-EEB2660C790A}"/>
                </c:ext>
              </c:extLst>
            </c:dLbl>
            <c:dLbl>
              <c:idx val="4"/>
              <c:spPr>
                <a:noFill/>
                <a:ln>
                  <a:noFill/>
                </a:ln>
                <a:effectLst/>
              </c:spPr>
              <c:txPr>
                <a:bodyPr wrap="square" lIns="38100" tIns="19050" rIns="38100" bIns="19050" anchor="ctr">
                  <a:spAutoFit/>
                </a:bodyPr>
                <a:lstStyle/>
                <a:p>
                  <a:pPr algn="ctr">
                    <a:defRPr sz="800" b="0" i="0" u="none" baseline="0">
                      <a:solidFill>
                        <a:srgbClr val="008265"/>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1-2B3B-422E-8332-EEB2660C790A}"/>
                </c:ext>
              </c:extLst>
            </c:dLbl>
            <c:spPr>
              <a:noFill/>
              <a:ln>
                <a:noFill/>
              </a:ln>
              <a:effectLst/>
            </c:spPr>
            <c:txPr>
              <a:bodyPr wrap="square" lIns="38100" tIns="19050" rIns="38100" bIns="19050" anchor="ctr">
                <a:spAutoFit/>
              </a:bodyPr>
              <a:lstStyle/>
              <a:p>
                <a:pPr algn="ctr">
                  <a:defRPr sz="800" b="0" i="0" u="none">
                    <a:solidFill>
                      <a:srgbClr val="008265"/>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Sheet1!$A$2:$A$6</c:f>
              <c:strCache>
                <c:ptCount val="5"/>
                <c:pt idx="0">
                  <c:v>In person</c:v>
                </c:pt>
                <c:pt idx="1">
                  <c:v>Over the phone</c:v>
                </c:pt>
                <c:pt idx="2">
                  <c:v>Website</c:v>
                </c:pt>
                <c:pt idx="3">
                  <c:v>Email</c:v>
                </c:pt>
                <c:pt idx="4">
                  <c:v>In writing</c:v>
                </c:pt>
              </c:strCache>
            </c:strRef>
          </c:cat>
          <c:val>
            <c:numRef>
              <c:f>Sheet1!$C$2:$C$6</c:f>
              <c:numCache>
                <c:formatCode>0.0</c:formatCode>
                <c:ptCount val="5"/>
                <c:pt idx="0">
                  <c:v>77</c:v>
                </c:pt>
                <c:pt idx="1">
                  <c:v>69.900000000000006</c:v>
                </c:pt>
                <c:pt idx="2">
                  <c:v>73.8</c:v>
                </c:pt>
                <c:pt idx="3">
                  <c:v>70.900000000000006</c:v>
                </c:pt>
                <c:pt idx="4">
                  <c:v>69.400000000000006</c:v>
                </c:pt>
              </c:numCache>
            </c:numRef>
          </c:val>
          <c:extLst>
            <c:ext xmlns:c16="http://schemas.microsoft.com/office/drawing/2014/chart" uri="{C3380CC4-5D6E-409C-BE32-E72D297353CC}">
              <c16:uniqueId val="{00000000-4689-4125-A643-200BD23A2B3D}"/>
            </c:ext>
          </c:extLst>
        </c:ser>
        <c:ser>
          <c:idx val="2"/>
          <c:order val="2"/>
          <c:tx>
            <c:strRef>
              <c:f>Sheet1!$D$1</c:f>
              <c:strCache>
                <c:ptCount val="1"/>
                <c:pt idx="0">
                  <c:v>Northern Gas Networks Business Benchmarking</c:v>
                </c:pt>
              </c:strCache>
            </c:strRef>
          </c:tx>
          <c:spPr>
            <a:solidFill>
              <a:srgbClr val="15ADD0"/>
            </a:solidFill>
          </c:spPr>
          <c:invertIfNegative val="0"/>
          <c:dLbls>
            <c:dLbl>
              <c:idx val="0"/>
              <c:spPr>
                <a:noFill/>
                <a:ln>
                  <a:noFill/>
                </a:ln>
                <a:effectLst/>
              </c:spPr>
              <c:txPr>
                <a:bodyPr wrap="square" lIns="38100" tIns="19050" rIns="38100" bIns="19050" anchor="ctr">
                  <a:spAutoFit/>
                </a:bodyPr>
                <a:lstStyle/>
                <a:p>
                  <a:pPr algn="ctr">
                    <a:defRPr sz="800" b="0" i="0" u="none" baseline="0">
                      <a:solidFill>
                        <a:srgbClr val="008265"/>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C-2B3B-422E-8332-EEB2660C790A}"/>
                </c:ext>
              </c:extLst>
            </c:dLbl>
            <c:dLbl>
              <c:idx val="1"/>
              <c:spPr>
                <a:noFill/>
                <a:ln>
                  <a:noFill/>
                </a:ln>
                <a:effectLst/>
              </c:spPr>
              <c:txPr>
                <a:bodyPr wrap="square" lIns="38100" tIns="19050" rIns="38100" bIns="19050" anchor="ctr">
                  <a:spAutoFit/>
                </a:bodyPr>
                <a:lstStyle/>
                <a:p>
                  <a:pPr algn="ctr">
                    <a:defRPr sz="800" b="0" i="0" u="none" baseline="0">
                      <a:solidFill>
                        <a:srgbClr val="008265"/>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9-2B3B-422E-8332-EEB2660C790A}"/>
                </c:ext>
              </c:extLst>
            </c:dLbl>
            <c:dLbl>
              <c:idx val="2"/>
              <c:spPr>
                <a:noFill/>
                <a:ln>
                  <a:noFill/>
                </a:ln>
                <a:effectLst/>
              </c:spPr>
              <c:txPr>
                <a:bodyPr wrap="square" lIns="38100" tIns="19050" rIns="38100" bIns="19050" anchor="ctr">
                  <a:spAutoFit/>
                </a:bodyPr>
                <a:lstStyle/>
                <a:p>
                  <a:pPr algn="ctr">
                    <a:defRPr sz="800" b="0" i="0" u="none" baseline="0">
                      <a:solidFill>
                        <a:srgbClr val="008265"/>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6-2B3B-422E-8332-EEB2660C790A}"/>
                </c:ext>
              </c:extLst>
            </c:dLbl>
            <c:dLbl>
              <c:idx val="3"/>
              <c:spPr>
                <a:noFill/>
                <a:ln>
                  <a:noFill/>
                </a:ln>
                <a:effectLst/>
              </c:spPr>
              <c:txPr>
                <a:bodyPr wrap="square" lIns="38100" tIns="19050" rIns="38100" bIns="19050" anchor="ctr">
                  <a:spAutoFit/>
                </a:bodyPr>
                <a:lstStyle/>
                <a:p>
                  <a:pPr algn="ctr">
                    <a:defRPr sz="800" b="0" i="0" u="none" baseline="0">
                      <a:solidFill>
                        <a:srgbClr val="008265"/>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3-2B3B-422E-8332-EEB2660C790A}"/>
                </c:ext>
              </c:extLst>
            </c:dLbl>
            <c:dLbl>
              <c:idx val="4"/>
              <c:spPr>
                <a:noFill/>
                <a:ln>
                  <a:noFill/>
                </a:ln>
                <a:effectLst/>
              </c:spPr>
              <c:txPr>
                <a:bodyPr wrap="square" lIns="38100" tIns="19050" rIns="38100" bIns="19050" anchor="ctr">
                  <a:spAutoFit/>
                </a:bodyPr>
                <a:lstStyle/>
                <a:p>
                  <a:pPr algn="ctr">
                    <a:defRPr sz="800" b="0" i="0" u="none" baseline="0">
                      <a:solidFill>
                        <a:srgbClr val="008265"/>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0-2B3B-422E-8332-EEB2660C790A}"/>
                </c:ext>
              </c:extLst>
            </c:dLbl>
            <c:spPr>
              <a:noFill/>
              <a:ln>
                <a:noFill/>
              </a:ln>
              <a:effectLst/>
            </c:spPr>
            <c:txPr>
              <a:bodyPr wrap="square" lIns="38100" tIns="19050" rIns="38100" bIns="19050" anchor="ctr">
                <a:spAutoFit/>
              </a:bodyPr>
              <a:lstStyle/>
              <a:p>
                <a:pPr algn="ctr">
                  <a:defRPr sz="800" b="0" i="0" u="none">
                    <a:solidFill>
                      <a:srgbClr val="008265"/>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Sheet1!$A$2:$A$6</c:f>
              <c:strCache>
                <c:ptCount val="5"/>
                <c:pt idx="0">
                  <c:v>In person</c:v>
                </c:pt>
                <c:pt idx="1">
                  <c:v>Over the phone</c:v>
                </c:pt>
                <c:pt idx="2">
                  <c:v>Website</c:v>
                </c:pt>
                <c:pt idx="3">
                  <c:v>Email</c:v>
                </c:pt>
                <c:pt idx="4">
                  <c:v>In writing</c:v>
                </c:pt>
              </c:strCache>
            </c:strRef>
          </c:cat>
          <c:val>
            <c:numRef>
              <c:f>Sheet1!$D$2:$D$6</c:f>
              <c:numCache>
                <c:formatCode>0.0</c:formatCode>
                <c:ptCount val="5"/>
                <c:pt idx="0">
                  <c:v>88.959055510136409</c:v>
                </c:pt>
                <c:pt idx="1">
                  <c:v>85.971979729585584</c:v>
                </c:pt>
              </c:numCache>
            </c:numRef>
          </c:val>
          <c:extLst>
            <c:ext xmlns:c16="http://schemas.microsoft.com/office/drawing/2014/chart" uri="{C3380CC4-5D6E-409C-BE32-E72D297353CC}">
              <c16:uniqueId val="{00000001-4689-4125-A643-200BD23A2B3D}"/>
            </c:ext>
          </c:extLst>
        </c:ser>
        <c:dLbls>
          <c:showLegendKey val="0"/>
          <c:showVal val="0"/>
          <c:showCatName val="0"/>
          <c:showSerName val="0"/>
          <c:showPercent val="0"/>
          <c:showBubbleSize val="0"/>
        </c:dLbls>
        <c:gapWidth val="82"/>
        <c:overlap val="-10"/>
        <c:axId val="558701056"/>
        <c:axId val="608904320"/>
      </c:barChart>
      <c:catAx>
        <c:axId val="558701056"/>
        <c:scaling>
          <c:orientation val="minMax"/>
        </c:scaling>
        <c:delete val="0"/>
        <c:axPos val="b"/>
        <c:numFmt formatCode="General" sourceLinked="0"/>
        <c:majorTickMark val="none"/>
        <c:minorTickMark val="none"/>
        <c:tickLblPos val="nextTo"/>
        <c:txPr>
          <a:bodyPr/>
          <a:lstStyle/>
          <a:p>
            <a:pPr>
              <a:defRPr sz="800" baseline="0">
                <a:solidFill>
                  <a:srgbClr val="008265"/>
                </a:solidFill>
                <a:latin typeface="Arial" pitchFamily="34" charset="0"/>
                <a:cs typeface="Arial" pitchFamily="34" charset="0"/>
              </a:defRPr>
            </a:pPr>
            <a:endParaRPr lang="en-US"/>
          </a:p>
        </c:txPr>
        <c:crossAx val="608904320"/>
        <c:crosses val="autoZero"/>
        <c:auto val="1"/>
        <c:lblAlgn val="ctr"/>
        <c:lblOffset val="100"/>
        <c:noMultiLvlLbl val="0"/>
      </c:catAx>
      <c:valAx>
        <c:axId val="608904320"/>
        <c:scaling>
          <c:orientation val="minMax"/>
          <c:max val="100"/>
          <c:min val="50"/>
        </c:scaling>
        <c:delete val="0"/>
        <c:axPos val="l"/>
        <c:majorGridlines>
          <c:spPr>
            <a:ln>
              <a:solidFill>
                <a:schemeClr val="bg1"/>
              </a:solidFill>
            </a:ln>
          </c:spPr>
        </c:majorGridlines>
        <c:title>
          <c:tx>
            <c:rich>
              <a:bodyPr rot="-5400000" vert="horz" anchor="t" anchorCtr="0"/>
              <a:lstStyle/>
              <a:p>
                <a:pPr algn="l">
                  <a:defRPr sz="800">
                    <a:solidFill>
                      <a:srgbClr val="008265"/>
                    </a:solidFill>
                    <a:latin typeface="Arial" pitchFamily="34" charset="0"/>
                    <a:cs typeface="Arial" pitchFamily="34" charset="0"/>
                  </a:defRPr>
                </a:pPr>
                <a:r>
                  <a:rPr lang="en-US" sz="800" b="0" i="0" baseline="0" dirty="0">
                    <a:solidFill>
                      <a:srgbClr val="008265"/>
                    </a:solidFill>
                    <a:latin typeface="Arial" pitchFamily="34" charset="0"/>
                    <a:cs typeface="Arial" pitchFamily="34" charset="0"/>
                  </a:rPr>
                  <a:t>Customer Satisfaction Index</a:t>
                </a:r>
              </a:p>
            </c:rich>
          </c:tx>
          <c:layout>
            <c:manualLayout>
              <c:xMode val="edge"/>
              <c:yMode val="edge"/>
              <c:x val="3.50227665717028E-2"/>
              <c:y val="0.22026136686677486"/>
            </c:manualLayout>
          </c:layout>
          <c:overlay val="0"/>
        </c:title>
        <c:numFmt formatCode="#,##0" sourceLinked="0"/>
        <c:majorTickMark val="none"/>
        <c:minorTickMark val="none"/>
        <c:tickLblPos val="low"/>
        <c:spPr>
          <a:ln>
            <a:noFill/>
          </a:ln>
        </c:spPr>
        <c:txPr>
          <a:bodyPr/>
          <a:lstStyle/>
          <a:p>
            <a:pPr>
              <a:defRPr sz="800" baseline="0">
                <a:solidFill>
                  <a:srgbClr val="008265"/>
                </a:solidFill>
                <a:latin typeface="Arial" pitchFamily="34" charset="0"/>
                <a:cs typeface="Arial" pitchFamily="34" charset="0"/>
              </a:defRPr>
            </a:pPr>
            <a:endParaRPr lang="en-US"/>
          </a:p>
        </c:txPr>
        <c:crossAx val="558701056"/>
        <c:crosses val="autoZero"/>
        <c:crossBetween val="between"/>
      </c:valAx>
    </c:plotArea>
    <c:legend>
      <c:legendPos val="r"/>
      <c:layout>
        <c:manualLayout>
          <c:xMode val="edge"/>
          <c:yMode val="edge"/>
          <c:x val="0.12948159268853188"/>
          <c:y val="1.7775268559903599E-2"/>
          <c:w val="0.74663666989137556"/>
          <c:h val="0.18621511345964112"/>
        </c:manualLayout>
      </c:layout>
      <c:overlay val="0"/>
      <c:spPr>
        <a:solidFill>
          <a:schemeClr val="bg1"/>
        </a:solidFill>
      </c:spPr>
      <c:txPr>
        <a:bodyPr/>
        <a:lstStyle/>
        <a:p>
          <a:pPr>
            <a:defRPr sz="800">
              <a:solidFill>
                <a:srgbClr val="008265"/>
              </a:solidFill>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510132481263665"/>
          <c:y val="0.11257756137877081"/>
          <c:w val="0.42130209549691089"/>
          <c:h val="0.62597198169125601"/>
        </c:manualLayout>
      </c:layout>
      <c:pieChart>
        <c:varyColors val="0"/>
        <c:ser>
          <c:idx val="0"/>
          <c:order val="0"/>
          <c:tx>
            <c:strRef>
              <c:f>Sheet1!$B$1</c:f>
              <c:strCache>
                <c:ptCount val="1"/>
                <c:pt idx="0">
                  <c:v>Column1</c:v>
                </c:pt>
              </c:strCache>
            </c:strRef>
          </c:tx>
          <c:spPr>
            <a:ln w="3175">
              <a:noFill/>
            </a:ln>
          </c:spPr>
          <c:dPt>
            <c:idx val="0"/>
            <c:bubble3D val="0"/>
            <c:spPr>
              <a:solidFill>
                <a:srgbClr val="F9ED6F"/>
              </a:solidFill>
              <a:ln w="3175">
                <a:noFill/>
              </a:ln>
            </c:spPr>
            <c:extLst>
              <c:ext xmlns:c16="http://schemas.microsoft.com/office/drawing/2014/chart" uri="{C3380CC4-5D6E-409C-BE32-E72D297353CC}">
                <c16:uniqueId val="{00000001-ADA8-4F24-86D7-5F2AFC9AB16E}"/>
              </c:ext>
            </c:extLst>
          </c:dPt>
          <c:dPt>
            <c:idx val="1"/>
            <c:bubble3D val="0"/>
            <c:spPr>
              <a:solidFill>
                <a:srgbClr val="F5A03D"/>
              </a:solidFill>
              <a:ln w="3175">
                <a:noFill/>
              </a:ln>
            </c:spPr>
            <c:extLst>
              <c:ext xmlns:c16="http://schemas.microsoft.com/office/drawing/2014/chart" uri="{C3380CC4-5D6E-409C-BE32-E72D297353CC}">
                <c16:uniqueId val="{00000003-ADA8-4F24-86D7-5F2AFC9AB16E}"/>
              </c:ext>
            </c:extLst>
          </c:dPt>
          <c:dPt>
            <c:idx val="2"/>
            <c:bubble3D val="0"/>
            <c:spPr>
              <a:solidFill>
                <a:srgbClr val="AB588C"/>
              </a:solidFill>
              <a:ln w="3175">
                <a:noFill/>
              </a:ln>
            </c:spPr>
            <c:extLst>
              <c:ext xmlns:c16="http://schemas.microsoft.com/office/drawing/2014/chart" uri="{C3380CC4-5D6E-409C-BE32-E72D297353CC}">
                <c16:uniqueId val="{00000005-ADA8-4F24-86D7-5F2AFC9AB16E}"/>
              </c:ext>
            </c:extLst>
          </c:dPt>
          <c:dPt>
            <c:idx val="3"/>
            <c:bubble3D val="0"/>
            <c:spPr>
              <a:solidFill>
                <a:srgbClr val="92D1B3"/>
              </a:solidFill>
              <a:ln w="3175">
                <a:noFill/>
              </a:ln>
            </c:spPr>
            <c:extLst>
              <c:ext xmlns:c16="http://schemas.microsoft.com/office/drawing/2014/chart" uri="{C3380CC4-5D6E-409C-BE32-E72D297353CC}">
                <c16:uniqueId val="{00000007-ADA8-4F24-86D7-5F2AFC9AB16E}"/>
              </c:ext>
            </c:extLst>
          </c:dPt>
          <c:dPt>
            <c:idx val="4"/>
            <c:bubble3D val="0"/>
            <c:spPr>
              <a:solidFill>
                <a:srgbClr val="15ADD0"/>
              </a:solidFill>
              <a:ln w="3175">
                <a:noFill/>
              </a:ln>
            </c:spPr>
            <c:extLst>
              <c:ext xmlns:c16="http://schemas.microsoft.com/office/drawing/2014/chart" uri="{C3380CC4-5D6E-409C-BE32-E72D297353CC}">
                <c16:uniqueId val="{00000009-ADA8-4F24-86D7-5F2AFC9AB16E}"/>
              </c:ext>
            </c:extLst>
          </c:dPt>
          <c:dPt>
            <c:idx val="5"/>
            <c:bubble3D val="0"/>
            <c:spPr>
              <a:solidFill>
                <a:srgbClr val="008265"/>
              </a:solidFill>
              <a:ln w="3175">
                <a:noFill/>
              </a:ln>
            </c:spPr>
            <c:extLst>
              <c:ext xmlns:c16="http://schemas.microsoft.com/office/drawing/2014/chart" uri="{C3380CC4-5D6E-409C-BE32-E72D297353CC}">
                <c16:uniqueId val="{0000000B-ADA8-4F24-86D7-5F2AFC9AB16E}"/>
              </c:ext>
            </c:extLst>
          </c:dPt>
          <c:dPt>
            <c:idx val="6"/>
            <c:bubble3D val="0"/>
            <c:spPr>
              <a:solidFill>
                <a:srgbClr val="E20613"/>
              </a:solidFill>
              <a:ln w="3175">
                <a:noFill/>
              </a:ln>
            </c:spPr>
            <c:extLst>
              <c:ext xmlns:c16="http://schemas.microsoft.com/office/drawing/2014/chart" uri="{C3380CC4-5D6E-409C-BE32-E72D297353CC}">
                <c16:uniqueId val="{0000000D-ADA8-4F24-86D7-5F2AFC9AB16E}"/>
              </c:ext>
            </c:extLst>
          </c:dPt>
          <c:dPt>
            <c:idx val="7"/>
            <c:bubble3D val="0"/>
            <c:spPr>
              <a:solidFill>
                <a:srgbClr val="93C01F"/>
              </a:solidFill>
              <a:ln w="3175">
                <a:noFill/>
              </a:ln>
            </c:spPr>
            <c:extLst>
              <c:ext xmlns:c16="http://schemas.microsoft.com/office/drawing/2014/chart" uri="{C3380CC4-5D6E-409C-BE32-E72D297353CC}">
                <c16:uniqueId val="{0000000F-ADA8-4F24-86D7-5F2AFC9AB16E}"/>
              </c:ext>
            </c:extLst>
          </c:dPt>
          <c:dPt>
            <c:idx val="8"/>
            <c:bubble3D val="0"/>
            <c:spPr>
              <a:solidFill>
                <a:srgbClr val="E20613"/>
              </a:solidFill>
              <a:ln w="3175">
                <a:noFill/>
              </a:ln>
            </c:spPr>
            <c:extLst>
              <c:ext xmlns:c16="http://schemas.microsoft.com/office/drawing/2014/chart" uri="{C3380CC4-5D6E-409C-BE32-E72D297353CC}">
                <c16:uniqueId val="{00000011-ADA8-4F24-86D7-5F2AFC9AB16E}"/>
              </c:ext>
            </c:extLst>
          </c:dPt>
          <c:dPt>
            <c:idx val="9"/>
            <c:bubble3D val="0"/>
            <c:spPr>
              <a:solidFill>
                <a:schemeClr val="tx1"/>
              </a:solidFill>
              <a:ln w="3175">
                <a:noFill/>
              </a:ln>
            </c:spPr>
            <c:extLst>
              <c:ext xmlns:c16="http://schemas.microsoft.com/office/drawing/2014/chart" uri="{C3380CC4-5D6E-409C-BE32-E72D297353CC}">
                <c16:uniqueId val="{00000012-240D-42FC-A5F5-FF5E8A1A9180}"/>
              </c:ext>
            </c:extLst>
          </c:dPt>
          <c:dLbls>
            <c:dLbl>
              <c:idx val="0"/>
              <c:layout>
                <c:manualLayout>
                  <c:x val="-0.17863208849069021"/>
                  <c:y val="2.2534794184355552E-2"/>
                </c:manualLayout>
              </c:layout>
              <c:numFmt formatCode="0.0%" sourceLinked="0"/>
              <c:spPr>
                <a:noFill/>
                <a:ln>
                  <a:noFill/>
                </a:ln>
                <a:effectLst/>
              </c:spPr>
              <c:txPr>
                <a:bodyPr wrap="square" lIns="38100" tIns="19050" rIns="38100" bIns="19050" anchor="ctr">
                  <a:noAutofit/>
                </a:bodyPr>
                <a:lstStyle/>
                <a:p>
                  <a:pPr algn="ctr">
                    <a:defRPr sz="700" b="0" i="0" u="none" baseline="0">
                      <a:solidFill>
                        <a:srgbClr val="008265"/>
                      </a:solidFill>
                      <a:latin typeface="Arial" pitchFamily="34" charset="0"/>
                      <a:cs typeface="Arial" pitchFamily="34" charset="0"/>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44821474066368017"/>
                      <c:h val="6.0844476620390074E-2"/>
                    </c:manualLayout>
                  </c15:layout>
                </c:ext>
                <c:ext xmlns:c16="http://schemas.microsoft.com/office/drawing/2014/chart" uri="{C3380CC4-5D6E-409C-BE32-E72D297353CC}">
                  <c16:uniqueId val="{00000001-ADA8-4F24-86D7-5F2AFC9AB16E}"/>
                </c:ext>
              </c:extLst>
            </c:dLbl>
            <c:dLbl>
              <c:idx val="1"/>
              <c:layout>
                <c:manualLayout>
                  <c:x val="0.13313146217702376"/>
                  <c:y val="2.3467344569678271E-2"/>
                </c:manualLayout>
              </c:layout>
              <c:numFmt formatCode="0.0%" sourceLinked="0"/>
              <c:spPr>
                <a:noFill/>
                <a:ln>
                  <a:noFill/>
                </a:ln>
                <a:effectLst/>
              </c:spPr>
              <c:txPr>
                <a:bodyPr wrap="square" lIns="38100" tIns="19050" rIns="38100" bIns="19050" anchor="ctr">
                  <a:noAutofit/>
                </a:bodyPr>
                <a:lstStyle/>
                <a:p>
                  <a:pPr algn="ctr">
                    <a:defRPr sz="700" b="0" i="0" u="none" baseline="0">
                      <a:solidFill>
                        <a:srgbClr val="008265"/>
                      </a:solidFill>
                      <a:latin typeface="Arial" pitchFamily="34" charset="0"/>
                      <a:cs typeface="Arial" pitchFamily="34" charset="0"/>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49206412815014539"/>
                      <c:h val="8.0875580034510272E-2"/>
                    </c:manualLayout>
                  </c15:layout>
                </c:ext>
                <c:ext xmlns:c16="http://schemas.microsoft.com/office/drawing/2014/chart" uri="{C3380CC4-5D6E-409C-BE32-E72D297353CC}">
                  <c16:uniqueId val="{00000003-ADA8-4F24-86D7-5F2AFC9AB16E}"/>
                </c:ext>
              </c:extLst>
            </c:dLbl>
            <c:dLbl>
              <c:idx val="2"/>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ADA8-4F24-86D7-5F2AFC9AB16E}"/>
                </c:ext>
              </c:extLst>
            </c:dLbl>
            <c:dLbl>
              <c:idx val="3"/>
              <c:layout>
                <c:manualLayout>
                  <c:x val="-2.6963334111802358E-2"/>
                  <c:y val="-4.0062206828240389E-2"/>
                </c:manualLayout>
              </c:layout>
              <c:numFmt formatCode="0.0%" sourceLinked="0"/>
              <c:spPr>
                <a:noFill/>
                <a:ln>
                  <a:noFill/>
                </a:ln>
                <a:effectLst/>
              </c:spPr>
              <c:txPr>
                <a:bodyPr wrap="square" lIns="38100" tIns="19050" rIns="38100" bIns="19050" anchor="ctr">
                  <a:noAutofit/>
                </a:bodyPr>
                <a:lstStyle/>
                <a:p>
                  <a:pPr algn="ctr">
                    <a:defRPr sz="700" b="0" i="0" u="none" baseline="0">
                      <a:solidFill>
                        <a:srgbClr val="008265"/>
                      </a:solidFill>
                      <a:latin typeface="Arial" pitchFamily="34" charset="0"/>
                      <a:cs typeface="Arial" pitchFamily="34" charset="0"/>
                    </a:defRPr>
                  </a:pPr>
                  <a:endParaRPr lang="en-US"/>
                </a:p>
              </c:txPr>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43943493768709796"/>
                      <c:h val="9.0891131741570375E-2"/>
                    </c:manualLayout>
                  </c15:layout>
                </c:ext>
                <c:ext xmlns:c16="http://schemas.microsoft.com/office/drawing/2014/chart" uri="{C3380CC4-5D6E-409C-BE32-E72D297353CC}">
                  <c16:uniqueId val="{00000007-ADA8-4F24-86D7-5F2AFC9AB16E}"/>
                </c:ext>
              </c:extLst>
            </c:dLbl>
            <c:dLbl>
              <c:idx val="4"/>
              <c:layout>
                <c:manualLayout>
                  <c:x val="-3.5389243328167189E-2"/>
                  <c:y val="-4.5069982681770523E-2"/>
                </c:manualLayout>
              </c:layout>
              <c:numFmt formatCode="0.0%" sourceLinked="0"/>
              <c:spPr>
                <a:noFill/>
                <a:ln>
                  <a:noFill/>
                </a:ln>
                <a:effectLst/>
              </c:spPr>
              <c:txPr>
                <a:bodyPr wrap="square" lIns="38100" tIns="19050" rIns="38100" bIns="19050" anchor="ctr">
                  <a:noAutofit/>
                </a:bodyPr>
                <a:lstStyle/>
                <a:p>
                  <a:pPr algn="ctr">
                    <a:defRPr sz="700" b="0" i="0" u="none" baseline="0">
                      <a:solidFill>
                        <a:srgbClr val="008265"/>
                      </a:solidFill>
                      <a:latin typeface="Arial" pitchFamily="34" charset="0"/>
                      <a:cs typeface="Arial" pitchFamily="34" charset="0"/>
                    </a:defRPr>
                  </a:pPr>
                  <a:endParaRPr lang="en-US"/>
                </a:p>
              </c:txPr>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45761846882231794"/>
                      <c:h val="0.10090668344863048"/>
                    </c:manualLayout>
                  </c15:layout>
                </c:ext>
                <c:ext xmlns:c16="http://schemas.microsoft.com/office/drawing/2014/chart" uri="{C3380CC4-5D6E-409C-BE32-E72D297353CC}">
                  <c16:uniqueId val="{00000009-ADA8-4F24-86D7-5F2AFC9AB16E}"/>
                </c:ext>
              </c:extLst>
            </c:dLbl>
            <c:dLbl>
              <c:idx val="5"/>
              <c:layout>
                <c:manualLayout>
                  <c:x val="0.18537292201864072"/>
                  <c:y val="-1.1362919430801213E-2"/>
                </c:manualLayout>
              </c:layout>
              <c:numFmt formatCode="0.0%" sourceLinked="0"/>
              <c:spPr>
                <a:noFill/>
                <a:ln>
                  <a:noFill/>
                </a:ln>
                <a:effectLst/>
              </c:spPr>
              <c:txPr>
                <a:bodyPr wrap="square" lIns="38100" tIns="19050" rIns="38100" bIns="19050" anchor="ctr">
                  <a:noAutofit/>
                </a:bodyPr>
                <a:lstStyle/>
                <a:p>
                  <a:pPr algn="ctr">
                    <a:defRPr sz="700" b="0" i="0" u="none" baseline="0">
                      <a:solidFill>
                        <a:srgbClr val="008265"/>
                      </a:solidFill>
                      <a:latin typeface="Arial" pitchFamily="34" charset="0"/>
                      <a:cs typeface="Arial" pitchFamily="34" charset="0"/>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53252584870809538"/>
                      <c:h val="0.12143856444810366"/>
                    </c:manualLayout>
                  </c15:layout>
                </c:ext>
                <c:ext xmlns:c16="http://schemas.microsoft.com/office/drawing/2014/chart" uri="{C3380CC4-5D6E-409C-BE32-E72D297353CC}">
                  <c16:uniqueId val="{0000000B-ADA8-4F24-86D7-5F2AFC9AB16E}"/>
                </c:ext>
              </c:extLst>
            </c:dLbl>
            <c:dLbl>
              <c:idx val="6"/>
              <c:layout>
                <c:manualLayout>
                  <c:x val="-6.7407008343771937E-3"/>
                  <c:y val="-2.5038879267650332E-2"/>
                </c:manualLayout>
              </c:layout>
              <c:numFmt formatCode="0.0%" sourceLinked="0"/>
              <c:spPr>
                <a:noFill/>
                <a:ln>
                  <a:noFill/>
                </a:ln>
                <a:effectLst/>
              </c:spPr>
              <c:txPr>
                <a:bodyPr wrap="square" lIns="38100" tIns="19050" rIns="38100" bIns="19050" anchor="ctr">
                  <a:noAutofit/>
                </a:bodyPr>
                <a:lstStyle/>
                <a:p>
                  <a:pPr algn="ctr">
                    <a:defRPr sz="700" b="0" i="0" u="none" baseline="0">
                      <a:solidFill>
                        <a:srgbClr val="008265"/>
                      </a:solidFill>
                      <a:latin typeface="Arial" pitchFamily="34" charset="0"/>
                      <a:cs typeface="Arial" pitchFamily="34" charset="0"/>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3306458461603783"/>
                      <c:h val="0.13671228080137032"/>
                    </c:manualLayout>
                  </c15:layout>
                </c:ext>
                <c:ext xmlns:c16="http://schemas.microsoft.com/office/drawing/2014/chart" uri="{C3380CC4-5D6E-409C-BE32-E72D297353CC}">
                  <c16:uniqueId val="{0000000D-ADA8-4F24-86D7-5F2AFC9AB16E}"/>
                </c:ext>
              </c:extLst>
            </c:dLbl>
            <c:dLbl>
              <c:idx val="7"/>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F-ADA8-4F24-86D7-5F2AFC9AB16E}"/>
                </c:ext>
              </c:extLst>
            </c:dLbl>
            <c:dLbl>
              <c:idx val="8"/>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11-ADA8-4F24-86D7-5F2AFC9AB16E}"/>
                </c:ext>
              </c:extLst>
            </c:dLbl>
            <c:dLbl>
              <c:idx val="9"/>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12-240D-42FC-A5F5-FF5E8A1A9180}"/>
                </c:ext>
              </c:extLst>
            </c:dLbl>
            <c:numFmt formatCode="0.0%" sourceLinked="0"/>
            <c:spPr>
              <a:noFill/>
              <a:ln>
                <a:noFill/>
              </a:ln>
              <a:effectLst/>
            </c:spPr>
            <c:txPr>
              <a:bodyPr wrap="square" lIns="38100" tIns="19050" rIns="38100" bIns="19050" anchor="ctr">
                <a:spAutoFit/>
              </a:bodyPr>
              <a:lstStyle/>
              <a:p>
                <a:pPr algn="ctr">
                  <a:defRPr sz="700" b="0" i="0" u="none" baseline="0">
                    <a:solidFill>
                      <a:srgbClr val="008265"/>
                    </a:solidFill>
                    <a:latin typeface="Arial" pitchFamily="34" charset="0"/>
                    <a:cs typeface="Arial" pitchFamily="34" charset="0"/>
                  </a:defRPr>
                </a:pPr>
                <a:endParaRPr lang="en-US"/>
              </a:p>
            </c:txPr>
            <c:dLblPos val="outEnd"/>
            <c:showLegendKey val="0"/>
            <c:showVal val="0"/>
            <c:showCatName val="1"/>
            <c:showSerName val="0"/>
            <c:showPercent val="1"/>
            <c:showBubbleSize val="0"/>
            <c:separator> </c:separator>
            <c:showLeaderLines val="0"/>
            <c:extLst>
              <c:ext xmlns:c15="http://schemas.microsoft.com/office/drawing/2012/chart" uri="{CE6537A1-D6FC-4f65-9D91-7224C49458BB}"/>
            </c:extLst>
          </c:dLbls>
          <c:cat>
            <c:strRef>
              <c:f>Sheet1!$A$2:$A$9</c:f>
              <c:strCache>
                <c:ptCount val="8"/>
                <c:pt idx="0">
                  <c:v>Getting a quotation or price</c:v>
                </c:pt>
                <c:pt idx="1">
                  <c:v>Looking at the products or services</c:v>
                </c:pt>
                <c:pt idx="2">
                  <c:v>Enquiry/asking a question</c:v>
                </c:pt>
                <c:pt idx="3">
                  <c:v>About a problem or complaint</c:v>
                </c:pt>
                <c:pt idx="4">
                  <c:v>A regular appointment/check</c:v>
                </c:pt>
                <c:pt idx="5">
                  <c:v>An appointment or check made due to an issue or problem</c:v>
                </c:pt>
                <c:pt idx="6">
                  <c:v>Northern Gas Networks contacted me to follow-up on an issue I raised</c:v>
                </c:pt>
                <c:pt idx="7">
                  <c:v>Other</c:v>
                </c:pt>
              </c:strCache>
            </c:strRef>
          </c:cat>
          <c:val>
            <c:numRef>
              <c:f>Sheet1!$B$2:$B$9</c:f>
              <c:numCache>
                <c:formatCode>0.0%</c:formatCode>
                <c:ptCount val="8"/>
                <c:pt idx="0">
                  <c:v>9.7087378640776691E-3</c:v>
                </c:pt>
                <c:pt idx="1">
                  <c:v>1.9417475728155338E-2</c:v>
                </c:pt>
                <c:pt idx="2">
                  <c:v>0.30097087378640774</c:v>
                </c:pt>
                <c:pt idx="3">
                  <c:v>6.7961165048543687E-2</c:v>
                </c:pt>
                <c:pt idx="4">
                  <c:v>5.8252427184466021E-2</c:v>
                </c:pt>
                <c:pt idx="5">
                  <c:v>5.8252427184466021E-2</c:v>
                </c:pt>
                <c:pt idx="6">
                  <c:v>4.8543689320388349E-2</c:v>
                </c:pt>
                <c:pt idx="7">
                  <c:v>0.43689320388349517</c:v>
                </c:pt>
              </c:numCache>
            </c:numRef>
          </c:val>
          <c:extLst>
            <c:ext xmlns:c16="http://schemas.microsoft.com/office/drawing/2014/chart" uri="{C3380CC4-5D6E-409C-BE32-E72D297353CC}">
              <c16:uniqueId val="{00000012-ADA8-4F24-86D7-5F2AFC9AB16E}"/>
            </c:ext>
          </c:extLst>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258319261669915"/>
          <c:y val="0.13353119078651932"/>
          <c:w val="0.45505633378107951"/>
          <c:h val="0.69115480662862405"/>
        </c:manualLayout>
      </c:layout>
      <c:barChart>
        <c:barDir val="bar"/>
        <c:grouping val="stacked"/>
        <c:varyColors val="0"/>
        <c:ser>
          <c:idx val="0"/>
          <c:order val="0"/>
          <c:tx>
            <c:strRef>
              <c:f>Sheet1!$A$2</c:f>
              <c:strCache>
                <c:ptCount val="1"/>
                <c:pt idx="0">
                  <c:v>Northern Gas Networks Business Benchmarking</c:v>
                </c:pt>
              </c:strCache>
            </c:strRef>
          </c:tx>
          <c:spPr>
            <a:solidFill>
              <a:srgbClr val="15ADD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Sheet1!$B$1:$K$1</c:f>
              <c:strCache>
                <c:ptCount val="10"/>
                <c:pt idx="0">
                  <c:v>Other</c:v>
                </c:pt>
                <c:pt idx="1">
                  <c:v>Northern Gas Networks contacted me to follow-up on an issue I raised</c:v>
                </c:pt>
                <c:pt idx="2">
                  <c:v>Checking your account information/receiving a regular account statement or bill</c:v>
                </c:pt>
                <c:pt idx="3">
                  <c:v>An appointment or check made due to an issue or problem</c:v>
                </c:pt>
                <c:pt idx="4">
                  <c:v>A regular appointment/check</c:v>
                </c:pt>
                <c:pt idx="5">
                  <c:v>About a problem or complaint</c:v>
                </c:pt>
                <c:pt idx="6">
                  <c:v>Enquiry/asking a question</c:v>
                </c:pt>
                <c:pt idx="7">
                  <c:v>Making a purchase</c:v>
                </c:pt>
                <c:pt idx="8">
                  <c:v>Looking at the products or services</c:v>
                </c:pt>
                <c:pt idx="9">
                  <c:v>Getting a quotation or price</c:v>
                </c:pt>
              </c:strCache>
            </c:strRef>
          </c:cat>
          <c:val>
            <c:numRef>
              <c:f>Sheet1!$B$2:$K$2</c:f>
              <c:numCache>
                <c:formatCode>General</c:formatCode>
                <c:ptCount val="10"/>
                <c:pt idx="0" formatCode="0.0">
                  <c:v>88.823586677945116</c:v>
                </c:pt>
                <c:pt idx="6" formatCode="0.0">
                  <c:v>88.497521814405872</c:v>
                </c:pt>
              </c:numCache>
            </c:numRef>
          </c:val>
          <c:extLst>
            <c:ext xmlns:c16="http://schemas.microsoft.com/office/drawing/2014/chart" uri="{C3380CC4-5D6E-409C-BE32-E72D297353CC}">
              <c16:uniqueId val="{00000000-70D9-480E-8D41-8907FCED8C3A}"/>
            </c:ext>
          </c:extLst>
        </c:ser>
        <c:dLbls>
          <c:showLegendKey val="0"/>
          <c:showVal val="0"/>
          <c:showCatName val="0"/>
          <c:showSerName val="0"/>
          <c:showPercent val="0"/>
          <c:showBubbleSize val="0"/>
        </c:dLbls>
        <c:gapWidth val="50"/>
        <c:overlap val="100"/>
        <c:axId val="771443408"/>
        <c:axId val="1493582400"/>
      </c:barChart>
      <c:catAx>
        <c:axId val="7714434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rgbClr val="008265"/>
                </a:solidFill>
                <a:latin typeface="Arial" panose="020B0604020202020204" pitchFamily="34" charset="0"/>
                <a:ea typeface="+mn-ea"/>
                <a:cs typeface="Arial" panose="020B0604020202020204" pitchFamily="34" charset="0"/>
              </a:defRPr>
            </a:pPr>
            <a:endParaRPr lang="en-US"/>
          </a:p>
        </c:txPr>
        <c:crossAx val="1493582400"/>
        <c:crosses val="autoZero"/>
        <c:auto val="1"/>
        <c:lblAlgn val="ctr"/>
        <c:lblOffset val="100"/>
        <c:noMultiLvlLbl val="0"/>
      </c:catAx>
      <c:valAx>
        <c:axId val="1493582400"/>
        <c:scaling>
          <c:orientation val="minMax"/>
          <c:max val="100"/>
          <c:min val="40"/>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high"/>
        <c:spPr>
          <a:noFill/>
          <a:ln>
            <a:noFill/>
          </a:ln>
          <a:effectLst/>
        </c:spPr>
        <c:txPr>
          <a:bodyPr rot="-60000000" spcFirstLastPara="1" vertOverflow="ellipsis" vert="horz" wrap="square" anchor="ctr" anchorCtr="1"/>
          <a:lstStyle/>
          <a:p>
            <a:pPr>
              <a:defRPr sz="700" b="0" i="0" u="none" strike="noStrike" kern="1200" baseline="0">
                <a:solidFill>
                  <a:srgbClr val="008265"/>
                </a:solidFill>
                <a:latin typeface="Arial" panose="020B0604020202020204" pitchFamily="34" charset="0"/>
                <a:ea typeface="+mn-ea"/>
                <a:cs typeface="Arial" panose="020B0604020202020204" pitchFamily="34" charset="0"/>
              </a:defRPr>
            </a:pPr>
            <a:endParaRPr lang="en-US"/>
          </a:p>
        </c:txPr>
        <c:crossAx val="771443408"/>
        <c:crosses val="autoZero"/>
        <c:crossBetween val="between"/>
      </c:valAx>
      <c:spPr>
        <a:noFill/>
        <a:ln>
          <a:noFill/>
        </a:ln>
        <a:effectLst/>
      </c:spPr>
    </c:plotArea>
    <c:legend>
      <c:legendPos val="b"/>
      <c:layout>
        <c:manualLayout>
          <c:xMode val="edge"/>
          <c:yMode val="edge"/>
          <c:x val="2.0670845736359817E-2"/>
          <c:y val="0.89289321645012987"/>
          <c:w val="0.69132645187080999"/>
          <c:h val="7.6560292329766383E-2"/>
        </c:manualLayout>
      </c:layout>
      <c:overlay val="0"/>
      <c:spPr>
        <a:noFill/>
        <a:ln>
          <a:noFill/>
        </a:ln>
        <a:effectLst/>
      </c:spPr>
      <c:txPr>
        <a:bodyPr rot="0" spcFirstLastPara="1" vertOverflow="ellipsis" vert="horz" wrap="square" anchor="ctr" anchorCtr="1"/>
        <a:lstStyle/>
        <a:p>
          <a:pPr>
            <a:defRPr sz="1050" b="0" i="0" u="none" strike="noStrike" kern="1200" baseline="0">
              <a:solidFill>
                <a:srgbClr val="15ADD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845374015748032"/>
          <c:y val="0.16018737238259198"/>
          <c:w val="0.46666666666666667"/>
          <c:h val="0.61489128137421312"/>
        </c:manualLayout>
      </c:layout>
      <c:barChart>
        <c:barDir val="bar"/>
        <c:grouping val="percentStacked"/>
        <c:varyColors val="0"/>
        <c:ser>
          <c:idx val="0"/>
          <c:order val="0"/>
          <c:tx>
            <c:strRef>
              <c:f>Sheet1!$B$1</c:f>
              <c:strCache>
                <c:ptCount val="1"/>
                <c:pt idx="0">
                  <c:v>Yes</c:v>
                </c:pt>
              </c:strCache>
            </c:strRef>
          </c:tx>
          <c:spPr>
            <a:solidFill>
              <a:srgbClr val="93C01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lgn="ctr">
                  <a:defRPr sz="1050" b="0" i="0" u="none" strike="noStrike" kern="1200" baseline="0">
                    <a:solidFill>
                      <a:srgbClr val="FFFFFF"/>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Northern Gas Networks Business Benchmarking</c:v>
                </c:pt>
                <c:pt idx="1">
                  <c:v>UK all-sector average</c:v>
                </c:pt>
              </c:strCache>
            </c:strRef>
          </c:cat>
          <c:val>
            <c:numRef>
              <c:f>Sheet1!$B$2:$B$3</c:f>
              <c:numCache>
                <c:formatCode>0.0%</c:formatCode>
                <c:ptCount val="2"/>
                <c:pt idx="0">
                  <c:v>0.87378640776699024</c:v>
                </c:pt>
                <c:pt idx="1">
                  <c:v>0.79960256410256425</c:v>
                </c:pt>
              </c:numCache>
            </c:numRef>
          </c:val>
          <c:extLst>
            <c:ext xmlns:c16="http://schemas.microsoft.com/office/drawing/2014/chart" uri="{C3380CC4-5D6E-409C-BE32-E72D297353CC}">
              <c16:uniqueId val="{00000000-9B55-49C6-A731-E10198D93738}"/>
            </c:ext>
          </c:extLst>
        </c:ser>
        <c:ser>
          <c:idx val="1"/>
          <c:order val="1"/>
          <c:tx>
            <c:strRef>
              <c:f>Sheet1!$C$1</c:f>
              <c:strCache>
                <c:ptCount val="1"/>
                <c:pt idx="0">
                  <c:v>No</c:v>
                </c:pt>
              </c:strCache>
            </c:strRef>
          </c:tx>
          <c:spPr>
            <a:solidFill>
              <a:srgbClr val="008265"/>
            </a:solidFill>
            <a:ln>
              <a:noFill/>
            </a:ln>
            <a:effectLst/>
          </c:spPr>
          <c:invertIfNegative val="0"/>
          <c:dLbls>
            <c:dLbl>
              <c:idx val="1"/>
              <c:layout>
                <c:manualLayout>
                  <c:x val="-2.2916666666666821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9754-4674-AF8E-025444F52AFC}"/>
                </c:ext>
              </c:extLst>
            </c:dLbl>
            <c:spPr>
              <a:noFill/>
              <a:ln>
                <a:noFill/>
              </a:ln>
              <a:effectLst/>
            </c:spPr>
            <c:txPr>
              <a:bodyPr rot="0" spcFirstLastPara="1" vertOverflow="ellipsis" vert="horz" wrap="square" lIns="38100" tIns="19050" rIns="38100" bIns="19050" anchor="ctr" anchorCtr="1">
                <a:spAutoFit/>
              </a:bodyPr>
              <a:lstStyle/>
              <a:p>
                <a:pPr algn="ct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Northern Gas Networks Business Benchmarking</c:v>
                </c:pt>
                <c:pt idx="1">
                  <c:v>UK all-sector average</c:v>
                </c:pt>
              </c:strCache>
            </c:strRef>
          </c:cat>
          <c:val>
            <c:numRef>
              <c:f>Sheet1!$C$2:$C$3</c:f>
              <c:numCache>
                <c:formatCode>0.0%</c:formatCode>
                <c:ptCount val="2"/>
                <c:pt idx="0">
                  <c:v>0.12621359223300971</c:v>
                </c:pt>
                <c:pt idx="1">
                  <c:v>0.12973076923076923</c:v>
                </c:pt>
              </c:numCache>
            </c:numRef>
          </c:val>
          <c:extLst>
            <c:ext xmlns:c16="http://schemas.microsoft.com/office/drawing/2014/chart" uri="{C3380CC4-5D6E-409C-BE32-E72D297353CC}">
              <c16:uniqueId val="{00000000-7C4B-4F5D-86F3-DDDC77026149}"/>
            </c:ext>
          </c:extLst>
        </c:ser>
        <c:ser>
          <c:idx val="2"/>
          <c:order val="2"/>
          <c:tx>
            <c:strRef>
              <c:f>Sheet1!$D$1</c:f>
              <c:strCache>
                <c:ptCount val="1"/>
                <c:pt idx="0">
                  <c:v>Don't know/Not applicable</c:v>
                </c:pt>
              </c:strCache>
            </c:strRef>
          </c:tx>
          <c:spPr>
            <a:solidFill>
              <a:srgbClr val="92D1B3"/>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2-43A1-4C88-8953-31B82073870B}"/>
                </c:ext>
              </c:extLst>
            </c:dLbl>
            <c:dLbl>
              <c:idx val="1"/>
              <c:layout>
                <c:manualLayout>
                  <c:x val="-4.1666666666668193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3A1-4C88-8953-31B82073870B}"/>
                </c:ext>
              </c:extLst>
            </c:dLbl>
            <c:spPr>
              <a:noFill/>
              <a:ln>
                <a:noFill/>
              </a:ln>
              <a:effectLst/>
            </c:spPr>
            <c:txPr>
              <a:bodyPr rot="0" spcFirstLastPara="1" vertOverflow="ellipsis" vert="horz" wrap="square" lIns="38100" tIns="19050" rIns="38100" bIns="19050" anchor="ctr" anchorCtr="1">
                <a:spAutoFit/>
              </a:bodyPr>
              <a:lstStyle/>
              <a:p>
                <a:pPr algn="ct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Northern Gas Networks Business Benchmarking</c:v>
                </c:pt>
                <c:pt idx="1">
                  <c:v>UK all-sector average</c:v>
                </c:pt>
              </c:strCache>
            </c:strRef>
          </c:cat>
          <c:val>
            <c:numRef>
              <c:f>Sheet1!$D$2:$D$3</c:f>
              <c:numCache>
                <c:formatCode>0.0%</c:formatCode>
                <c:ptCount val="2"/>
                <c:pt idx="0">
                  <c:v>0</c:v>
                </c:pt>
                <c:pt idx="1">
                  <c:v>7.0666666666666669E-2</c:v>
                </c:pt>
              </c:numCache>
            </c:numRef>
          </c:val>
          <c:extLst>
            <c:ext xmlns:c16="http://schemas.microsoft.com/office/drawing/2014/chart" uri="{C3380CC4-5D6E-409C-BE32-E72D297353CC}">
              <c16:uniqueId val="{00000001-7C4B-4F5D-86F3-DDDC77026149}"/>
            </c:ext>
          </c:extLst>
        </c:ser>
        <c:dLbls>
          <c:showLegendKey val="0"/>
          <c:showVal val="0"/>
          <c:showCatName val="0"/>
          <c:showSerName val="0"/>
          <c:showPercent val="0"/>
          <c:showBubbleSize val="0"/>
        </c:dLbls>
        <c:gapWidth val="150"/>
        <c:overlap val="100"/>
        <c:axId val="558700544"/>
        <c:axId val="608909504"/>
      </c:barChart>
      <c:catAx>
        <c:axId val="5587005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008265"/>
                </a:solidFill>
                <a:latin typeface="Arial" panose="020B0604020202020204" pitchFamily="34" charset="0"/>
                <a:ea typeface="+mn-ea"/>
                <a:cs typeface="Arial" panose="020B0604020202020204" pitchFamily="34" charset="0"/>
              </a:defRPr>
            </a:pPr>
            <a:endParaRPr lang="en-US"/>
          </a:p>
        </c:txPr>
        <c:crossAx val="608909504"/>
        <c:crosses val="autoZero"/>
        <c:auto val="1"/>
        <c:lblAlgn val="ctr"/>
        <c:lblOffset val="100"/>
        <c:noMultiLvlLbl val="0"/>
      </c:catAx>
      <c:valAx>
        <c:axId val="60890950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high"/>
        <c:spPr>
          <a:noFill/>
          <a:ln>
            <a:noFill/>
          </a:ln>
          <a:effectLst/>
        </c:spPr>
        <c:txPr>
          <a:bodyPr rot="-60000000" spcFirstLastPara="1" vertOverflow="ellipsis" vert="horz" wrap="square" anchor="t" anchorCtr="0"/>
          <a:lstStyle/>
          <a:p>
            <a:pPr>
              <a:defRPr sz="1197" b="0" i="0" u="none" strike="noStrike" kern="1200" baseline="0">
                <a:solidFill>
                  <a:srgbClr val="008265"/>
                </a:solidFill>
                <a:latin typeface="Arial" panose="020B0604020202020204" pitchFamily="34" charset="0"/>
                <a:ea typeface="+mn-ea"/>
                <a:cs typeface="Arial" panose="020B0604020202020204" pitchFamily="34" charset="0"/>
              </a:defRPr>
            </a:pPr>
            <a:endParaRPr lang="en-US"/>
          </a:p>
        </c:txPr>
        <c:crossAx val="5587005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845374015748032"/>
          <c:y val="0.16018737238259198"/>
          <c:w val="0.46666666666666667"/>
          <c:h val="0.61489128137421312"/>
        </c:manualLayout>
      </c:layout>
      <c:barChart>
        <c:barDir val="bar"/>
        <c:grouping val="percentStacked"/>
        <c:varyColors val="0"/>
        <c:ser>
          <c:idx val="0"/>
          <c:order val="0"/>
          <c:tx>
            <c:strRef>
              <c:f>Sheet1!$B$1</c:f>
              <c:strCache>
                <c:ptCount val="1"/>
                <c:pt idx="0">
                  <c:v>% No problem</c:v>
                </c:pt>
              </c:strCache>
            </c:strRef>
          </c:tx>
          <c:spPr>
            <a:solidFill>
              <a:srgbClr val="93C01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lgn="ctr">
                  <a:defRPr sz="1050" b="0" i="0" u="none" strike="noStrike" kern="1200" baseline="0">
                    <a:solidFill>
                      <a:srgbClr val="FFFFFF"/>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Northern Gas Networks Business Benchmarking</c:v>
                </c:pt>
                <c:pt idx="1">
                  <c:v>UK all-sector average</c:v>
                </c:pt>
              </c:strCache>
            </c:strRef>
          </c:cat>
          <c:val>
            <c:numRef>
              <c:f>Sheet1!$B$2:$B$3</c:f>
              <c:numCache>
                <c:formatCode>0.0%</c:formatCode>
                <c:ptCount val="2"/>
                <c:pt idx="0">
                  <c:v>0.92233009708737868</c:v>
                </c:pt>
                <c:pt idx="1">
                  <c:v>0.85699999999999998</c:v>
                </c:pt>
              </c:numCache>
            </c:numRef>
          </c:val>
          <c:extLst>
            <c:ext xmlns:c16="http://schemas.microsoft.com/office/drawing/2014/chart" uri="{C3380CC4-5D6E-409C-BE32-E72D297353CC}">
              <c16:uniqueId val="{00000000-375C-4CC0-9C5D-C3205DE1ADF9}"/>
            </c:ext>
          </c:extLst>
        </c:ser>
        <c:ser>
          <c:idx val="1"/>
          <c:order val="1"/>
          <c:tx>
            <c:strRef>
              <c:f>Sheet1!$C$1</c:f>
              <c:strCache>
                <c:ptCount val="1"/>
                <c:pt idx="0">
                  <c:v>% Didn't complain</c:v>
                </c:pt>
              </c:strCache>
            </c:strRef>
          </c:tx>
          <c:spPr>
            <a:solidFill>
              <a:srgbClr val="008265"/>
            </a:solidFill>
            <a:ln>
              <a:noFill/>
            </a:ln>
            <a:effectLst/>
          </c:spPr>
          <c:invertIfNegative val="0"/>
          <c:dLbls>
            <c:dLbl>
              <c:idx val="1"/>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B10-49F7-B6B3-D292CD1B3647}"/>
                </c:ext>
              </c:extLst>
            </c:dLbl>
            <c:spPr>
              <a:noFill/>
              <a:ln>
                <a:noFill/>
              </a:ln>
              <a:effectLst/>
            </c:spPr>
            <c:txPr>
              <a:bodyPr rot="0" spcFirstLastPara="1" vertOverflow="ellipsis" vert="horz" wrap="square" lIns="38100" tIns="19050" rIns="38100" bIns="19050" anchor="ctr" anchorCtr="1">
                <a:spAutoFit/>
              </a:bodyPr>
              <a:lstStyle/>
              <a:p>
                <a:pPr algn="ctr">
                  <a:defRPr sz="1050" b="0" i="0" u="none" strike="noStrike" kern="1200" baseline="0">
                    <a:solidFill>
                      <a:srgbClr val="FFFFFF"/>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Northern Gas Networks Business Benchmarking</c:v>
                </c:pt>
                <c:pt idx="1">
                  <c:v>UK all-sector average</c:v>
                </c:pt>
              </c:strCache>
            </c:strRef>
          </c:cat>
          <c:val>
            <c:numRef>
              <c:f>Sheet1!$C$2:$C$3</c:f>
              <c:numCache>
                <c:formatCode>0.0%</c:formatCode>
                <c:ptCount val="2"/>
                <c:pt idx="0">
                  <c:v>9.7087378640776691E-3</c:v>
                </c:pt>
                <c:pt idx="1">
                  <c:v>3.2064102564102581E-2</c:v>
                </c:pt>
              </c:numCache>
            </c:numRef>
          </c:val>
          <c:extLst>
            <c:ext xmlns:c16="http://schemas.microsoft.com/office/drawing/2014/chart" uri="{C3380CC4-5D6E-409C-BE32-E72D297353CC}">
              <c16:uniqueId val="{00000001-375C-4CC0-9C5D-C3205DE1ADF9}"/>
            </c:ext>
          </c:extLst>
        </c:ser>
        <c:ser>
          <c:idx val="2"/>
          <c:order val="2"/>
          <c:tx>
            <c:strRef>
              <c:f>Sheet1!$D$1</c:f>
              <c:strCache>
                <c:ptCount val="1"/>
                <c:pt idx="0">
                  <c:v>% Complained</c:v>
                </c:pt>
              </c:strCache>
            </c:strRef>
          </c:tx>
          <c:spPr>
            <a:solidFill>
              <a:srgbClr val="92D1B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lgn="ctr">
                  <a:defRPr sz="1050" b="0" i="0" u="none" strike="noStrike" kern="1200" baseline="0">
                    <a:solidFill>
                      <a:srgbClr val="FFFFFF"/>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Northern Gas Networks Business Benchmarking</c:v>
                </c:pt>
                <c:pt idx="1">
                  <c:v>UK all-sector average</c:v>
                </c:pt>
              </c:strCache>
            </c:strRef>
          </c:cat>
          <c:val>
            <c:numRef>
              <c:f>Sheet1!$D$2:$D$3</c:f>
              <c:numCache>
                <c:formatCode>0.0%</c:formatCode>
                <c:ptCount val="2"/>
                <c:pt idx="0">
                  <c:v>6.7961165048543687E-2</c:v>
                </c:pt>
                <c:pt idx="1">
                  <c:v>0.11093589743589743</c:v>
                </c:pt>
              </c:numCache>
            </c:numRef>
          </c:val>
          <c:extLst>
            <c:ext xmlns:c16="http://schemas.microsoft.com/office/drawing/2014/chart" uri="{C3380CC4-5D6E-409C-BE32-E72D297353CC}">
              <c16:uniqueId val="{00000002-375C-4CC0-9C5D-C3205DE1ADF9}"/>
            </c:ext>
          </c:extLst>
        </c:ser>
        <c:dLbls>
          <c:showLegendKey val="0"/>
          <c:showVal val="0"/>
          <c:showCatName val="0"/>
          <c:showSerName val="0"/>
          <c:showPercent val="0"/>
          <c:showBubbleSize val="0"/>
        </c:dLbls>
        <c:gapWidth val="150"/>
        <c:overlap val="100"/>
        <c:axId val="636746240"/>
        <c:axId val="594249408"/>
      </c:barChart>
      <c:catAx>
        <c:axId val="6367462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008265"/>
                </a:solidFill>
                <a:latin typeface="Arial" panose="020B0604020202020204" pitchFamily="34" charset="0"/>
                <a:ea typeface="+mn-ea"/>
                <a:cs typeface="Arial" panose="020B0604020202020204" pitchFamily="34" charset="0"/>
              </a:defRPr>
            </a:pPr>
            <a:endParaRPr lang="en-US"/>
          </a:p>
        </c:txPr>
        <c:crossAx val="594249408"/>
        <c:crosses val="autoZero"/>
        <c:auto val="1"/>
        <c:lblAlgn val="ctr"/>
        <c:lblOffset val="100"/>
        <c:noMultiLvlLbl val="0"/>
      </c:catAx>
      <c:valAx>
        <c:axId val="59424940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high"/>
        <c:spPr>
          <a:noFill/>
          <a:ln>
            <a:noFill/>
          </a:ln>
          <a:effectLst/>
        </c:spPr>
        <c:txPr>
          <a:bodyPr rot="-60000000" spcFirstLastPara="1" vertOverflow="ellipsis" vert="horz" wrap="square" anchor="t" anchorCtr="0"/>
          <a:lstStyle/>
          <a:p>
            <a:pPr>
              <a:defRPr sz="1197" b="0" i="0" u="none" strike="noStrike" kern="1200" baseline="0">
                <a:solidFill>
                  <a:srgbClr val="008265"/>
                </a:solidFill>
                <a:latin typeface="Arial" panose="020B0604020202020204" pitchFamily="34" charset="0"/>
                <a:ea typeface="+mn-ea"/>
                <a:cs typeface="Arial" panose="020B0604020202020204" pitchFamily="34" charset="0"/>
              </a:defRPr>
            </a:pPr>
            <a:endParaRPr lang="en-US"/>
          </a:p>
        </c:txPr>
        <c:crossAx val="6367462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962177371713395"/>
          <c:y val="5.5837732005450433E-2"/>
          <c:w val="0.46346869214244174"/>
          <c:h val="0.91453974167252761"/>
        </c:manualLayout>
      </c:layout>
      <c:barChart>
        <c:barDir val="bar"/>
        <c:grouping val="clustered"/>
        <c:varyColors val="0"/>
        <c:ser>
          <c:idx val="0"/>
          <c:order val="0"/>
          <c:tx>
            <c:strRef>
              <c:f>Sheet1!$B$1</c:f>
              <c:strCache>
                <c:ptCount val="1"/>
                <c:pt idx="0">
                  <c:v> </c:v>
                </c:pt>
              </c:strCache>
            </c:strRef>
          </c:tx>
          <c:spPr>
            <a:solidFill>
              <a:srgbClr val="77BE97"/>
            </a:solidFill>
          </c:spPr>
          <c:invertIfNegative val="0"/>
          <c:dPt>
            <c:idx val="5"/>
            <c:invertIfNegative val="0"/>
            <c:bubble3D val="0"/>
            <c:spPr>
              <a:solidFill>
                <a:srgbClr val="15ADD0"/>
              </a:solidFill>
            </c:spPr>
            <c:extLst>
              <c:ext xmlns:c16="http://schemas.microsoft.com/office/drawing/2014/chart" uri="{C3380CC4-5D6E-409C-BE32-E72D297353CC}">
                <c16:uniqueId val="{00000002-4782-46DA-9259-8080E5C68BFB}"/>
              </c:ext>
            </c:extLst>
          </c:dPt>
          <c:dPt>
            <c:idx val="6"/>
            <c:invertIfNegative val="0"/>
            <c:bubble3D val="0"/>
            <c:spPr>
              <a:solidFill>
                <a:srgbClr val="008265"/>
              </a:solidFill>
            </c:spPr>
            <c:extLst>
              <c:ext xmlns:c16="http://schemas.microsoft.com/office/drawing/2014/chart" uri="{C3380CC4-5D6E-409C-BE32-E72D297353CC}">
                <c16:uniqueId val="{00000001-4782-46DA-9259-8080E5C68BFB}"/>
              </c:ext>
            </c:extLst>
          </c:dPt>
          <c:dPt>
            <c:idx val="7"/>
            <c:invertIfNegative val="0"/>
            <c:bubble3D val="0"/>
            <c:spPr>
              <a:solidFill>
                <a:srgbClr val="93C01F"/>
              </a:solidFill>
            </c:spPr>
            <c:extLst>
              <c:ext xmlns:c16="http://schemas.microsoft.com/office/drawing/2014/chart" uri="{C3380CC4-5D6E-409C-BE32-E72D297353CC}">
                <c16:uniqueId val="{00000000-4782-46DA-9259-8080E5C68BFB}"/>
              </c:ext>
            </c:extLst>
          </c:dPt>
          <c:dLbls>
            <c:spPr>
              <a:noFill/>
              <a:ln>
                <a:noFill/>
              </a:ln>
              <a:effectLst/>
            </c:spPr>
            <c:txPr>
              <a:bodyPr wrap="square" lIns="38100" tIns="19050" rIns="38100" bIns="19050" anchor="ctr">
                <a:spAutoFit/>
              </a:bodyPr>
              <a:lstStyle/>
              <a:p>
                <a:pPr algn="ctr">
                  <a:defRPr sz="900" b="0" i="0" u="none" baseline="0">
                    <a:solidFill>
                      <a:srgbClr val="F2F2F2"/>
                    </a:solidFill>
                    <a:latin typeface="Arial" panose="020B0604020202020204" pitchFamily="34" charset="0"/>
                    <a:cs typeface="Arial"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Sheet1!$A$2:$A$9</c:f>
              <c:strCache>
                <c:ptCount val="8"/>
                <c:pt idx="0">
                  <c:v>Scottish Power</c:v>
                </c:pt>
                <c:pt idx="1">
                  <c:v>npower</c:v>
                </c:pt>
                <c:pt idx="2">
                  <c:v>Northumbrian Water</c:v>
                </c:pt>
                <c:pt idx="3">
                  <c:v>Scottish Water</c:v>
                </c:pt>
                <c:pt idx="4">
                  <c:v> </c:v>
                </c:pt>
                <c:pt idx="5">
                  <c:v>Northern Gas Networks Business Benchmarking</c:v>
                </c:pt>
                <c:pt idx="6">
                  <c:v>Utilities</c:v>
                </c:pt>
                <c:pt idx="7">
                  <c:v>UK all-sector average</c:v>
                </c:pt>
              </c:strCache>
            </c:strRef>
          </c:cat>
          <c:val>
            <c:numRef>
              <c:f>Sheet1!$B$2:$B$9</c:f>
              <c:numCache>
                <c:formatCode>0.0</c:formatCode>
                <c:ptCount val="8"/>
                <c:pt idx="0">
                  <c:v>6.4188034188034138</c:v>
                </c:pt>
                <c:pt idx="1">
                  <c:v>6.4352517985611541</c:v>
                </c:pt>
                <c:pt idx="2">
                  <c:v>8.4137931034482722</c:v>
                </c:pt>
                <c:pt idx="3">
                  <c:v>8.4642857142857117</c:v>
                </c:pt>
                <c:pt idx="5">
                  <c:v>8.9418604651162799</c:v>
                </c:pt>
                <c:pt idx="6">
                  <c:v>7.2651075452372895</c:v>
                </c:pt>
                <c:pt idx="7">
                  <c:v>8.0267526463713796</c:v>
                </c:pt>
              </c:numCache>
            </c:numRef>
          </c:val>
          <c:extLst>
            <c:ext xmlns:c16="http://schemas.microsoft.com/office/drawing/2014/chart" uri="{C3380CC4-5D6E-409C-BE32-E72D297353CC}">
              <c16:uniqueId val="{00000000-5406-4423-899E-CAE603CF6D57}"/>
            </c:ext>
          </c:extLst>
        </c:ser>
        <c:dLbls>
          <c:showLegendKey val="0"/>
          <c:showVal val="0"/>
          <c:showCatName val="0"/>
          <c:showSerName val="0"/>
          <c:showPercent val="0"/>
          <c:showBubbleSize val="0"/>
        </c:dLbls>
        <c:gapWidth val="15"/>
        <c:overlap val="100"/>
        <c:axId val="594056192"/>
        <c:axId val="35107328"/>
      </c:barChart>
      <c:catAx>
        <c:axId val="594056192"/>
        <c:scaling>
          <c:orientation val="minMax"/>
        </c:scaling>
        <c:delete val="0"/>
        <c:axPos val="l"/>
        <c:numFmt formatCode="General" sourceLinked="1"/>
        <c:majorTickMark val="out"/>
        <c:minorTickMark val="none"/>
        <c:tickLblPos val="nextTo"/>
        <c:spPr>
          <a:ln>
            <a:noFill/>
          </a:ln>
        </c:spPr>
        <c:txPr>
          <a:bodyPr/>
          <a:lstStyle/>
          <a:p>
            <a:pPr>
              <a:defRPr sz="900" baseline="0">
                <a:solidFill>
                  <a:srgbClr val="008265"/>
                </a:solidFill>
                <a:latin typeface="Arial" pitchFamily="34" charset="0"/>
                <a:cs typeface="Arial" pitchFamily="34" charset="0"/>
              </a:defRPr>
            </a:pPr>
            <a:endParaRPr lang="en-US"/>
          </a:p>
        </c:txPr>
        <c:crossAx val="35107328"/>
        <c:crosses val="autoZero"/>
        <c:auto val="1"/>
        <c:lblAlgn val="ctr"/>
        <c:lblOffset val="100"/>
        <c:noMultiLvlLbl val="0"/>
      </c:catAx>
      <c:valAx>
        <c:axId val="35107328"/>
        <c:scaling>
          <c:orientation val="minMax"/>
          <c:max val="10"/>
          <c:min val="0"/>
        </c:scaling>
        <c:delete val="0"/>
        <c:axPos val="b"/>
        <c:majorGridlines>
          <c:spPr>
            <a:ln>
              <a:noFill/>
            </a:ln>
          </c:spPr>
        </c:majorGridlines>
        <c:numFmt formatCode="0" sourceLinked="0"/>
        <c:majorTickMark val="out"/>
        <c:minorTickMark val="none"/>
        <c:tickLblPos val="high"/>
        <c:spPr>
          <a:ln>
            <a:noFill/>
          </a:ln>
        </c:spPr>
        <c:txPr>
          <a:bodyPr anchor="t" anchorCtr="0"/>
          <a:lstStyle/>
          <a:p>
            <a:pPr>
              <a:defRPr sz="900" baseline="0">
                <a:solidFill>
                  <a:srgbClr val="008265"/>
                </a:solidFill>
                <a:latin typeface="Arial" pitchFamily="34" charset="0"/>
                <a:cs typeface="Arial" pitchFamily="34" charset="0"/>
              </a:defRPr>
            </a:pPr>
            <a:endParaRPr lang="en-US"/>
          </a:p>
        </c:txPr>
        <c:crossAx val="594056192"/>
        <c:crosses val="autoZero"/>
        <c:crossBetween val="between"/>
        <c:majorUnit val="5"/>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962177371713395"/>
          <c:y val="5.5837732005450433E-2"/>
          <c:w val="0.46346869214244174"/>
          <c:h val="0.91453974167252761"/>
        </c:manualLayout>
      </c:layout>
      <c:barChart>
        <c:barDir val="bar"/>
        <c:grouping val="clustered"/>
        <c:varyColors val="0"/>
        <c:ser>
          <c:idx val="0"/>
          <c:order val="0"/>
          <c:tx>
            <c:strRef>
              <c:f>Sheet1!$B$1</c:f>
              <c:strCache>
                <c:ptCount val="1"/>
                <c:pt idx="0">
                  <c:v> </c:v>
                </c:pt>
              </c:strCache>
            </c:strRef>
          </c:tx>
          <c:spPr>
            <a:solidFill>
              <a:srgbClr val="77BE97"/>
            </a:solidFill>
          </c:spPr>
          <c:invertIfNegative val="0"/>
          <c:dPt>
            <c:idx val="5"/>
            <c:invertIfNegative val="0"/>
            <c:bubble3D val="0"/>
            <c:spPr>
              <a:solidFill>
                <a:srgbClr val="15ADD0"/>
              </a:solidFill>
            </c:spPr>
            <c:extLst>
              <c:ext xmlns:c16="http://schemas.microsoft.com/office/drawing/2014/chart" uri="{C3380CC4-5D6E-409C-BE32-E72D297353CC}">
                <c16:uniqueId val="{00000006-209D-4120-B640-9F4CBC8825AF}"/>
              </c:ext>
            </c:extLst>
          </c:dPt>
          <c:dPt>
            <c:idx val="6"/>
            <c:invertIfNegative val="0"/>
            <c:bubble3D val="0"/>
            <c:spPr>
              <a:solidFill>
                <a:srgbClr val="008265"/>
              </a:solidFill>
            </c:spPr>
            <c:extLst>
              <c:ext xmlns:c16="http://schemas.microsoft.com/office/drawing/2014/chart" uri="{C3380CC4-5D6E-409C-BE32-E72D297353CC}">
                <c16:uniqueId val="{00000005-209D-4120-B640-9F4CBC8825AF}"/>
              </c:ext>
            </c:extLst>
          </c:dPt>
          <c:dPt>
            <c:idx val="7"/>
            <c:invertIfNegative val="0"/>
            <c:bubble3D val="0"/>
            <c:spPr>
              <a:solidFill>
                <a:srgbClr val="93C01F"/>
              </a:solidFill>
            </c:spPr>
            <c:extLst>
              <c:ext xmlns:c16="http://schemas.microsoft.com/office/drawing/2014/chart" uri="{C3380CC4-5D6E-409C-BE32-E72D297353CC}">
                <c16:uniqueId val="{00000004-209D-4120-B640-9F4CBC8825AF}"/>
              </c:ext>
            </c:extLst>
          </c:dPt>
          <c:dLbls>
            <c:spPr>
              <a:noFill/>
              <a:ln>
                <a:noFill/>
              </a:ln>
              <a:effectLst/>
            </c:spPr>
            <c:txPr>
              <a:bodyPr wrap="square" lIns="38100" tIns="19050" rIns="38100" bIns="19050" anchor="ctr">
                <a:spAutoFit/>
              </a:bodyPr>
              <a:lstStyle/>
              <a:p>
                <a:pPr algn="ctr">
                  <a:defRPr sz="900" b="0" i="0" u="none" baseline="0">
                    <a:solidFill>
                      <a:srgbClr val="F2F2F2"/>
                    </a:solidFill>
                    <a:latin typeface="Arial" pitchFamily="34" charset="0"/>
                    <a:cs typeface="Arial"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Sheet1!$A$2:$A$9</c:f>
              <c:strCache>
                <c:ptCount val="8"/>
                <c:pt idx="0">
                  <c:v>Scottish Power</c:v>
                </c:pt>
                <c:pt idx="1">
                  <c:v>npower</c:v>
                </c:pt>
                <c:pt idx="2">
                  <c:v>Northumbrian Water</c:v>
                </c:pt>
                <c:pt idx="3">
                  <c:v>Scottish Water</c:v>
                </c:pt>
                <c:pt idx="4">
                  <c:v> </c:v>
                </c:pt>
                <c:pt idx="5">
                  <c:v>Northern Gas Networks Business Benchmarking</c:v>
                </c:pt>
                <c:pt idx="6">
                  <c:v>Utilities</c:v>
                </c:pt>
                <c:pt idx="7">
                  <c:v>UK all-sector average</c:v>
                </c:pt>
              </c:strCache>
            </c:strRef>
          </c:cat>
          <c:val>
            <c:numRef>
              <c:f>Sheet1!$B$2:$B$9</c:f>
              <c:numCache>
                <c:formatCode>0.0</c:formatCode>
                <c:ptCount val="8"/>
                <c:pt idx="0">
                  <c:v>5.8085714285714278</c:v>
                </c:pt>
                <c:pt idx="1">
                  <c:v>5.8188405797101392</c:v>
                </c:pt>
                <c:pt idx="2">
                  <c:v>7.9759036144578328</c:v>
                </c:pt>
                <c:pt idx="3">
                  <c:v>8.1304347826086918</c:v>
                </c:pt>
                <c:pt idx="5">
                  <c:v>8.6777777777777771</c:v>
                </c:pt>
                <c:pt idx="6">
                  <c:v>6.6772218334499662</c:v>
                </c:pt>
                <c:pt idx="7">
                  <c:v>7.6308855205951582</c:v>
                </c:pt>
              </c:numCache>
            </c:numRef>
          </c:val>
          <c:extLst>
            <c:ext xmlns:c16="http://schemas.microsoft.com/office/drawing/2014/chart" uri="{C3380CC4-5D6E-409C-BE32-E72D297353CC}">
              <c16:uniqueId val="{00000000-0F60-4E83-A858-9F5AA439EE4E}"/>
            </c:ext>
          </c:extLst>
        </c:ser>
        <c:dLbls>
          <c:showLegendKey val="0"/>
          <c:showVal val="0"/>
          <c:showCatName val="0"/>
          <c:showSerName val="0"/>
          <c:showPercent val="0"/>
          <c:showBubbleSize val="0"/>
        </c:dLbls>
        <c:gapWidth val="15"/>
        <c:overlap val="100"/>
        <c:axId val="594109952"/>
        <c:axId val="35109632"/>
      </c:barChart>
      <c:catAx>
        <c:axId val="594109952"/>
        <c:scaling>
          <c:orientation val="minMax"/>
        </c:scaling>
        <c:delete val="0"/>
        <c:axPos val="l"/>
        <c:numFmt formatCode="General" sourceLinked="1"/>
        <c:majorTickMark val="out"/>
        <c:minorTickMark val="none"/>
        <c:tickLblPos val="nextTo"/>
        <c:spPr>
          <a:ln>
            <a:noFill/>
          </a:ln>
        </c:spPr>
        <c:txPr>
          <a:bodyPr/>
          <a:lstStyle/>
          <a:p>
            <a:pPr>
              <a:defRPr sz="900" baseline="0">
                <a:solidFill>
                  <a:srgbClr val="008265"/>
                </a:solidFill>
                <a:latin typeface="Arial" pitchFamily="34" charset="0"/>
                <a:cs typeface="Arial" pitchFamily="34" charset="0"/>
              </a:defRPr>
            </a:pPr>
            <a:endParaRPr lang="en-US"/>
          </a:p>
        </c:txPr>
        <c:crossAx val="35109632"/>
        <c:crosses val="autoZero"/>
        <c:auto val="1"/>
        <c:lblAlgn val="ctr"/>
        <c:lblOffset val="100"/>
        <c:noMultiLvlLbl val="0"/>
      </c:catAx>
      <c:valAx>
        <c:axId val="35109632"/>
        <c:scaling>
          <c:orientation val="minMax"/>
          <c:max val="10"/>
          <c:min val="0"/>
        </c:scaling>
        <c:delete val="0"/>
        <c:axPos val="b"/>
        <c:majorGridlines>
          <c:spPr>
            <a:ln>
              <a:noFill/>
            </a:ln>
          </c:spPr>
        </c:majorGridlines>
        <c:numFmt formatCode="0" sourceLinked="0"/>
        <c:majorTickMark val="out"/>
        <c:minorTickMark val="none"/>
        <c:tickLblPos val="high"/>
        <c:spPr>
          <a:ln>
            <a:noFill/>
          </a:ln>
        </c:spPr>
        <c:txPr>
          <a:bodyPr anchor="t" anchorCtr="0"/>
          <a:lstStyle/>
          <a:p>
            <a:pPr>
              <a:defRPr sz="900" baseline="0">
                <a:solidFill>
                  <a:srgbClr val="008265"/>
                </a:solidFill>
                <a:latin typeface="Arial" pitchFamily="34" charset="0"/>
                <a:cs typeface="Arial" pitchFamily="34" charset="0"/>
              </a:defRPr>
            </a:pPr>
            <a:endParaRPr lang="en-US"/>
          </a:p>
        </c:txPr>
        <c:crossAx val="594109952"/>
        <c:crosses val="autoZero"/>
        <c:crossBetween val="between"/>
        <c:majorUnit val="5"/>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6150584321615523"/>
          <c:y val="8.5638901879119378E-2"/>
          <c:w val="0.51611153559019984"/>
          <c:h val="0.8900496844019915"/>
        </c:manualLayout>
      </c:layout>
      <c:barChart>
        <c:barDir val="bar"/>
        <c:grouping val="clustered"/>
        <c:varyColors val="0"/>
        <c:ser>
          <c:idx val="0"/>
          <c:order val="0"/>
          <c:tx>
            <c:strRef>
              <c:f>Sheet1!$B$1</c:f>
              <c:strCache>
                <c:ptCount val="1"/>
                <c:pt idx="0">
                  <c:v> </c:v>
                </c:pt>
              </c:strCache>
            </c:strRef>
          </c:tx>
          <c:spPr>
            <a:solidFill>
              <a:srgbClr val="F5A03D"/>
            </a:solidFill>
            <a:ln>
              <a:noFill/>
            </a:ln>
          </c:spPr>
          <c:invertIfNegative val="0"/>
          <c:dLbls>
            <c:dLbl>
              <c:idx val="0"/>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D-B68A-4D8A-8DFC-C74C31D6F4F0}"/>
                </c:ext>
              </c:extLst>
            </c:dLbl>
            <c:dLbl>
              <c:idx val="1"/>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C-B68A-4D8A-8DFC-C74C31D6F4F0}"/>
                </c:ext>
              </c:extLst>
            </c:dLbl>
            <c:dLbl>
              <c:idx val="2"/>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B-B68A-4D8A-8DFC-C74C31D6F4F0}"/>
                </c:ext>
              </c:extLst>
            </c:dLbl>
            <c:dLbl>
              <c:idx val="3"/>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A-B68A-4D8A-8DFC-C74C31D6F4F0}"/>
                </c:ext>
              </c:extLst>
            </c:dLbl>
            <c:dLbl>
              <c:idx val="4"/>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9-B68A-4D8A-8DFC-C74C31D6F4F0}"/>
                </c:ext>
              </c:extLst>
            </c:dLbl>
            <c:dLbl>
              <c:idx val="5"/>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8-B68A-4D8A-8DFC-C74C31D6F4F0}"/>
                </c:ext>
              </c:extLst>
            </c:dLbl>
            <c:dLbl>
              <c:idx val="6"/>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7-B68A-4D8A-8DFC-C74C31D6F4F0}"/>
                </c:ext>
              </c:extLst>
            </c:dLbl>
            <c:dLbl>
              <c:idx val="7"/>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6-B68A-4D8A-8DFC-C74C31D6F4F0}"/>
                </c:ext>
              </c:extLst>
            </c:dLbl>
            <c:dLbl>
              <c:idx val="8"/>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5-B68A-4D8A-8DFC-C74C31D6F4F0}"/>
                </c:ext>
              </c:extLst>
            </c:dLbl>
            <c:dLbl>
              <c:idx val="9"/>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4-B68A-4D8A-8DFC-C74C31D6F4F0}"/>
                </c:ext>
              </c:extLst>
            </c:dLbl>
            <c:dLbl>
              <c:idx val="10"/>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3-B68A-4D8A-8DFC-C74C31D6F4F0}"/>
                </c:ext>
              </c:extLst>
            </c:dLbl>
            <c:dLbl>
              <c:idx val="11"/>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2-B68A-4D8A-8DFC-C74C31D6F4F0}"/>
                </c:ext>
              </c:extLst>
            </c:dLbl>
            <c:dLbl>
              <c:idx val="12"/>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1-B68A-4D8A-8DFC-C74C31D6F4F0}"/>
                </c:ext>
              </c:extLst>
            </c:dLbl>
            <c:dLbl>
              <c:idx val="13"/>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0-B68A-4D8A-8DFC-C74C31D6F4F0}"/>
                </c:ext>
              </c:extLst>
            </c:dLbl>
            <c:dLbl>
              <c:idx val="14"/>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F-B68A-4D8A-8DFC-C74C31D6F4F0}"/>
                </c:ext>
              </c:extLst>
            </c:dLbl>
            <c:dLbl>
              <c:idx val="15"/>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E-B68A-4D8A-8DFC-C74C31D6F4F0}"/>
                </c:ext>
              </c:extLst>
            </c:dLbl>
            <c:dLbl>
              <c:idx val="16"/>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D-B68A-4D8A-8DFC-C74C31D6F4F0}"/>
                </c:ext>
              </c:extLst>
            </c:dLbl>
            <c:dLbl>
              <c:idx val="17"/>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C-B68A-4D8A-8DFC-C74C31D6F4F0}"/>
                </c:ext>
              </c:extLst>
            </c:dLbl>
            <c:dLbl>
              <c:idx val="18"/>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B-B68A-4D8A-8DFC-C74C31D6F4F0}"/>
                </c:ext>
              </c:extLst>
            </c:dLbl>
            <c:dLbl>
              <c:idx val="19"/>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A-B68A-4D8A-8DFC-C74C31D6F4F0}"/>
                </c:ext>
              </c:extLst>
            </c:dLbl>
            <c:dLbl>
              <c:idx val="20"/>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9-B68A-4D8A-8DFC-C74C31D6F4F0}"/>
                </c:ext>
              </c:extLst>
            </c:dLbl>
            <c:dLbl>
              <c:idx val="21"/>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8-B68A-4D8A-8DFC-C74C31D6F4F0}"/>
                </c:ext>
              </c:extLst>
            </c:dLbl>
            <c:dLbl>
              <c:idx val="22"/>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7-B68A-4D8A-8DFC-C74C31D6F4F0}"/>
                </c:ext>
              </c:extLst>
            </c:dLbl>
            <c:dLbl>
              <c:idx val="23"/>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6-B68A-4D8A-8DFC-C74C31D6F4F0}"/>
                </c:ext>
              </c:extLst>
            </c:dLbl>
            <c:dLbl>
              <c:idx val="24"/>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5-B68A-4D8A-8DFC-C74C31D6F4F0}"/>
                </c:ext>
              </c:extLst>
            </c:dLbl>
            <c:dLbl>
              <c:idx val="25"/>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4-B68A-4D8A-8DFC-C74C31D6F4F0}"/>
                </c:ext>
              </c:extLst>
            </c:dLbl>
            <c:dLbl>
              <c:idx val="26"/>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3-B68A-4D8A-8DFC-C74C31D6F4F0}"/>
                </c:ext>
              </c:extLst>
            </c:dLbl>
            <c:dLbl>
              <c:idx val="27"/>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2-B68A-4D8A-8DFC-C74C31D6F4F0}"/>
                </c:ext>
              </c:extLst>
            </c:dLbl>
            <c:dLbl>
              <c:idx val="28"/>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1-B68A-4D8A-8DFC-C74C31D6F4F0}"/>
                </c:ext>
              </c:extLst>
            </c:dLbl>
            <c:dLbl>
              <c:idx val="29"/>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0-B68A-4D8A-8DFC-C74C31D6F4F0}"/>
                </c:ext>
              </c:extLst>
            </c:dLbl>
            <c:dLbl>
              <c:idx val="30"/>
              <c:numFmt formatCode="#,##0.0" sourceLinked="0"/>
              <c:spPr>
                <a:noFill/>
                <a:ln>
                  <a:noFill/>
                </a:ln>
                <a:effectLst/>
              </c:spPr>
              <c:txPr>
                <a:bodyPr wrap="square" lIns="38100" tIns="19050" rIns="38100" bIns="19050" anchor="ctr">
                  <a:spAutoFit/>
                </a:bodyPr>
                <a:lstStyle/>
                <a:p>
                  <a:pPr algn="ctr">
                    <a:defRPr b="1" baseline="0">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1E-B68A-4D8A-8DFC-C74C31D6F4F0}"/>
                </c:ext>
              </c:extLst>
            </c:dLbl>
            <c:numFmt formatCode="#,##0.0" sourceLinked="0"/>
            <c:spPr>
              <a:noFill/>
              <a:ln>
                <a:noFill/>
              </a:ln>
              <a:effectLst/>
            </c:spPr>
            <c:txPr>
              <a:bodyPr wrap="square" lIns="38100" tIns="19050" rIns="38100" bIns="19050" anchor="ctr">
                <a:spAutoFit/>
              </a:bodyPr>
              <a:lstStyle/>
              <a:p>
                <a:pPr algn="ctr">
                  <a:defRPr b="1">
                    <a:solidFill>
                      <a:schemeClr val="bg1"/>
                    </a:solidFill>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Sheet1!$A$2:$A$32</c:f>
              <c:strCache>
                <c:ptCount val="31"/>
                <c:pt idx="0">
                  <c:v>Overall</c:v>
                </c:pt>
                <c:pt idx="1">
                  <c:v>Product/service range</c:v>
                </c:pt>
                <c:pt idx="2">
                  <c:v>Product/service quality </c:v>
                </c:pt>
                <c:pt idx="3">
                  <c:v>Product/service reliability </c:v>
                </c:pt>
                <c:pt idx="4">
                  <c:v>Being kept informed </c:v>
                </c:pt>
                <c:pt idx="5">
                  <c:v>Ease of dealing with XX</c:v>
                </c:pt>
                <c:pt idx="6">
                  <c:v>Billing/Invoicing</c:v>
                </c:pt>
                <c:pt idx="7">
                  <c:v>Price/cost </c:v>
                </c:pt>
                <c:pt idx="8">
                  <c:v>Speed of service/response</c:v>
                </c:pt>
                <c:pt idx="9">
                  <c:v>Explaining information clearly</c:v>
                </c:pt>
                <c:pt idx="10">
                  <c:v>Making it easy to contact the right person to help</c:v>
                </c:pt>
                <c:pt idx="11">
                  <c:v>Ease of using the website</c:v>
                </c:pt>
                <c:pt idx="12">
                  <c:v>Helpfulness of staff</c:v>
                </c:pt>
                <c:pt idx="13">
                  <c:v>Competence of staff</c:v>
                </c:pt>
                <c:pt idx="14">
                  <c:v>Complaint Handling</c:v>
                </c:pt>
                <c:pt idx="15">
                  <c:v>The outcome of the complaint</c:v>
                </c:pt>
                <c:pt idx="16">
                  <c:v>Handling of the complaint</c:v>
                </c:pt>
                <c:pt idx="17">
                  <c:v>The attitude of staff</c:v>
                </c:pt>
                <c:pt idx="18">
                  <c:v>Speed of resolving your complaint</c:v>
                </c:pt>
                <c:pt idx="19">
                  <c:v>Customer Ethos</c:v>
                </c:pt>
                <c:pt idx="20">
                  <c:v>Ability to interact with the organisation in the way you prefer</c:v>
                </c:pt>
                <c:pt idx="21">
                  <c:v>XX cares about their customers</c:v>
                </c:pt>
                <c:pt idx="22">
                  <c:v>XX designs the experience around its customers</c:v>
                </c:pt>
                <c:pt idx="23">
                  <c:v>XX keeps their promises</c:v>
                </c:pt>
                <c:pt idx="24">
                  <c:v>Emotional Connection</c:v>
                </c:pt>
                <c:pt idx="25">
                  <c:v>You trust XX</c:v>
                </c:pt>
                <c:pt idx="26">
                  <c:v>XX makes you feel reassured</c:v>
                </c:pt>
                <c:pt idx="27">
                  <c:v>Ethics</c:v>
                </c:pt>
                <c:pt idx="28">
                  <c:v>Reputation of the organisation </c:v>
                </c:pt>
                <c:pt idx="29">
                  <c:v>XX is open and transparent</c:v>
                </c:pt>
                <c:pt idx="30">
                  <c:v>XX does the right thing in business practices</c:v>
                </c:pt>
              </c:strCache>
            </c:strRef>
          </c:cat>
          <c:val>
            <c:numRef>
              <c:f>Sheet1!$B$2:$B$32</c:f>
              <c:numCache>
                <c:formatCode>0.0</c:formatCode>
                <c:ptCount val="31"/>
                <c:pt idx="1">
                  <c:v>8.9818181818181824</c:v>
                </c:pt>
                <c:pt idx="2">
                  <c:v>9.0746268656716413</c:v>
                </c:pt>
                <c:pt idx="3">
                  <c:v>8.887323943661972</c:v>
                </c:pt>
                <c:pt idx="4">
                  <c:v>8.7100000000000009</c:v>
                </c:pt>
                <c:pt idx="5">
                  <c:v>8.7244897959183678</c:v>
                </c:pt>
                <c:pt idx="6">
                  <c:v>9.064516129032258</c:v>
                </c:pt>
                <c:pt idx="7">
                  <c:v>9.0909090909090917</c:v>
                </c:pt>
                <c:pt idx="8">
                  <c:v>8.9895833333333339</c:v>
                </c:pt>
                <c:pt idx="9">
                  <c:v>8.7899999999999991</c:v>
                </c:pt>
                <c:pt idx="10">
                  <c:v>8.7142857142857135</c:v>
                </c:pt>
                <c:pt idx="11">
                  <c:v>9</c:v>
                </c:pt>
                <c:pt idx="12">
                  <c:v>8.9607843137254903</c:v>
                </c:pt>
                <c:pt idx="13">
                  <c:v>8.990099009900991</c:v>
                </c:pt>
                <c:pt idx="20">
                  <c:v>8.7362637362637354</c:v>
                </c:pt>
                <c:pt idx="21">
                  <c:v>8.8712871287128721</c:v>
                </c:pt>
                <c:pt idx="22">
                  <c:v>8.329545454545455</c:v>
                </c:pt>
                <c:pt idx="23">
                  <c:v>8.6105263157894729</c:v>
                </c:pt>
                <c:pt idx="25">
                  <c:v>8.7708333333333339</c:v>
                </c:pt>
                <c:pt idx="26">
                  <c:v>8.8181818181818183</c:v>
                </c:pt>
                <c:pt idx="28">
                  <c:v>8.64</c:v>
                </c:pt>
                <c:pt idx="29">
                  <c:v>8.7319587628865971</c:v>
                </c:pt>
                <c:pt idx="30">
                  <c:v>8.9506172839506171</c:v>
                </c:pt>
              </c:numCache>
            </c:numRef>
          </c:val>
          <c:extLst>
            <c:ext xmlns:c16="http://schemas.microsoft.com/office/drawing/2014/chart" uri="{C3380CC4-5D6E-409C-BE32-E72D297353CC}">
              <c16:uniqueId val="{00000000-5C57-4DCB-8261-CF59C4B92878}"/>
            </c:ext>
          </c:extLst>
        </c:ser>
        <c:dLbls>
          <c:showLegendKey val="0"/>
          <c:showVal val="0"/>
          <c:showCatName val="0"/>
          <c:showSerName val="0"/>
          <c:showPercent val="0"/>
          <c:showBubbleSize val="0"/>
        </c:dLbls>
        <c:gapWidth val="20"/>
        <c:axId val="35613696"/>
        <c:axId val="34863872"/>
      </c:barChart>
      <c:catAx>
        <c:axId val="35613696"/>
        <c:scaling>
          <c:orientation val="maxMin"/>
        </c:scaling>
        <c:delete val="0"/>
        <c:axPos val="l"/>
        <c:numFmt formatCode="General" sourceLinked="0"/>
        <c:majorTickMark val="out"/>
        <c:minorTickMark val="none"/>
        <c:tickLblPos val="nextTo"/>
        <c:spPr>
          <a:ln>
            <a:noFill/>
          </a:ln>
        </c:spPr>
        <c:txPr>
          <a:bodyPr/>
          <a:lstStyle/>
          <a:p>
            <a:pPr>
              <a:defRPr sz="900">
                <a:solidFill>
                  <a:srgbClr val="008265"/>
                </a:solidFill>
              </a:defRPr>
            </a:pPr>
            <a:endParaRPr lang="en-US"/>
          </a:p>
        </c:txPr>
        <c:crossAx val="34863872"/>
        <c:crosses val="autoZero"/>
        <c:auto val="1"/>
        <c:lblAlgn val="ctr"/>
        <c:lblOffset val="100"/>
        <c:noMultiLvlLbl val="0"/>
      </c:catAx>
      <c:valAx>
        <c:axId val="34863872"/>
        <c:scaling>
          <c:orientation val="minMax"/>
          <c:max val="10"/>
          <c:min val="3"/>
        </c:scaling>
        <c:delete val="0"/>
        <c:axPos val="t"/>
        <c:majorGridlines>
          <c:spPr>
            <a:ln>
              <a:solidFill>
                <a:sysClr val="window" lastClr="FFFFFF">
                  <a:lumMod val="75000"/>
                </a:sysClr>
              </a:solidFill>
              <a:prstDash val="solid"/>
            </a:ln>
          </c:spPr>
        </c:majorGridlines>
        <c:title>
          <c:tx>
            <c:rich>
              <a:bodyPr/>
              <a:lstStyle/>
              <a:p>
                <a:pPr>
                  <a:defRPr>
                    <a:latin typeface="Rockwell" panose="02060603020205020403" pitchFamily="18" charset="0"/>
                  </a:defRPr>
                </a:pPr>
                <a:r>
                  <a:rPr lang="en-GB" i="0" dirty="0">
                    <a:solidFill>
                      <a:srgbClr val="008265"/>
                    </a:solidFill>
                    <a:latin typeface="Rockwell" panose="02060603020205020403" pitchFamily="18" charset="0"/>
                  </a:rPr>
                  <a:t>Average satisfaction score in July 2019</a:t>
                </a:r>
              </a:p>
            </c:rich>
          </c:tx>
          <c:layout>
            <c:manualLayout>
              <c:xMode val="edge"/>
              <c:yMode val="edge"/>
              <c:x val="5.4661245618682526E-2"/>
              <c:y val="1.0766730053249898E-2"/>
            </c:manualLayout>
          </c:layout>
          <c:overlay val="0"/>
        </c:title>
        <c:numFmt formatCode="0" sourceLinked="0"/>
        <c:majorTickMark val="out"/>
        <c:minorTickMark val="none"/>
        <c:tickLblPos val="nextTo"/>
        <c:spPr>
          <a:ln>
            <a:noFill/>
          </a:ln>
        </c:spPr>
        <c:txPr>
          <a:bodyPr/>
          <a:lstStyle/>
          <a:p>
            <a:pPr>
              <a:defRPr>
                <a:solidFill>
                  <a:srgbClr val="008265"/>
                </a:solidFill>
              </a:defRPr>
            </a:pPr>
            <a:endParaRPr lang="en-US"/>
          </a:p>
        </c:txPr>
        <c:crossAx val="35613696"/>
        <c:crosses val="autoZero"/>
        <c:crossBetween val="between"/>
        <c:majorUnit val="1"/>
        <c:minorUnit val="1"/>
      </c:valAx>
      <c:spPr>
        <a:ln>
          <a:solidFill>
            <a:srgbClr val="008265"/>
          </a:solidFill>
        </a:ln>
      </c:spPr>
    </c:plotArea>
    <c:plotVisOnly val="1"/>
    <c:dispBlanksAs val="gap"/>
    <c:showDLblsOverMax val="0"/>
  </c:chart>
  <c:spPr>
    <a:noFill/>
    <a:ln>
      <a:noFill/>
    </a:ln>
  </c:spPr>
  <c:txPr>
    <a:bodyPr/>
    <a:lstStyle/>
    <a:p>
      <a:pPr>
        <a:defRPr sz="900">
          <a:solidFill>
            <a:schemeClr val="tx1"/>
          </a:solidFill>
          <a:latin typeface="Arial" pitchFamily="34" charset="0"/>
          <a:cs typeface="Arial" pitchFamily="34" charset="0"/>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926616289499"/>
          <c:y val="8.5525042393466685E-2"/>
          <c:w val="0.7979555693310727"/>
          <c:h val="0.91447488629138762"/>
        </c:manualLayout>
      </c:layout>
      <c:barChart>
        <c:barDir val="bar"/>
        <c:grouping val="clustered"/>
        <c:varyColors val="0"/>
        <c:ser>
          <c:idx val="0"/>
          <c:order val="0"/>
          <c:tx>
            <c:strRef>
              <c:f>Sheet1!$C$1</c:f>
              <c:strCache>
                <c:ptCount val="1"/>
                <c:pt idx="0">
                  <c:v>Series 1</c:v>
                </c:pt>
              </c:strCache>
            </c:strRef>
          </c:tx>
          <c:spPr>
            <a:solidFill>
              <a:srgbClr val="15ADD0"/>
            </a:solidFill>
            <a:ln w="12700">
              <a:noFill/>
              <a:prstDash val="solid"/>
            </a:ln>
          </c:spPr>
          <c:invertIfNegative val="0"/>
          <c:dLbls>
            <c:numFmt formatCode="#,##0.0" sourceLinked="0"/>
            <c:spPr>
              <a:noFill/>
              <a:ln>
                <a:noFill/>
              </a:ln>
              <a:effectLst/>
            </c:spPr>
            <c:txPr>
              <a:bodyPr/>
              <a:lstStyle/>
              <a:p>
                <a:pPr>
                  <a:defRPr>
                    <a:solidFill>
                      <a:srgbClr val="008265"/>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Sheet1!$B$2:$B$32</c:f>
              <c:numCache>
                <c:formatCode>General</c:formatCode>
                <c:ptCount val="31"/>
              </c:numCache>
            </c:numRef>
          </c:cat>
          <c:val>
            <c:numRef>
              <c:f>Sheet1!$C$2:$C$32</c:f>
              <c:numCache>
                <c:formatCode>General</c:formatCode>
                <c:ptCount val="31"/>
                <c:pt idx="2" formatCode="0.0">
                  <c:v>0.27462686600000003</c:v>
                </c:pt>
                <c:pt idx="3" formatCode="0.0">
                  <c:v>-1.2676056E-2</c:v>
                </c:pt>
                <c:pt idx="4" formatCode="0.0">
                  <c:v>-0.36766990300000002</c:v>
                </c:pt>
                <c:pt idx="5" formatCode="0.0">
                  <c:v>-0.27551020399999998</c:v>
                </c:pt>
                <c:pt idx="6" formatCode="0.0">
                  <c:v>0.48556876100000002</c:v>
                </c:pt>
                <c:pt idx="7" formatCode="0.0">
                  <c:v>0.72248803800000005</c:v>
                </c:pt>
                <c:pt idx="8" formatCode="0.0">
                  <c:v>0.12291666699999999</c:v>
                </c:pt>
                <c:pt idx="12" formatCode="0.0">
                  <c:v>-0.261437908</c:v>
                </c:pt>
                <c:pt idx="13" formatCode="0.0">
                  <c:v>-0.25434543500000001</c:v>
                </c:pt>
                <c:pt idx="20" formatCode="0.0">
                  <c:v>-0.40009990000000001</c:v>
                </c:pt>
                <c:pt idx="21" formatCode="0.0">
                  <c:v>-0.28177409599999997</c:v>
                </c:pt>
                <c:pt idx="25" formatCode="0.0">
                  <c:v>-0.28916666699999999</c:v>
                </c:pt>
                <c:pt idx="28" formatCode="0.0">
                  <c:v>-5.3181817999999999E-2</c:v>
                </c:pt>
                <c:pt idx="29" formatCode="0.0">
                  <c:v>-0.438254003</c:v>
                </c:pt>
              </c:numCache>
            </c:numRef>
          </c:val>
          <c:extLst>
            <c:ext xmlns:c16="http://schemas.microsoft.com/office/drawing/2014/chart" uri="{C3380CC4-5D6E-409C-BE32-E72D297353CC}">
              <c16:uniqueId val="{00000000-11A1-4839-A201-959CDE6C1D6C}"/>
            </c:ext>
          </c:extLst>
        </c:ser>
        <c:dLbls>
          <c:showLegendKey val="0"/>
          <c:showVal val="0"/>
          <c:showCatName val="0"/>
          <c:showSerName val="0"/>
          <c:showPercent val="0"/>
          <c:showBubbleSize val="0"/>
        </c:dLbls>
        <c:gapWidth val="20"/>
        <c:axId val="35802112"/>
        <c:axId val="565297728"/>
      </c:barChart>
      <c:catAx>
        <c:axId val="35802112"/>
        <c:scaling>
          <c:orientation val="maxMin"/>
        </c:scaling>
        <c:delete val="1"/>
        <c:axPos val="l"/>
        <c:numFmt formatCode="General" sourceLinked="1"/>
        <c:majorTickMark val="out"/>
        <c:minorTickMark val="none"/>
        <c:tickLblPos val="none"/>
        <c:crossAx val="565297728"/>
        <c:crosses val="autoZero"/>
        <c:auto val="1"/>
        <c:lblAlgn val="ctr"/>
        <c:lblOffset val="100"/>
        <c:tickLblSkip val="1"/>
        <c:tickMarkSkip val="1"/>
        <c:noMultiLvlLbl val="0"/>
      </c:catAx>
      <c:valAx>
        <c:axId val="565297728"/>
        <c:scaling>
          <c:orientation val="minMax"/>
          <c:max val="1"/>
          <c:min val="-1"/>
        </c:scaling>
        <c:delete val="0"/>
        <c:axPos val="t"/>
        <c:majorGridlines>
          <c:spPr>
            <a:ln w="3175">
              <a:solidFill>
                <a:srgbClr val="C0C0C0"/>
              </a:solidFill>
              <a:prstDash val="solid"/>
            </a:ln>
          </c:spPr>
        </c:majorGridlines>
        <c:numFmt formatCode="0" sourceLinked="0"/>
        <c:majorTickMark val="out"/>
        <c:minorTickMark val="none"/>
        <c:tickLblPos val="nextTo"/>
        <c:spPr>
          <a:ln w="3175">
            <a:noFill/>
            <a:prstDash val="solid"/>
          </a:ln>
        </c:spPr>
        <c:txPr>
          <a:bodyPr rot="0" vert="horz"/>
          <a:lstStyle/>
          <a:p>
            <a:pPr>
              <a:defRPr/>
            </a:pPr>
            <a:endParaRPr lang="en-US"/>
          </a:p>
        </c:txPr>
        <c:crossAx val="35802112"/>
        <c:crosses val="autoZero"/>
        <c:crossBetween val="between"/>
        <c:majorUnit val="1"/>
        <c:minorUnit val="1"/>
      </c:valAx>
      <c:spPr>
        <a:noFill/>
        <a:ln w="12700">
          <a:noFill/>
          <a:prstDash val="solid"/>
        </a:ln>
      </c:spPr>
    </c:plotArea>
    <c:plotVisOnly val="1"/>
    <c:dispBlanksAs val="gap"/>
    <c:showDLblsOverMax val="0"/>
  </c:chart>
  <c:spPr>
    <a:noFill/>
    <a:ln w="9525">
      <a:noFill/>
    </a:ln>
  </c:spPr>
  <c:txPr>
    <a:bodyPr/>
    <a:lstStyle/>
    <a:p>
      <a:pPr>
        <a:defRPr sz="900" b="0" i="0" u="none" strike="noStrike" baseline="0">
          <a:solidFill>
            <a:schemeClr val="tx1"/>
          </a:solidFill>
          <a:latin typeface="Arial" pitchFamily="34" charset="0"/>
          <a:ea typeface="Arial"/>
          <a:cs typeface="Arial" pitchFamily="34" charset="0"/>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030314745690772"/>
          <c:y val="5.1886471554133153E-2"/>
          <c:w val="0.66283906539222326"/>
          <c:h val="0.92064257989590215"/>
        </c:manualLayout>
      </c:layout>
      <c:barChart>
        <c:barDir val="bar"/>
        <c:grouping val="clustered"/>
        <c:varyColors val="0"/>
        <c:ser>
          <c:idx val="0"/>
          <c:order val="0"/>
          <c:tx>
            <c:strRef>
              <c:f>Sheet1!$B$1</c:f>
              <c:strCache>
                <c:ptCount val="1"/>
                <c:pt idx="0">
                  <c:v>Column1</c:v>
                </c:pt>
              </c:strCache>
            </c:strRef>
          </c:tx>
          <c:spPr>
            <a:solidFill>
              <a:srgbClr val="77BE97"/>
            </a:solidFill>
          </c:spPr>
          <c:invertIfNegative val="0"/>
          <c:dLbls>
            <c:spPr>
              <a:noFill/>
              <a:ln>
                <a:noFill/>
              </a:ln>
              <a:effectLst/>
            </c:spPr>
            <c:txPr>
              <a:bodyPr wrap="square" lIns="38100" tIns="19050" rIns="38100" bIns="19050" anchor="ctr">
                <a:spAutoFit/>
              </a:bodyPr>
              <a:lstStyle/>
              <a:p>
                <a:pPr algn="ctr">
                  <a:defRPr sz="900" b="0" i="0" u="none" baseline="0">
                    <a:solidFill>
                      <a:srgbClr val="F2F2F2"/>
                    </a:solidFill>
                    <a:latin typeface="Arial" pitchFamily="34" charset="0"/>
                    <a:cs typeface="Arial"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Sheet1!$A$2:$A$34</c:f>
              <c:strCache>
                <c:ptCount val="33"/>
                <c:pt idx="0">
                  <c:v>Scottish Power</c:v>
                </c:pt>
                <c:pt idx="1">
                  <c:v>npower</c:v>
                </c:pt>
                <c:pt idx="2">
                  <c:v>Thames Water</c:v>
                </c:pt>
                <c:pt idx="3">
                  <c:v>EDF Energy</c:v>
                </c:pt>
                <c:pt idx="4">
                  <c:v>Southern Water</c:v>
                </c:pt>
                <c:pt idx="5">
                  <c:v>Essex and Suffolk Water</c:v>
                </c:pt>
                <c:pt idx="6">
                  <c:v>South West Water</c:v>
                </c:pt>
                <c:pt idx="7">
                  <c:v>South East Water</c:v>
                </c:pt>
                <c:pt idx="8">
                  <c:v>Scottish and Southern Energy (SSE)</c:v>
                </c:pt>
                <c:pt idx="9">
                  <c:v>E.ON (energy)</c:v>
                </c:pt>
                <c:pt idx="10">
                  <c:v>Scottish Gas</c:v>
                </c:pt>
                <c:pt idx="11">
                  <c:v>First Utility</c:v>
                </c:pt>
                <c:pt idx="12">
                  <c:v>British Gas</c:v>
                </c:pt>
                <c:pt idx="13">
                  <c:v>Bristol Water</c:v>
                </c:pt>
                <c:pt idx="14">
                  <c:v>Severn Trent Water</c:v>
                </c:pt>
                <c:pt idx="15">
                  <c:v>The Co-operative Energy</c:v>
                </c:pt>
                <c:pt idx="16">
                  <c:v>Anglian Water</c:v>
                </c:pt>
                <c:pt idx="17">
                  <c:v>Affinity Water</c:v>
                </c:pt>
                <c:pt idx="18">
                  <c:v>Yorkshire Water</c:v>
                </c:pt>
                <c:pt idx="19">
                  <c:v>Northern Ireland Water</c:v>
                </c:pt>
                <c:pt idx="20">
                  <c:v>United Utilities (water)</c:v>
                </c:pt>
                <c:pt idx="21">
                  <c:v>UK Power Networks</c:v>
                </c:pt>
                <c:pt idx="22">
                  <c:v>Wessex Water</c:v>
                </c:pt>
                <c:pt idx="23">
                  <c:v>Power NI</c:v>
                </c:pt>
                <c:pt idx="24">
                  <c:v>M &amp; S Energy</c:v>
                </c:pt>
                <c:pt idx="25">
                  <c:v>Utility Warehouse</c:v>
                </c:pt>
                <c:pt idx="26">
                  <c:v>OVO Energy</c:v>
                </c:pt>
                <c:pt idx="27">
                  <c:v>Scottish Water</c:v>
                </c:pt>
                <c:pt idx="28">
                  <c:v>Northumbrian Water</c:v>
                </c:pt>
                <c:pt idx="29">
                  <c:v>Dwr Cymru (Welsh Water)</c:v>
                </c:pt>
                <c:pt idx="30">
                  <c:v> </c:v>
                </c:pt>
                <c:pt idx="31">
                  <c:v>Utilities</c:v>
                </c:pt>
                <c:pt idx="32">
                  <c:v>UK all-sector average</c:v>
                </c:pt>
              </c:strCache>
            </c:strRef>
          </c:cat>
          <c:val>
            <c:numRef>
              <c:f>Sheet1!$B$2:$B$34</c:f>
              <c:numCache>
                <c:formatCode>0.0</c:formatCode>
                <c:ptCount val="33"/>
                <c:pt idx="0">
                  <c:v>66.402888526247793</c:v>
                </c:pt>
                <c:pt idx="1">
                  <c:v>66.618692497972276</c:v>
                </c:pt>
                <c:pt idx="2">
                  <c:v>68.277829890548389</c:v>
                </c:pt>
                <c:pt idx="3">
                  <c:v>69.495123985699607</c:v>
                </c:pt>
                <c:pt idx="4">
                  <c:v>69.670611998569967</c:v>
                </c:pt>
                <c:pt idx="5">
                  <c:v>69.836975971982184</c:v>
                </c:pt>
                <c:pt idx="6">
                  <c:v>70.007566378619629</c:v>
                </c:pt>
                <c:pt idx="7">
                  <c:v>70.457261341650792</c:v>
                </c:pt>
                <c:pt idx="8">
                  <c:v>70.51839371521838</c:v>
                </c:pt>
                <c:pt idx="9">
                  <c:v>70.634529721327382</c:v>
                </c:pt>
                <c:pt idx="10">
                  <c:v>71.429277012414687</c:v>
                </c:pt>
                <c:pt idx="11">
                  <c:v>71.877287591214923</c:v>
                </c:pt>
                <c:pt idx="12">
                  <c:v>72.468805775888256</c:v>
                </c:pt>
                <c:pt idx="13">
                  <c:v>72.506665738989284</c:v>
                </c:pt>
                <c:pt idx="14">
                  <c:v>73.170425916221902</c:v>
                </c:pt>
                <c:pt idx="15">
                  <c:v>73.568591666008203</c:v>
                </c:pt>
                <c:pt idx="16">
                  <c:v>73.800932497986949</c:v>
                </c:pt>
                <c:pt idx="17">
                  <c:v>73.922897571701654</c:v>
                </c:pt>
                <c:pt idx="18">
                  <c:v>74.17696161990014</c:v>
                </c:pt>
                <c:pt idx="19">
                  <c:v>74.653042091574918</c:v>
                </c:pt>
                <c:pt idx="20">
                  <c:v>74.668212451490845</c:v>
                </c:pt>
                <c:pt idx="21">
                  <c:v>74.854256516297767</c:v>
                </c:pt>
                <c:pt idx="22">
                  <c:v>75.607203511586746</c:v>
                </c:pt>
                <c:pt idx="23">
                  <c:v>76.431403497511553</c:v>
                </c:pt>
                <c:pt idx="24">
                  <c:v>77.113835063459476</c:v>
                </c:pt>
                <c:pt idx="25">
                  <c:v>78.021903288831822</c:v>
                </c:pt>
                <c:pt idx="26">
                  <c:v>78.292295264510997</c:v>
                </c:pt>
                <c:pt idx="27">
                  <c:v>78.842185697260902</c:v>
                </c:pt>
                <c:pt idx="28">
                  <c:v>78.914334060257971</c:v>
                </c:pt>
                <c:pt idx="29">
                  <c:v>79.237408517275313</c:v>
                </c:pt>
              </c:numCache>
            </c:numRef>
          </c:val>
          <c:extLst>
            <c:ext xmlns:c16="http://schemas.microsoft.com/office/drawing/2014/chart" uri="{C3380CC4-5D6E-409C-BE32-E72D297353CC}">
              <c16:uniqueId val="{00000000-EDED-4708-84A2-4FB730CF4E95}"/>
            </c:ext>
          </c:extLst>
        </c:ser>
        <c:ser>
          <c:idx val="1"/>
          <c:order val="1"/>
          <c:tx>
            <c:strRef>
              <c:f>Sheet1!$C$1</c:f>
              <c:strCache>
                <c:ptCount val="1"/>
                <c:pt idx="0">
                  <c:v>Column2</c:v>
                </c:pt>
              </c:strCache>
            </c:strRef>
          </c:tx>
          <c:invertIfNegative val="0"/>
          <c:dPt>
            <c:idx val="31"/>
            <c:invertIfNegative val="0"/>
            <c:bubble3D val="0"/>
            <c:spPr>
              <a:solidFill>
                <a:srgbClr val="93C01F"/>
              </a:solidFill>
            </c:spPr>
            <c:extLst>
              <c:ext xmlns:c16="http://schemas.microsoft.com/office/drawing/2014/chart" uri="{C3380CC4-5D6E-409C-BE32-E72D297353CC}">
                <c16:uniqueId val="{00000002-0DF7-4932-93CD-4F95AAF3E6BD}"/>
              </c:ext>
            </c:extLst>
          </c:dPt>
          <c:dPt>
            <c:idx val="32"/>
            <c:invertIfNegative val="0"/>
            <c:bubble3D val="0"/>
            <c:spPr>
              <a:solidFill>
                <a:srgbClr val="93C01F"/>
              </a:solidFill>
            </c:spPr>
            <c:extLst>
              <c:ext xmlns:c16="http://schemas.microsoft.com/office/drawing/2014/chart" uri="{C3380CC4-5D6E-409C-BE32-E72D297353CC}">
                <c16:uniqueId val="{00000011-232F-4C30-BADD-B6D787B684AA}"/>
              </c:ext>
            </c:extLst>
          </c:dPt>
          <c:dPt>
            <c:idx val="33"/>
            <c:invertIfNegative val="0"/>
            <c:bubble3D val="0"/>
            <c:spPr>
              <a:solidFill>
                <a:srgbClr val="93C01F"/>
              </a:solidFill>
            </c:spPr>
            <c:extLst>
              <c:ext xmlns:c16="http://schemas.microsoft.com/office/drawing/2014/chart" uri="{C3380CC4-5D6E-409C-BE32-E72D297353CC}">
                <c16:uniqueId val="{00000002-16B7-4B23-9BB8-0C583CC8FA90}"/>
              </c:ext>
            </c:extLst>
          </c:dPt>
          <c:dPt>
            <c:idx val="35"/>
            <c:invertIfNegative val="0"/>
            <c:bubble3D val="0"/>
            <c:spPr>
              <a:solidFill>
                <a:srgbClr val="93C01F"/>
              </a:solidFill>
            </c:spPr>
            <c:extLst>
              <c:ext xmlns:c16="http://schemas.microsoft.com/office/drawing/2014/chart" uri="{C3380CC4-5D6E-409C-BE32-E72D297353CC}">
                <c16:uniqueId val="{00000009-232F-4C30-BADD-B6D787B684AA}"/>
              </c:ext>
            </c:extLst>
          </c:dPt>
          <c:dPt>
            <c:idx val="36"/>
            <c:invertIfNegative val="0"/>
            <c:bubble3D val="0"/>
            <c:spPr>
              <a:solidFill>
                <a:srgbClr val="93C01F"/>
              </a:solidFill>
            </c:spPr>
            <c:extLst>
              <c:ext xmlns:c16="http://schemas.microsoft.com/office/drawing/2014/chart" uri="{C3380CC4-5D6E-409C-BE32-E72D297353CC}">
                <c16:uniqueId val="{00000004-8A85-4568-BCC9-E10547594F79}"/>
              </c:ext>
            </c:extLst>
          </c:dPt>
          <c:dLbls>
            <c:dLbl>
              <c:idx val="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70-232F-4C30-BADD-B6D787B684AA}"/>
                </c:ext>
              </c:extLst>
            </c:dLbl>
            <c:dLbl>
              <c:idx val="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D-232F-4C30-BADD-B6D787B684AA}"/>
                </c:ext>
              </c:extLst>
            </c:dLbl>
            <c:dLbl>
              <c:idx val="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A-232F-4C30-BADD-B6D787B684AA}"/>
                </c:ext>
              </c:extLst>
            </c:dLbl>
            <c:dLbl>
              <c:idx val="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7-232F-4C30-BADD-B6D787B684AA}"/>
                </c:ext>
              </c:extLst>
            </c:dLbl>
            <c:dLbl>
              <c:idx val="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4-232F-4C30-BADD-B6D787B684AA}"/>
                </c:ext>
              </c:extLst>
            </c:dLbl>
            <c:dLbl>
              <c:idx val="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1-232F-4C30-BADD-B6D787B684AA}"/>
                </c:ext>
              </c:extLst>
            </c:dLbl>
            <c:dLbl>
              <c:idx val="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E-232F-4C30-BADD-B6D787B684AA}"/>
                </c:ext>
              </c:extLst>
            </c:dLbl>
            <c:dLbl>
              <c:idx val="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B-232F-4C30-BADD-B6D787B684AA}"/>
                </c:ext>
              </c:extLst>
            </c:dLbl>
            <c:dLbl>
              <c:idx val="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8-232F-4C30-BADD-B6D787B684AA}"/>
                </c:ext>
              </c:extLst>
            </c:dLbl>
            <c:dLbl>
              <c:idx val="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5-232F-4C30-BADD-B6D787B684AA}"/>
                </c:ext>
              </c:extLst>
            </c:dLbl>
            <c:dLbl>
              <c:idx val="1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2-232F-4C30-BADD-B6D787B684AA}"/>
                </c:ext>
              </c:extLst>
            </c:dLbl>
            <c:dLbl>
              <c:idx val="1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F-232F-4C30-BADD-B6D787B684AA}"/>
                </c:ext>
              </c:extLst>
            </c:dLbl>
            <c:dLbl>
              <c:idx val="1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C-232F-4C30-BADD-B6D787B684AA}"/>
                </c:ext>
              </c:extLst>
            </c:dLbl>
            <c:dLbl>
              <c:idx val="1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9-232F-4C30-BADD-B6D787B684AA}"/>
                </c:ext>
              </c:extLst>
            </c:dLbl>
            <c:dLbl>
              <c:idx val="1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6-232F-4C30-BADD-B6D787B684AA}"/>
                </c:ext>
              </c:extLst>
            </c:dLbl>
            <c:dLbl>
              <c:idx val="1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3-232F-4C30-BADD-B6D787B684AA}"/>
                </c:ext>
              </c:extLst>
            </c:dLbl>
            <c:dLbl>
              <c:idx val="1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0-232F-4C30-BADD-B6D787B684AA}"/>
                </c:ext>
              </c:extLst>
            </c:dLbl>
            <c:dLbl>
              <c:idx val="1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D-232F-4C30-BADD-B6D787B684AA}"/>
                </c:ext>
              </c:extLst>
            </c:dLbl>
            <c:dLbl>
              <c:idx val="1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A-232F-4C30-BADD-B6D787B684AA}"/>
                </c:ext>
              </c:extLst>
            </c:dLbl>
            <c:dLbl>
              <c:idx val="1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7-232F-4C30-BADD-B6D787B684AA}"/>
                </c:ext>
              </c:extLst>
            </c:dLbl>
            <c:dLbl>
              <c:idx val="2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4-232F-4C30-BADD-B6D787B684AA}"/>
                </c:ext>
              </c:extLst>
            </c:dLbl>
            <c:dLbl>
              <c:idx val="2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1-232F-4C30-BADD-B6D787B684AA}"/>
                </c:ext>
              </c:extLst>
            </c:dLbl>
            <c:dLbl>
              <c:idx val="2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E-232F-4C30-BADD-B6D787B684AA}"/>
                </c:ext>
              </c:extLst>
            </c:dLbl>
            <c:dLbl>
              <c:idx val="2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B-232F-4C30-BADD-B6D787B684AA}"/>
                </c:ext>
              </c:extLst>
            </c:dLbl>
            <c:dLbl>
              <c:idx val="2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8-232F-4C30-BADD-B6D787B684AA}"/>
                </c:ext>
              </c:extLst>
            </c:dLbl>
            <c:dLbl>
              <c:idx val="2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5-232F-4C30-BADD-B6D787B684AA}"/>
                </c:ext>
              </c:extLst>
            </c:dLbl>
            <c:dLbl>
              <c:idx val="2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2-232F-4C30-BADD-B6D787B684AA}"/>
                </c:ext>
              </c:extLst>
            </c:dLbl>
            <c:dLbl>
              <c:idx val="2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F-232F-4C30-BADD-B6D787B684AA}"/>
                </c:ext>
              </c:extLst>
            </c:dLbl>
            <c:dLbl>
              <c:idx val="2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C-232F-4C30-BADD-B6D787B684AA}"/>
                </c:ext>
              </c:extLst>
            </c:dLbl>
            <c:dLbl>
              <c:idx val="2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9-232F-4C30-BADD-B6D787B684AA}"/>
                </c:ext>
              </c:extLst>
            </c:dLbl>
            <c:dLbl>
              <c:idx val="3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6-232F-4C30-BADD-B6D787B684AA}"/>
                </c:ext>
              </c:extLst>
            </c:dLbl>
            <c:dLbl>
              <c:idx val="3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2-0DF7-4932-93CD-4F95AAF3E6BD}"/>
                </c:ext>
              </c:extLst>
            </c:dLbl>
            <c:dLbl>
              <c:idx val="3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1-232F-4C30-BADD-B6D787B684AA}"/>
                </c:ext>
              </c:extLst>
            </c:dLbl>
            <c:dLbl>
              <c:idx val="3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2-16B7-4B23-9BB8-0C583CC8FA90}"/>
                </c:ext>
              </c:extLst>
            </c:dLbl>
            <c:dLbl>
              <c:idx val="3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C-232F-4C30-BADD-B6D787B684AA}"/>
                </c:ext>
              </c:extLst>
            </c:dLbl>
            <c:dLbl>
              <c:idx val="3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9-232F-4C30-BADD-B6D787B684AA}"/>
                </c:ext>
              </c:extLst>
            </c:dLbl>
            <c:dLbl>
              <c:idx val="3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4-8A85-4568-BCC9-E10547594F79}"/>
                </c:ext>
              </c:extLst>
            </c:dLbl>
            <c:spPr>
              <a:noFill/>
              <a:ln>
                <a:noFill/>
              </a:ln>
              <a:effectLst/>
            </c:spPr>
            <c:txPr>
              <a:bodyPr wrap="square" lIns="38100" tIns="19050" rIns="38100" bIns="19050" anchor="ctr">
                <a:spAutoFit/>
              </a:bodyPr>
              <a:lstStyle/>
              <a:p>
                <a:pPr algn="ctr">
                  <a:defRPr sz="900" b="0" i="0" u="none">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Sheet1!$A$2:$A$34</c:f>
              <c:strCache>
                <c:ptCount val="33"/>
                <c:pt idx="0">
                  <c:v>Scottish Power</c:v>
                </c:pt>
                <c:pt idx="1">
                  <c:v>npower</c:v>
                </c:pt>
                <c:pt idx="2">
                  <c:v>Thames Water</c:v>
                </c:pt>
                <c:pt idx="3">
                  <c:v>EDF Energy</c:v>
                </c:pt>
                <c:pt idx="4">
                  <c:v>Southern Water</c:v>
                </c:pt>
                <c:pt idx="5">
                  <c:v>Essex and Suffolk Water</c:v>
                </c:pt>
                <c:pt idx="6">
                  <c:v>South West Water</c:v>
                </c:pt>
                <c:pt idx="7">
                  <c:v>South East Water</c:v>
                </c:pt>
                <c:pt idx="8">
                  <c:v>Scottish and Southern Energy (SSE)</c:v>
                </c:pt>
                <c:pt idx="9">
                  <c:v>E.ON (energy)</c:v>
                </c:pt>
                <c:pt idx="10">
                  <c:v>Scottish Gas</c:v>
                </c:pt>
                <c:pt idx="11">
                  <c:v>First Utility</c:v>
                </c:pt>
                <c:pt idx="12">
                  <c:v>British Gas</c:v>
                </c:pt>
                <c:pt idx="13">
                  <c:v>Bristol Water</c:v>
                </c:pt>
                <c:pt idx="14">
                  <c:v>Severn Trent Water</c:v>
                </c:pt>
                <c:pt idx="15">
                  <c:v>The Co-operative Energy</c:v>
                </c:pt>
                <c:pt idx="16">
                  <c:v>Anglian Water</c:v>
                </c:pt>
                <c:pt idx="17">
                  <c:v>Affinity Water</c:v>
                </c:pt>
                <c:pt idx="18">
                  <c:v>Yorkshire Water</c:v>
                </c:pt>
                <c:pt idx="19">
                  <c:v>Northern Ireland Water</c:v>
                </c:pt>
                <c:pt idx="20">
                  <c:v>United Utilities (water)</c:v>
                </c:pt>
                <c:pt idx="21">
                  <c:v>UK Power Networks</c:v>
                </c:pt>
                <c:pt idx="22">
                  <c:v>Wessex Water</c:v>
                </c:pt>
                <c:pt idx="23">
                  <c:v>Power NI</c:v>
                </c:pt>
                <c:pt idx="24">
                  <c:v>M &amp; S Energy</c:v>
                </c:pt>
                <c:pt idx="25">
                  <c:v>Utility Warehouse</c:v>
                </c:pt>
                <c:pt idx="26">
                  <c:v>OVO Energy</c:v>
                </c:pt>
                <c:pt idx="27">
                  <c:v>Scottish Water</c:v>
                </c:pt>
                <c:pt idx="28">
                  <c:v>Northumbrian Water</c:v>
                </c:pt>
                <c:pt idx="29">
                  <c:v>Dwr Cymru (Welsh Water)</c:v>
                </c:pt>
                <c:pt idx="30">
                  <c:v> </c:v>
                </c:pt>
                <c:pt idx="31">
                  <c:v>Utilities</c:v>
                </c:pt>
                <c:pt idx="32">
                  <c:v>UK all-sector average</c:v>
                </c:pt>
              </c:strCache>
            </c:strRef>
          </c:cat>
          <c:val>
            <c:numRef>
              <c:f>Sheet1!$C$2:$C$34</c:f>
              <c:numCache>
                <c:formatCode>General</c:formatCode>
                <c:ptCount val="33"/>
                <c:pt idx="32" formatCode="0.0">
                  <c:v>77.053976943181738</c:v>
                </c:pt>
              </c:numCache>
            </c:numRef>
          </c:val>
          <c:extLst>
            <c:ext xmlns:c16="http://schemas.microsoft.com/office/drawing/2014/chart" uri="{C3380CC4-5D6E-409C-BE32-E72D297353CC}">
              <c16:uniqueId val="{00000000-0DF7-4932-93CD-4F95AAF3E6BD}"/>
            </c:ext>
          </c:extLst>
        </c:ser>
        <c:ser>
          <c:idx val="2"/>
          <c:order val="2"/>
          <c:tx>
            <c:strRef>
              <c:f>Sheet1!$D$1</c:f>
              <c:strCache>
                <c:ptCount val="1"/>
                <c:pt idx="0">
                  <c:v>Column3</c:v>
                </c:pt>
              </c:strCache>
            </c:strRef>
          </c:tx>
          <c:spPr>
            <a:solidFill>
              <a:srgbClr val="008265"/>
            </a:solidFill>
          </c:spPr>
          <c:invertIfNegative val="0"/>
          <c:dLbls>
            <c:dLbl>
              <c:idx val="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F-232F-4C30-BADD-B6D787B684AA}"/>
                </c:ext>
              </c:extLst>
            </c:dLbl>
            <c:dLbl>
              <c:idx val="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C-232F-4C30-BADD-B6D787B684AA}"/>
                </c:ext>
              </c:extLst>
            </c:dLbl>
            <c:dLbl>
              <c:idx val="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9-232F-4C30-BADD-B6D787B684AA}"/>
                </c:ext>
              </c:extLst>
            </c:dLbl>
            <c:dLbl>
              <c:idx val="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6-232F-4C30-BADD-B6D787B684AA}"/>
                </c:ext>
              </c:extLst>
            </c:dLbl>
            <c:dLbl>
              <c:idx val="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3-232F-4C30-BADD-B6D787B684AA}"/>
                </c:ext>
              </c:extLst>
            </c:dLbl>
            <c:dLbl>
              <c:idx val="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0-232F-4C30-BADD-B6D787B684AA}"/>
                </c:ext>
              </c:extLst>
            </c:dLbl>
            <c:dLbl>
              <c:idx val="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D-232F-4C30-BADD-B6D787B684AA}"/>
                </c:ext>
              </c:extLst>
            </c:dLbl>
            <c:dLbl>
              <c:idx val="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A-232F-4C30-BADD-B6D787B684AA}"/>
                </c:ext>
              </c:extLst>
            </c:dLbl>
            <c:dLbl>
              <c:idx val="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7-232F-4C30-BADD-B6D787B684AA}"/>
                </c:ext>
              </c:extLst>
            </c:dLbl>
            <c:dLbl>
              <c:idx val="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4-232F-4C30-BADD-B6D787B684AA}"/>
                </c:ext>
              </c:extLst>
            </c:dLbl>
            <c:dLbl>
              <c:idx val="1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1-232F-4C30-BADD-B6D787B684AA}"/>
                </c:ext>
              </c:extLst>
            </c:dLbl>
            <c:dLbl>
              <c:idx val="1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E-232F-4C30-BADD-B6D787B684AA}"/>
                </c:ext>
              </c:extLst>
            </c:dLbl>
            <c:dLbl>
              <c:idx val="1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B-232F-4C30-BADD-B6D787B684AA}"/>
                </c:ext>
              </c:extLst>
            </c:dLbl>
            <c:dLbl>
              <c:idx val="1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8-232F-4C30-BADD-B6D787B684AA}"/>
                </c:ext>
              </c:extLst>
            </c:dLbl>
            <c:dLbl>
              <c:idx val="1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5-232F-4C30-BADD-B6D787B684AA}"/>
                </c:ext>
              </c:extLst>
            </c:dLbl>
            <c:dLbl>
              <c:idx val="1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2-232F-4C30-BADD-B6D787B684AA}"/>
                </c:ext>
              </c:extLst>
            </c:dLbl>
            <c:dLbl>
              <c:idx val="1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F-232F-4C30-BADD-B6D787B684AA}"/>
                </c:ext>
              </c:extLst>
            </c:dLbl>
            <c:dLbl>
              <c:idx val="1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C-232F-4C30-BADD-B6D787B684AA}"/>
                </c:ext>
              </c:extLst>
            </c:dLbl>
            <c:dLbl>
              <c:idx val="1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9-232F-4C30-BADD-B6D787B684AA}"/>
                </c:ext>
              </c:extLst>
            </c:dLbl>
            <c:dLbl>
              <c:idx val="1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6-232F-4C30-BADD-B6D787B684AA}"/>
                </c:ext>
              </c:extLst>
            </c:dLbl>
            <c:dLbl>
              <c:idx val="2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3-232F-4C30-BADD-B6D787B684AA}"/>
                </c:ext>
              </c:extLst>
            </c:dLbl>
            <c:dLbl>
              <c:idx val="2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0-232F-4C30-BADD-B6D787B684AA}"/>
                </c:ext>
              </c:extLst>
            </c:dLbl>
            <c:dLbl>
              <c:idx val="2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D-232F-4C30-BADD-B6D787B684AA}"/>
                </c:ext>
              </c:extLst>
            </c:dLbl>
            <c:dLbl>
              <c:idx val="2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A-232F-4C30-BADD-B6D787B684AA}"/>
                </c:ext>
              </c:extLst>
            </c:dLbl>
            <c:dLbl>
              <c:idx val="2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7-232F-4C30-BADD-B6D787B684AA}"/>
                </c:ext>
              </c:extLst>
            </c:dLbl>
            <c:dLbl>
              <c:idx val="2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4-232F-4C30-BADD-B6D787B684AA}"/>
                </c:ext>
              </c:extLst>
            </c:dLbl>
            <c:dLbl>
              <c:idx val="2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1-232F-4C30-BADD-B6D787B684AA}"/>
                </c:ext>
              </c:extLst>
            </c:dLbl>
            <c:dLbl>
              <c:idx val="2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E-232F-4C30-BADD-B6D787B684AA}"/>
                </c:ext>
              </c:extLst>
            </c:dLbl>
            <c:dLbl>
              <c:idx val="2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B-232F-4C30-BADD-B6D787B684AA}"/>
                </c:ext>
              </c:extLst>
            </c:dLbl>
            <c:dLbl>
              <c:idx val="2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8-232F-4C30-BADD-B6D787B684AA}"/>
                </c:ext>
              </c:extLst>
            </c:dLbl>
            <c:dLbl>
              <c:idx val="3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5-232F-4C30-BADD-B6D787B684AA}"/>
                </c:ext>
              </c:extLst>
            </c:dLbl>
            <c:dLbl>
              <c:idx val="3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3-232F-4C30-BADD-B6D787B684AA}"/>
                </c:ext>
              </c:extLst>
            </c:dLbl>
            <c:dLbl>
              <c:idx val="3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0-232F-4C30-BADD-B6D787B684AA}"/>
                </c:ext>
              </c:extLst>
            </c:dLbl>
            <c:dLbl>
              <c:idx val="3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E-232F-4C30-BADD-B6D787B684AA}"/>
                </c:ext>
              </c:extLst>
            </c:dLbl>
            <c:dLbl>
              <c:idx val="3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B-232F-4C30-BADD-B6D787B684AA}"/>
                </c:ext>
              </c:extLst>
            </c:dLbl>
            <c:dLbl>
              <c:idx val="3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8-232F-4C30-BADD-B6D787B684AA}"/>
                </c:ext>
              </c:extLst>
            </c:dLbl>
            <c:dLbl>
              <c:idx val="3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6-232F-4C30-BADD-B6D787B684AA}"/>
                </c:ext>
              </c:extLst>
            </c:dLbl>
            <c:spPr>
              <a:noFill/>
              <a:ln>
                <a:noFill/>
              </a:ln>
              <a:effectLst/>
            </c:spPr>
            <c:txPr>
              <a:bodyPr wrap="square" lIns="38100" tIns="19050" rIns="38100" bIns="19050" anchor="ctr">
                <a:spAutoFit/>
              </a:bodyPr>
              <a:lstStyle/>
              <a:p>
                <a:pPr algn="ctr">
                  <a:defRPr sz="900" b="0" i="0" u="none">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Sheet1!$A$2:$A$34</c:f>
              <c:strCache>
                <c:ptCount val="33"/>
                <c:pt idx="0">
                  <c:v>Scottish Power</c:v>
                </c:pt>
                <c:pt idx="1">
                  <c:v>npower</c:v>
                </c:pt>
                <c:pt idx="2">
                  <c:v>Thames Water</c:v>
                </c:pt>
                <c:pt idx="3">
                  <c:v>EDF Energy</c:v>
                </c:pt>
                <c:pt idx="4">
                  <c:v>Southern Water</c:v>
                </c:pt>
                <c:pt idx="5">
                  <c:v>Essex and Suffolk Water</c:v>
                </c:pt>
                <c:pt idx="6">
                  <c:v>South West Water</c:v>
                </c:pt>
                <c:pt idx="7">
                  <c:v>South East Water</c:v>
                </c:pt>
                <c:pt idx="8">
                  <c:v>Scottish and Southern Energy (SSE)</c:v>
                </c:pt>
                <c:pt idx="9">
                  <c:v>E.ON (energy)</c:v>
                </c:pt>
                <c:pt idx="10">
                  <c:v>Scottish Gas</c:v>
                </c:pt>
                <c:pt idx="11">
                  <c:v>First Utility</c:v>
                </c:pt>
                <c:pt idx="12">
                  <c:v>British Gas</c:v>
                </c:pt>
                <c:pt idx="13">
                  <c:v>Bristol Water</c:v>
                </c:pt>
                <c:pt idx="14">
                  <c:v>Severn Trent Water</c:v>
                </c:pt>
                <c:pt idx="15">
                  <c:v>The Co-operative Energy</c:v>
                </c:pt>
                <c:pt idx="16">
                  <c:v>Anglian Water</c:v>
                </c:pt>
                <c:pt idx="17">
                  <c:v>Affinity Water</c:v>
                </c:pt>
                <c:pt idx="18">
                  <c:v>Yorkshire Water</c:v>
                </c:pt>
                <c:pt idx="19">
                  <c:v>Northern Ireland Water</c:v>
                </c:pt>
                <c:pt idx="20">
                  <c:v>United Utilities (water)</c:v>
                </c:pt>
                <c:pt idx="21">
                  <c:v>UK Power Networks</c:v>
                </c:pt>
                <c:pt idx="22">
                  <c:v>Wessex Water</c:v>
                </c:pt>
                <c:pt idx="23">
                  <c:v>Power NI</c:v>
                </c:pt>
                <c:pt idx="24">
                  <c:v>M &amp; S Energy</c:v>
                </c:pt>
                <c:pt idx="25">
                  <c:v>Utility Warehouse</c:v>
                </c:pt>
                <c:pt idx="26">
                  <c:v>OVO Energy</c:v>
                </c:pt>
                <c:pt idx="27">
                  <c:v>Scottish Water</c:v>
                </c:pt>
                <c:pt idx="28">
                  <c:v>Northumbrian Water</c:v>
                </c:pt>
                <c:pt idx="29">
                  <c:v>Dwr Cymru (Welsh Water)</c:v>
                </c:pt>
                <c:pt idx="30">
                  <c:v> </c:v>
                </c:pt>
                <c:pt idx="31">
                  <c:v>Utilities</c:v>
                </c:pt>
                <c:pt idx="32">
                  <c:v>UK all-sector average</c:v>
                </c:pt>
              </c:strCache>
            </c:strRef>
          </c:cat>
          <c:val>
            <c:numRef>
              <c:f>Sheet1!$D$2:$D$34</c:f>
              <c:numCache>
                <c:formatCode>General</c:formatCode>
                <c:ptCount val="33"/>
                <c:pt idx="31" formatCode="0.0">
                  <c:v>72.149844774898924</c:v>
                </c:pt>
              </c:numCache>
            </c:numRef>
          </c:val>
          <c:extLst>
            <c:ext xmlns:c16="http://schemas.microsoft.com/office/drawing/2014/chart" uri="{C3380CC4-5D6E-409C-BE32-E72D297353CC}">
              <c16:uniqueId val="{00000001-0DF7-4932-93CD-4F95AAF3E6BD}"/>
            </c:ext>
          </c:extLst>
        </c:ser>
        <c:dLbls>
          <c:showLegendKey val="0"/>
          <c:showVal val="0"/>
          <c:showCatName val="0"/>
          <c:showSerName val="0"/>
          <c:showPercent val="0"/>
          <c:showBubbleSize val="0"/>
        </c:dLbls>
        <c:gapWidth val="15"/>
        <c:overlap val="100"/>
        <c:axId val="35799040"/>
        <c:axId val="565300608"/>
      </c:barChart>
      <c:catAx>
        <c:axId val="35799040"/>
        <c:scaling>
          <c:orientation val="minMax"/>
        </c:scaling>
        <c:delete val="0"/>
        <c:axPos val="l"/>
        <c:numFmt formatCode="General" sourceLinked="1"/>
        <c:majorTickMark val="out"/>
        <c:minorTickMark val="none"/>
        <c:tickLblPos val="nextTo"/>
        <c:spPr>
          <a:ln>
            <a:noFill/>
          </a:ln>
        </c:spPr>
        <c:txPr>
          <a:bodyPr/>
          <a:lstStyle/>
          <a:p>
            <a:pPr>
              <a:defRPr sz="900" baseline="0">
                <a:solidFill>
                  <a:srgbClr val="008265"/>
                </a:solidFill>
                <a:latin typeface="Arial" pitchFamily="34" charset="0"/>
                <a:cs typeface="Arial" pitchFamily="34" charset="0"/>
              </a:defRPr>
            </a:pPr>
            <a:endParaRPr lang="en-US"/>
          </a:p>
        </c:txPr>
        <c:crossAx val="565300608"/>
        <c:crosses val="autoZero"/>
        <c:auto val="1"/>
        <c:lblAlgn val="ctr"/>
        <c:lblOffset val="100"/>
        <c:noMultiLvlLbl val="0"/>
      </c:catAx>
      <c:valAx>
        <c:axId val="565300608"/>
        <c:scaling>
          <c:orientation val="minMax"/>
          <c:max val="100"/>
          <c:min val="45"/>
        </c:scaling>
        <c:delete val="0"/>
        <c:axPos val="b"/>
        <c:majorGridlines>
          <c:spPr>
            <a:ln>
              <a:noFill/>
            </a:ln>
          </c:spPr>
        </c:majorGridlines>
        <c:numFmt formatCode="0" sourceLinked="0"/>
        <c:majorTickMark val="out"/>
        <c:minorTickMark val="none"/>
        <c:tickLblPos val="high"/>
        <c:spPr>
          <a:ln>
            <a:noFill/>
          </a:ln>
        </c:spPr>
        <c:txPr>
          <a:bodyPr anchor="t" anchorCtr="0"/>
          <a:lstStyle/>
          <a:p>
            <a:pPr>
              <a:defRPr sz="900" baseline="0">
                <a:solidFill>
                  <a:srgbClr val="008265"/>
                </a:solidFill>
                <a:latin typeface="Arial" pitchFamily="34" charset="0"/>
                <a:cs typeface="Arial" pitchFamily="34" charset="0"/>
              </a:defRPr>
            </a:pPr>
            <a:endParaRPr lang="en-US"/>
          </a:p>
        </c:txPr>
        <c:crossAx val="35799040"/>
        <c:crosses val="autoZero"/>
        <c:crossBetween val="between"/>
        <c:majorUnit val="5"/>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1823200199977778"/>
          <c:y val="0.11401756014037656"/>
          <c:w val="0.54206291893493319"/>
          <c:h val="0.8247858081128242"/>
        </c:manualLayout>
      </c:layout>
      <c:barChart>
        <c:barDir val="bar"/>
        <c:grouping val="clustered"/>
        <c:varyColors val="0"/>
        <c:ser>
          <c:idx val="0"/>
          <c:order val="0"/>
          <c:tx>
            <c:strRef>
              <c:f>Sheet1!$B$1</c:f>
              <c:strCache>
                <c:ptCount val="1"/>
                <c:pt idx="0">
                  <c:v>Column1</c:v>
                </c:pt>
              </c:strCache>
            </c:strRef>
          </c:tx>
          <c:spPr>
            <a:solidFill>
              <a:srgbClr val="AB588C"/>
            </a:solidFill>
          </c:spPr>
          <c:invertIfNegative val="0"/>
          <c:dPt>
            <c:idx val="0"/>
            <c:invertIfNegative val="0"/>
            <c:bubble3D val="0"/>
            <c:spPr>
              <a:solidFill>
                <a:srgbClr val="15ADD0"/>
              </a:solidFill>
            </c:spPr>
            <c:extLst>
              <c:ext xmlns:c16="http://schemas.microsoft.com/office/drawing/2014/chart" uri="{C3380CC4-5D6E-409C-BE32-E72D297353CC}">
                <c16:uniqueId val="{00000000-915D-411F-B740-9C5AE9F152F8}"/>
              </c:ext>
            </c:extLst>
          </c:dPt>
          <c:dLbls>
            <c:spPr>
              <a:noFill/>
              <a:ln>
                <a:noFill/>
              </a:ln>
              <a:effectLst/>
            </c:spPr>
            <c:txPr>
              <a:bodyPr wrap="square" lIns="38100" tIns="19050" rIns="38100" bIns="19050" anchor="ctr">
                <a:spAutoFit/>
              </a:bodyPr>
              <a:lstStyle/>
              <a:p>
                <a:pPr algn="ctr">
                  <a:defRPr sz="900" b="0" i="0" u="none" baseline="0">
                    <a:solidFill>
                      <a:srgbClr val="F2F2F2"/>
                    </a:solidFill>
                    <a:latin typeface="Arial" pitchFamily="34" charset="0"/>
                    <a:cs typeface="Arial"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Northern Gas Networks Business Benchmarking</c:v>
                </c:pt>
                <c:pt idx="1">
                  <c:v>Utilities</c:v>
                </c:pt>
                <c:pt idx="2">
                  <c:v>UK all-sector average</c:v>
                </c:pt>
              </c:strCache>
            </c:strRef>
          </c:cat>
          <c:val>
            <c:numRef>
              <c:f>Sheet1!$B$2:$B$4</c:f>
              <c:numCache>
                <c:formatCode>General</c:formatCode>
                <c:ptCount val="3"/>
                <c:pt idx="0" formatCode="0.0">
                  <c:v>88.021385156981538</c:v>
                </c:pt>
              </c:numCache>
            </c:numRef>
          </c:val>
          <c:extLst>
            <c:ext xmlns:c16="http://schemas.microsoft.com/office/drawing/2014/chart" uri="{C3380CC4-5D6E-409C-BE32-E72D297353CC}">
              <c16:uniqueId val="{00000000-DD34-4A9A-88C4-2D17DF12B59A}"/>
            </c:ext>
          </c:extLst>
        </c:ser>
        <c:ser>
          <c:idx val="1"/>
          <c:order val="1"/>
          <c:tx>
            <c:strRef>
              <c:f>Sheet1!$C$1</c:f>
              <c:strCache>
                <c:ptCount val="1"/>
                <c:pt idx="0">
                  <c:v>Column2</c:v>
                </c:pt>
              </c:strCache>
            </c:strRef>
          </c:tx>
          <c:spPr>
            <a:solidFill>
              <a:srgbClr val="008265"/>
            </a:solidFill>
          </c:spPr>
          <c:invertIfNegative val="0"/>
          <c:dLbls>
            <c:dLbl>
              <c:idx val="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9-1A9F-43DD-BB9C-A8AC024A3109}"/>
                </c:ext>
              </c:extLst>
            </c:dLbl>
            <c:dLbl>
              <c:idx val="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6-1A9F-43DD-BB9C-A8AC024A3109}"/>
                </c:ext>
              </c:extLst>
            </c:dLbl>
            <c:dLbl>
              <c:idx val="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3-1A9F-43DD-BB9C-A8AC024A3109}"/>
                </c:ext>
              </c:extLst>
            </c:dLbl>
            <c:spPr>
              <a:noFill/>
              <a:ln>
                <a:noFill/>
              </a:ln>
              <a:effectLst/>
            </c:spPr>
            <c:txPr>
              <a:bodyPr wrap="square" lIns="38100" tIns="19050" rIns="38100" bIns="19050" anchor="ctr">
                <a:spAutoFit/>
              </a:bodyPr>
              <a:lstStyle/>
              <a:p>
                <a:pPr algn="ctr">
                  <a:defRPr sz="900" b="0" i="0" u="none">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Northern Gas Networks Business Benchmarking</c:v>
                </c:pt>
                <c:pt idx="1">
                  <c:v>Utilities</c:v>
                </c:pt>
                <c:pt idx="2">
                  <c:v>UK all-sector average</c:v>
                </c:pt>
              </c:strCache>
            </c:strRef>
          </c:cat>
          <c:val>
            <c:numRef>
              <c:f>Sheet1!$C$2:$C$4</c:f>
              <c:numCache>
                <c:formatCode>0.0</c:formatCode>
                <c:ptCount val="3"/>
                <c:pt idx="1">
                  <c:v>72.149844774898924</c:v>
                </c:pt>
              </c:numCache>
            </c:numRef>
          </c:val>
          <c:extLst>
            <c:ext xmlns:c16="http://schemas.microsoft.com/office/drawing/2014/chart" uri="{C3380CC4-5D6E-409C-BE32-E72D297353CC}">
              <c16:uniqueId val="{00000000-36AF-46F2-9B98-C27DCD5749D9}"/>
            </c:ext>
          </c:extLst>
        </c:ser>
        <c:ser>
          <c:idx val="2"/>
          <c:order val="2"/>
          <c:tx>
            <c:strRef>
              <c:f>Sheet1!$D$1</c:f>
              <c:strCache>
                <c:ptCount val="1"/>
                <c:pt idx="0">
                  <c:v>Column3</c:v>
                </c:pt>
              </c:strCache>
            </c:strRef>
          </c:tx>
          <c:spPr>
            <a:solidFill>
              <a:srgbClr val="93C01F"/>
            </a:solidFill>
          </c:spPr>
          <c:invertIfNegative val="0"/>
          <c:dLbls>
            <c:dLbl>
              <c:idx val="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8-1A9F-43DD-BB9C-A8AC024A3109}"/>
                </c:ext>
              </c:extLst>
            </c:dLbl>
            <c:dLbl>
              <c:idx val="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5-1A9F-43DD-BB9C-A8AC024A3109}"/>
                </c:ext>
              </c:extLst>
            </c:dLbl>
            <c:dLbl>
              <c:idx val="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2-1A9F-43DD-BB9C-A8AC024A3109}"/>
                </c:ext>
              </c:extLst>
            </c:dLbl>
            <c:spPr>
              <a:noFill/>
              <a:ln>
                <a:noFill/>
              </a:ln>
              <a:effectLst/>
            </c:spPr>
            <c:txPr>
              <a:bodyPr wrap="square" lIns="38100" tIns="19050" rIns="38100" bIns="19050" anchor="ctr">
                <a:spAutoFit/>
              </a:bodyPr>
              <a:lstStyle/>
              <a:p>
                <a:pPr algn="ctr">
                  <a:defRPr sz="900" b="0" i="0" u="none">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Northern Gas Networks Business Benchmarking</c:v>
                </c:pt>
                <c:pt idx="1">
                  <c:v>Utilities</c:v>
                </c:pt>
                <c:pt idx="2">
                  <c:v>UK all-sector average</c:v>
                </c:pt>
              </c:strCache>
            </c:strRef>
          </c:cat>
          <c:val>
            <c:numRef>
              <c:f>Sheet1!$D$2:$D$4</c:f>
              <c:numCache>
                <c:formatCode>General</c:formatCode>
                <c:ptCount val="3"/>
                <c:pt idx="2" formatCode="0.0">
                  <c:v>77.053976943181738</c:v>
                </c:pt>
              </c:numCache>
            </c:numRef>
          </c:val>
          <c:extLst>
            <c:ext xmlns:c16="http://schemas.microsoft.com/office/drawing/2014/chart" uri="{C3380CC4-5D6E-409C-BE32-E72D297353CC}">
              <c16:uniqueId val="{00000001-36AF-46F2-9B98-C27DCD5749D9}"/>
            </c:ext>
          </c:extLst>
        </c:ser>
        <c:dLbls>
          <c:showLegendKey val="0"/>
          <c:showVal val="0"/>
          <c:showCatName val="0"/>
          <c:showSerName val="0"/>
          <c:showPercent val="0"/>
          <c:showBubbleSize val="0"/>
        </c:dLbls>
        <c:gapWidth val="35"/>
        <c:overlap val="100"/>
        <c:axId val="35800576"/>
        <c:axId val="565301760"/>
      </c:barChart>
      <c:catAx>
        <c:axId val="35800576"/>
        <c:scaling>
          <c:orientation val="minMax"/>
        </c:scaling>
        <c:delete val="0"/>
        <c:axPos val="l"/>
        <c:numFmt formatCode="General" sourceLinked="1"/>
        <c:majorTickMark val="out"/>
        <c:minorTickMark val="none"/>
        <c:tickLblPos val="nextTo"/>
        <c:spPr>
          <a:ln>
            <a:noFill/>
          </a:ln>
        </c:spPr>
        <c:txPr>
          <a:bodyPr/>
          <a:lstStyle/>
          <a:p>
            <a:pPr>
              <a:defRPr sz="900" baseline="0">
                <a:solidFill>
                  <a:srgbClr val="008265"/>
                </a:solidFill>
                <a:latin typeface="Arial" pitchFamily="34" charset="0"/>
                <a:cs typeface="Arial" pitchFamily="34" charset="0"/>
              </a:defRPr>
            </a:pPr>
            <a:endParaRPr lang="en-US"/>
          </a:p>
        </c:txPr>
        <c:crossAx val="565301760"/>
        <c:crosses val="autoZero"/>
        <c:auto val="1"/>
        <c:lblAlgn val="ctr"/>
        <c:lblOffset val="100"/>
        <c:noMultiLvlLbl val="0"/>
      </c:catAx>
      <c:valAx>
        <c:axId val="565301760"/>
        <c:scaling>
          <c:orientation val="minMax"/>
          <c:max val="100"/>
          <c:min val="45"/>
        </c:scaling>
        <c:delete val="0"/>
        <c:axPos val="b"/>
        <c:majorGridlines>
          <c:spPr>
            <a:ln>
              <a:noFill/>
            </a:ln>
          </c:spPr>
        </c:majorGridlines>
        <c:numFmt formatCode="0" sourceLinked="0"/>
        <c:majorTickMark val="out"/>
        <c:minorTickMark val="none"/>
        <c:tickLblPos val="high"/>
        <c:spPr>
          <a:ln>
            <a:noFill/>
          </a:ln>
        </c:spPr>
        <c:txPr>
          <a:bodyPr anchor="t" anchorCtr="0"/>
          <a:lstStyle/>
          <a:p>
            <a:pPr>
              <a:defRPr sz="900" baseline="0">
                <a:solidFill>
                  <a:srgbClr val="008265"/>
                </a:solidFill>
                <a:latin typeface="Arial" pitchFamily="34" charset="0"/>
                <a:cs typeface="Arial" pitchFamily="34" charset="0"/>
              </a:defRPr>
            </a:pPr>
            <a:endParaRPr lang="en-US"/>
          </a:p>
        </c:txPr>
        <c:crossAx val="35800576"/>
        <c:crosses val="autoZero"/>
        <c:crossBetween val="between"/>
        <c:majorUnit val="5"/>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4024421263134506"/>
          <c:y val="0.12921990149242676"/>
          <c:w val="0.52570425898097095"/>
          <c:h val="0.80541976817390659"/>
        </c:manualLayout>
      </c:layout>
      <c:barChart>
        <c:barDir val="bar"/>
        <c:grouping val="clustered"/>
        <c:varyColors val="0"/>
        <c:ser>
          <c:idx val="0"/>
          <c:order val="0"/>
          <c:tx>
            <c:strRef>
              <c:f>Sheet1!$B$1</c:f>
              <c:strCache>
                <c:ptCount val="1"/>
                <c:pt idx="0">
                  <c:v>Column1</c:v>
                </c:pt>
              </c:strCache>
            </c:strRef>
          </c:tx>
          <c:spPr>
            <a:solidFill>
              <a:srgbClr val="15ADD0"/>
            </a:solidFill>
          </c:spPr>
          <c:invertIfNegative val="0"/>
          <c:dPt>
            <c:idx val="0"/>
            <c:invertIfNegative val="0"/>
            <c:bubble3D val="0"/>
            <c:extLst>
              <c:ext xmlns:c16="http://schemas.microsoft.com/office/drawing/2014/chart" uri="{C3380CC4-5D6E-409C-BE32-E72D297353CC}">
                <c16:uniqueId val="{00000001-E15B-45D6-9A1E-ED882FDFCF61}"/>
              </c:ext>
            </c:extLst>
          </c:dPt>
          <c:dLbls>
            <c:spPr>
              <a:noFill/>
              <a:ln>
                <a:noFill/>
              </a:ln>
              <a:effectLst/>
            </c:spPr>
            <c:txPr>
              <a:bodyPr wrap="square" lIns="38100" tIns="19050" rIns="38100" bIns="19050" anchor="ctr">
                <a:spAutoFit/>
              </a:bodyPr>
              <a:lstStyle/>
              <a:p>
                <a:pPr algn="ctr">
                  <a:defRPr sz="900" b="0" i="0" u="none" baseline="0">
                    <a:solidFill>
                      <a:srgbClr val="F2F2F2"/>
                    </a:solidFill>
                    <a:latin typeface="Arial" pitchFamily="34" charset="0"/>
                    <a:cs typeface="Arial"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Northern Gas Networks Business Benchmarking</c:v>
                </c:pt>
                <c:pt idx="1">
                  <c:v>Utilities</c:v>
                </c:pt>
                <c:pt idx="2">
                  <c:v>UK all-sector average</c:v>
                </c:pt>
              </c:strCache>
            </c:strRef>
          </c:cat>
          <c:val>
            <c:numRef>
              <c:f>Sheet1!$B$2:$B$4</c:f>
              <c:numCache>
                <c:formatCode>General</c:formatCode>
                <c:ptCount val="3"/>
                <c:pt idx="0" formatCode="0.0">
                  <c:v>54.444444444444443</c:v>
                </c:pt>
              </c:numCache>
            </c:numRef>
          </c:val>
          <c:extLst>
            <c:ext xmlns:c16="http://schemas.microsoft.com/office/drawing/2014/chart" uri="{C3380CC4-5D6E-409C-BE32-E72D297353CC}">
              <c16:uniqueId val="{00000002-E15B-45D6-9A1E-ED882FDFCF61}"/>
            </c:ext>
          </c:extLst>
        </c:ser>
        <c:ser>
          <c:idx val="1"/>
          <c:order val="1"/>
          <c:tx>
            <c:strRef>
              <c:f>Sheet1!$C$1</c:f>
              <c:strCache>
                <c:ptCount val="1"/>
                <c:pt idx="0">
                  <c:v>Column2</c:v>
                </c:pt>
              </c:strCache>
            </c:strRef>
          </c:tx>
          <c:spPr>
            <a:solidFill>
              <a:srgbClr val="008265"/>
            </a:solidFill>
          </c:spPr>
          <c:invertIfNegative val="0"/>
          <c:dLbls>
            <c:dLbl>
              <c:idx val="0"/>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8-3866-4174-A71E-52B0C28AA0EB}"/>
                </c:ext>
              </c:extLst>
            </c:dLbl>
            <c:dLbl>
              <c:idx val="1"/>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5-3866-4174-A71E-52B0C28AA0EB}"/>
                </c:ext>
              </c:extLst>
            </c:dLbl>
            <c:dLbl>
              <c:idx val="2"/>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2-3866-4174-A71E-52B0C28AA0EB}"/>
                </c:ext>
              </c:extLst>
            </c:dLbl>
            <c:spPr>
              <a:noFill/>
              <a:ln>
                <a:noFill/>
              </a:ln>
              <a:effectLst/>
            </c:spPr>
            <c:txPr>
              <a:bodyPr wrap="square" lIns="38100" tIns="19050" rIns="38100" bIns="19050" anchor="ctr">
                <a:spAutoFit/>
              </a:bodyPr>
              <a:lstStyle/>
              <a:p>
                <a:pPr algn="ctr">
                  <a:defRPr sz="900" b="0" i="0" u="none">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Northern Gas Networks Business Benchmarking</c:v>
                </c:pt>
                <c:pt idx="1">
                  <c:v>Utilities</c:v>
                </c:pt>
                <c:pt idx="2">
                  <c:v>UK all-sector average</c:v>
                </c:pt>
              </c:strCache>
            </c:strRef>
          </c:cat>
          <c:val>
            <c:numRef>
              <c:f>Sheet1!$C$2:$C$4</c:f>
              <c:numCache>
                <c:formatCode>0.0</c:formatCode>
                <c:ptCount val="3"/>
                <c:pt idx="1">
                  <c:v>-9.4471658502449216</c:v>
                </c:pt>
              </c:numCache>
            </c:numRef>
          </c:val>
          <c:extLst>
            <c:ext xmlns:c16="http://schemas.microsoft.com/office/drawing/2014/chart" uri="{C3380CC4-5D6E-409C-BE32-E72D297353CC}">
              <c16:uniqueId val="{00000001-88B1-439F-AFF0-04832C9A6593}"/>
            </c:ext>
          </c:extLst>
        </c:ser>
        <c:ser>
          <c:idx val="2"/>
          <c:order val="2"/>
          <c:tx>
            <c:strRef>
              <c:f>Sheet1!$D$1</c:f>
              <c:strCache>
                <c:ptCount val="1"/>
                <c:pt idx="0">
                  <c:v>Column3</c:v>
                </c:pt>
              </c:strCache>
            </c:strRef>
          </c:tx>
          <c:spPr>
            <a:solidFill>
              <a:srgbClr val="93C01F"/>
            </a:solidFill>
          </c:spPr>
          <c:invertIfNegative val="0"/>
          <c:dLbls>
            <c:dLbl>
              <c:idx val="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7-3866-4174-A71E-52B0C28AA0EB}"/>
                </c:ext>
              </c:extLst>
            </c:dLbl>
            <c:dLbl>
              <c:idx val="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4-3866-4174-A71E-52B0C28AA0EB}"/>
                </c:ext>
              </c:extLst>
            </c:dLbl>
            <c:dLbl>
              <c:idx val="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1-3866-4174-A71E-52B0C28AA0EB}"/>
                </c:ext>
              </c:extLst>
            </c:dLbl>
            <c:spPr>
              <a:noFill/>
              <a:ln>
                <a:noFill/>
              </a:ln>
              <a:effectLst/>
            </c:spPr>
            <c:txPr>
              <a:bodyPr wrap="square" lIns="38100" tIns="19050" rIns="38100" bIns="19050" anchor="ctr">
                <a:spAutoFit/>
              </a:bodyPr>
              <a:lstStyle/>
              <a:p>
                <a:pPr algn="ctr">
                  <a:defRPr sz="900" b="0" i="0" u="none">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Northern Gas Networks Business Benchmarking</c:v>
                </c:pt>
                <c:pt idx="1">
                  <c:v>Utilities</c:v>
                </c:pt>
                <c:pt idx="2">
                  <c:v>UK all-sector average</c:v>
                </c:pt>
              </c:strCache>
            </c:strRef>
          </c:cat>
          <c:val>
            <c:numRef>
              <c:f>Sheet1!$D$2:$D$4</c:f>
              <c:numCache>
                <c:formatCode>General</c:formatCode>
                <c:ptCount val="3"/>
                <c:pt idx="2" formatCode="0.0">
                  <c:v>20.482867072800072</c:v>
                </c:pt>
              </c:numCache>
            </c:numRef>
          </c:val>
          <c:extLst>
            <c:ext xmlns:c16="http://schemas.microsoft.com/office/drawing/2014/chart" uri="{C3380CC4-5D6E-409C-BE32-E72D297353CC}">
              <c16:uniqueId val="{00000002-88B1-439F-AFF0-04832C9A6593}"/>
            </c:ext>
          </c:extLst>
        </c:ser>
        <c:dLbls>
          <c:showLegendKey val="0"/>
          <c:showVal val="0"/>
          <c:showCatName val="0"/>
          <c:showSerName val="0"/>
          <c:showPercent val="0"/>
          <c:showBubbleSize val="0"/>
        </c:dLbls>
        <c:gapWidth val="35"/>
        <c:overlap val="100"/>
        <c:axId val="35809280"/>
        <c:axId val="565302912"/>
      </c:barChart>
      <c:catAx>
        <c:axId val="35809280"/>
        <c:scaling>
          <c:orientation val="minMax"/>
        </c:scaling>
        <c:delete val="0"/>
        <c:axPos val="l"/>
        <c:numFmt formatCode="General" sourceLinked="1"/>
        <c:majorTickMark val="out"/>
        <c:minorTickMark val="none"/>
        <c:tickLblPos val="low"/>
        <c:spPr>
          <a:ln>
            <a:noFill/>
          </a:ln>
        </c:spPr>
        <c:txPr>
          <a:bodyPr/>
          <a:lstStyle/>
          <a:p>
            <a:pPr>
              <a:defRPr sz="900" baseline="0">
                <a:solidFill>
                  <a:srgbClr val="008265"/>
                </a:solidFill>
                <a:latin typeface="Arial" pitchFamily="34" charset="0"/>
                <a:cs typeface="Arial" pitchFamily="34" charset="0"/>
              </a:defRPr>
            </a:pPr>
            <a:endParaRPr lang="en-US"/>
          </a:p>
        </c:txPr>
        <c:crossAx val="565302912"/>
        <c:crosses val="autoZero"/>
        <c:auto val="1"/>
        <c:lblAlgn val="ctr"/>
        <c:lblOffset val="100"/>
        <c:noMultiLvlLbl val="0"/>
      </c:catAx>
      <c:valAx>
        <c:axId val="565302912"/>
        <c:scaling>
          <c:orientation val="minMax"/>
          <c:max val="60"/>
          <c:min val="-10"/>
        </c:scaling>
        <c:delete val="0"/>
        <c:axPos val="b"/>
        <c:majorGridlines>
          <c:spPr>
            <a:ln>
              <a:noFill/>
            </a:ln>
          </c:spPr>
        </c:majorGridlines>
        <c:numFmt formatCode="0" sourceLinked="0"/>
        <c:majorTickMark val="out"/>
        <c:minorTickMark val="none"/>
        <c:tickLblPos val="high"/>
        <c:spPr>
          <a:ln>
            <a:noFill/>
          </a:ln>
        </c:spPr>
        <c:txPr>
          <a:bodyPr anchor="t" anchorCtr="0"/>
          <a:lstStyle/>
          <a:p>
            <a:pPr>
              <a:defRPr sz="900" baseline="0">
                <a:solidFill>
                  <a:srgbClr val="008265"/>
                </a:solidFill>
                <a:latin typeface="Arial" pitchFamily="34" charset="0"/>
                <a:cs typeface="Arial" pitchFamily="34" charset="0"/>
              </a:defRPr>
            </a:pPr>
            <a:endParaRPr lang="en-US"/>
          </a:p>
        </c:txPr>
        <c:crossAx val="35809280"/>
        <c:crosses val="autoZero"/>
        <c:crossBetween val="between"/>
        <c:majorUnit val="10"/>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4024421263134506"/>
          <c:y val="0.12921990149242676"/>
          <c:w val="0.52570425898097095"/>
          <c:h val="0.80541976817390659"/>
        </c:manualLayout>
      </c:layout>
      <c:barChart>
        <c:barDir val="bar"/>
        <c:grouping val="clustered"/>
        <c:varyColors val="0"/>
        <c:ser>
          <c:idx val="0"/>
          <c:order val="0"/>
          <c:tx>
            <c:strRef>
              <c:f>Sheet1!$B$1</c:f>
              <c:strCache>
                <c:ptCount val="1"/>
                <c:pt idx="0">
                  <c:v>Column1</c:v>
                </c:pt>
              </c:strCache>
            </c:strRef>
          </c:tx>
          <c:spPr>
            <a:solidFill>
              <a:srgbClr val="AB588C"/>
            </a:solidFill>
          </c:spPr>
          <c:invertIfNegative val="0"/>
          <c:dPt>
            <c:idx val="0"/>
            <c:invertIfNegative val="0"/>
            <c:bubble3D val="0"/>
            <c:spPr>
              <a:solidFill>
                <a:srgbClr val="15ADD0"/>
              </a:solidFill>
            </c:spPr>
            <c:extLst>
              <c:ext xmlns:c16="http://schemas.microsoft.com/office/drawing/2014/chart" uri="{C3380CC4-5D6E-409C-BE32-E72D297353CC}">
                <c16:uniqueId val="{00000000-E707-4480-8CCB-C57314E84E67}"/>
              </c:ext>
            </c:extLst>
          </c:dPt>
          <c:dLbls>
            <c:spPr>
              <a:noFill/>
              <a:ln>
                <a:noFill/>
              </a:ln>
              <a:effectLst/>
            </c:spPr>
            <c:txPr>
              <a:bodyPr wrap="square" lIns="38100" tIns="19050" rIns="38100" bIns="19050" anchor="ctr">
                <a:spAutoFit/>
              </a:bodyPr>
              <a:lstStyle/>
              <a:p>
                <a:pPr algn="ctr">
                  <a:defRPr sz="900" b="0" i="0" u="none" baseline="0">
                    <a:solidFill>
                      <a:srgbClr val="F2F2F2"/>
                    </a:solidFill>
                    <a:latin typeface="Arial" pitchFamily="34" charset="0"/>
                    <a:cs typeface="Arial"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Northern Gas Networks Business Benchmarking</c:v>
                </c:pt>
                <c:pt idx="1">
                  <c:v>Utilities</c:v>
                </c:pt>
                <c:pt idx="2">
                  <c:v>UK all-sector average</c:v>
                </c:pt>
              </c:strCache>
            </c:strRef>
          </c:cat>
          <c:val>
            <c:numRef>
              <c:f>Sheet1!$B$2:$B$4</c:f>
              <c:numCache>
                <c:formatCode>General</c:formatCode>
                <c:ptCount val="3"/>
                <c:pt idx="0" formatCode="0.0">
                  <c:v>2.284313725490196</c:v>
                </c:pt>
              </c:numCache>
            </c:numRef>
          </c:val>
          <c:extLst>
            <c:ext xmlns:c16="http://schemas.microsoft.com/office/drawing/2014/chart" uri="{C3380CC4-5D6E-409C-BE32-E72D297353CC}">
              <c16:uniqueId val="{00000000-BEB7-4122-9405-DA403AA2B019}"/>
            </c:ext>
          </c:extLst>
        </c:ser>
        <c:ser>
          <c:idx val="1"/>
          <c:order val="1"/>
          <c:tx>
            <c:strRef>
              <c:f>Sheet1!$C$1</c:f>
              <c:strCache>
                <c:ptCount val="1"/>
                <c:pt idx="0">
                  <c:v>Column2</c:v>
                </c:pt>
              </c:strCache>
            </c:strRef>
          </c:tx>
          <c:spPr>
            <a:solidFill>
              <a:srgbClr val="008265"/>
            </a:solidFill>
          </c:spPr>
          <c:invertIfNegative val="0"/>
          <c:dLbls>
            <c:dLbl>
              <c:idx val="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9-AA94-4274-8AFD-BD6FE3F0DB0B}"/>
                </c:ext>
              </c:extLst>
            </c:dLbl>
            <c:dLbl>
              <c:idx val="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6-AA94-4274-8AFD-BD6FE3F0DB0B}"/>
                </c:ext>
              </c:extLst>
            </c:dLbl>
            <c:dLbl>
              <c:idx val="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3-AA94-4274-8AFD-BD6FE3F0DB0B}"/>
                </c:ext>
              </c:extLst>
            </c:dLbl>
            <c:spPr>
              <a:noFill/>
              <a:ln>
                <a:noFill/>
              </a:ln>
              <a:effectLst/>
            </c:spPr>
            <c:txPr>
              <a:bodyPr wrap="square" lIns="38100" tIns="19050" rIns="38100" bIns="19050" anchor="ctr">
                <a:spAutoFit/>
              </a:bodyPr>
              <a:lstStyle/>
              <a:p>
                <a:pPr algn="ctr">
                  <a:defRPr sz="900" b="0" i="0" u="none">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Northern Gas Networks Business Benchmarking</c:v>
                </c:pt>
                <c:pt idx="1">
                  <c:v>Utilities</c:v>
                </c:pt>
                <c:pt idx="2">
                  <c:v>UK all-sector average</c:v>
                </c:pt>
              </c:strCache>
            </c:strRef>
          </c:cat>
          <c:val>
            <c:numRef>
              <c:f>Sheet1!$C$2:$C$4</c:f>
              <c:numCache>
                <c:formatCode>0.0</c:formatCode>
                <c:ptCount val="3"/>
                <c:pt idx="1">
                  <c:v>4.9058559336672998</c:v>
                </c:pt>
              </c:numCache>
            </c:numRef>
          </c:val>
          <c:extLst>
            <c:ext xmlns:c16="http://schemas.microsoft.com/office/drawing/2014/chart" uri="{C3380CC4-5D6E-409C-BE32-E72D297353CC}">
              <c16:uniqueId val="{00000000-F763-474E-9B68-3D3DA9624A85}"/>
            </c:ext>
          </c:extLst>
        </c:ser>
        <c:ser>
          <c:idx val="2"/>
          <c:order val="2"/>
          <c:tx>
            <c:strRef>
              <c:f>Sheet1!$D$1</c:f>
              <c:strCache>
                <c:ptCount val="1"/>
                <c:pt idx="0">
                  <c:v>Column3</c:v>
                </c:pt>
              </c:strCache>
            </c:strRef>
          </c:tx>
          <c:spPr>
            <a:solidFill>
              <a:srgbClr val="93C01F"/>
            </a:solidFill>
          </c:spPr>
          <c:invertIfNegative val="0"/>
          <c:dLbls>
            <c:dLbl>
              <c:idx val="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8-AA94-4274-8AFD-BD6FE3F0DB0B}"/>
                </c:ext>
              </c:extLst>
            </c:dLbl>
            <c:dLbl>
              <c:idx val="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5-AA94-4274-8AFD-BD6FE3F0DB0B}"/>
                </c:ext>
              </c:extLst>
            </c:dLbl>
            <c:dLbl>
              <c:idx val="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2-AA94-4274-8AFD-BD6FE3F0DB0B}"/>
                </c:ext>
              </c:extLst>
            </c:dLbl>
            <c:spPr>
              <a:noFill/>
              <a:ln>
                <a:noFill/>
              </a:ln>
              <a:effectLst/>
            </c:spPr>
            <c:txPr>
              <a:bodyPr wrap="square" lIns="38100" tIns="19050" rIns="38100" bIns="19050" anchor="ctr">
                <a:spAutoFit/>
              </a:bodyPr>
              <a:lstStyle/>
              <a:p>
                <a:pPr algn="ctr">
                  <a:defRPr sz="900" b="0" i="0" u="none">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Northern Gas Networks Business Benchmarking</c:v>
                </c:pt>
                <c:pt idx="1">
                  <c:v>Utilities</c:v>
                </c:pt>
                <c:pt idx="2">
                  <c:v>UK all-sector average</c:v>
                </c:pt>
              </c:strCache>
            </c:strRef>
          </c:cat>
          <c:val>
            <c:numRef>
              <c:f>Sheet1!$D$2:$D$4</c:f>
              <c:numCache>
                <c:formatCode>General</c:formatCode>
                <c:ptCount val="3"/>
                <c:pt idx="2" formatCode="0.0">
                  <c:v>4.8476297669491712</c:v>
                </c:pt>
              </c:numCache>
            </c:numRef>
          </c:val>
          <c:extLst>
            <c:ext xmlns:c16="http://schemas.microsoft.com/office/drawing/2014/chart" uri="{C3380CC4-5D6E-409C-BE32-E72D297353CC}">
              <c16:uniqueId val="{00000001-F763-474E-9B68-3D3DA9624A85}"/>
            </c:ext>
          </c:extLst>
        </c:ser>
        <c:dLbls>
          <c:showLegendKey val="0"/>
          <c:showVal val="0"/>
          <c:showCatName val="0"/>
          <c:showSerName val="0"/>
          <c:showPercent val="0"/>
          <c:showBubbleSize val="0"/>
        </c:dLbls>
        <c:gapWidth val="35"/>
        <c:overlap val="100"/>
        <c:axId val="37294592"/>
        <c:axId val="565304640"/>
      </c:barChart>
      <c:catAx>
        <c:axId val="37294592"/>
        <c:scaling>
          <c:orientation val="minMax"/>
        </c:scaling>
        <c:delete val="0"/>
        <c:axPos val="l"/>
        <c:numFmt formatCode="General" sourceLinked="1"/>
        <c:majorTickMark val="out"/>
        <c:minorTickMark val="none"/>
        <c:tickLblPos val="nextTo"/>
        <c:spPr>
          <a:ln>
            <a:noFill/>
          </a:ln>
        </c:spPr>
        <c:txPr>
          <a:bodyPr/>
          <a:lstStyle/>
          <a:p>
            <a:pPr>
              <a:defRPr sz="900" baseline="0">
                <a:solidFill>
                  <a:srgbClr val="008265"/>
                </a:solidFill>
                <a:latin typeface="Arial" pitchFamily="34" charset="0"/>
                <a:cs typeface="Arial" pitchFamily="34" charset="0"/>
              </a:defRPr>
            </a:pPr>
            <a:endParaRPr lang="en-US"/>
          </a:p>
        </c:txPr>
        <c:crossAx val="565304640"/>
        <c:crosses val="autoZero"/>
        <c:auto val="1"/>
        <c:lblAlgn val="ctr"/>
        <c:lblOffset val="100"/>
        <c:noMultiLvlLbl val="0"/>
      </c:catAx>
      <c:valAx>
        <c:axId val="565304640"/>
        <c:scaling>
          <c:orientation val="minMax"/>
          <c:max val="10"/>
          <c:min val="1"/>
        </c:scaling>
        <c:delete val="0"/>
        <c:axPos val="b"/>
        <c:majorGridlines>
          <c:spPr>
            <a:ln>
              <a:noFill/>
            </a:ln>
          </c:spPr>
        </c:majorGridlines>
        <c:numFmt formatCode="0" sourceLinked="0"/>
        <c:majorTickMark val="out"/>
        <c:minorTickMark val="none"/>
        <c:tickLblPos val="high"/>
        <c:spPr>
          <a:ln>
            <a:noFill/>
          </a:ln>
        </c:spPr>
        <c:txPr>
          <a:bodyPr anchor="t" anchorCtr="0"/>
          <a:lstStyle/>
          <a:p>
            <a:pPr>
              <a:defRPr sz="900" baseline="0">
                <a:solidFill>
                  <a:srgbClr val="008265"/>
                </a:solidFill>
                <a:latin typeface="Arial" pitchFamily="34" charset="0"/>
                <a:cs typeface="Arial" pitchFamily="34" charset="0"/>
              </a:defRPr>
            </a:pPr>
            <a:endParaRPr lang="en-US"/>
          </a:p>
        </c:txPr>
        <c:crossAx val="37294592"/>
        <c:crosses val="autoZero"/>
        <c:crossBetween val="between"/>
        <c:majorUnit val="1"/>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068338664151967"/>
          <c:y val="6.3957242629933658E-2"/>
          <c:w val="0.73362681718760114"/>
          <c:h val="0.84982391990390971"/>
        </c:manualLayout>
      </c:layout>
      <c:barChart>
        <c:barDir val="bar"/>
        <c:grouping val="clustered"/>
        <c:varyColors val="0"/>
        <c:ser>
          <c:idx val="0"/>
          <c:order val="0"/>
          <c:tx>
            <c:strRef>
              <c:f>Sheet1!$B$1</c:f>
              <c:strCache>
                <c:ptCount val="1"/>
                <c:pt idx="0">
                  <c:v>Northern Gas Networks Business Benchmarking</c:v>
                </c:pt>
              </c:strCache>
            </c:strRef>
          </c:tx>
          <c:spPr>
            <a:solidFill>
              <a:srgbClr val="15ADD0"/>
            </a:solidFill>
            <a:ln>
              <a:noFill/>
            </a:ln>
            <a:effectLst/>
          </c:spPr>
          <c:invertIfNegative val="0"/>
          <c:dLbls>
            <c:spPr>
              <a:noFill/>
              <a:ln>
                <a:noFill/>
              </a:ln>
              <a:effectLst/>
            </c:spPr>
            <c:txPr>
              <a:bodyPr rot="0" spcFirstLastPara="1" vertOverflow="ellipsis" vert="horz" wrap="square" anchor="ctr" anchorCtr="1"/>
              <a:lstStyle/>
              <a:p>
                <a:pPr algn="ctr">
                  <a:defRPr sz="1197" b="0"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Ethics</c:v>
                </c:pt>
                <c:pt idx="1">
                  <c:v>Emotional Connection</c:v>
                </c:pt>
                <c:pt idx="2">
                  <c:v>Customer Ethos</c:v>
                </c:pt>
                <c:pt idx="3">
                  <c:v>Complaint Handling</c:v>
                </c:pt>
                <c:pt idx="4">
                  <c:v>Experience</c:v>
                </c:pt>
              </c:strCache>
            </c:strRef>
          </c:cat>
          <c:val>
            <c:numRef>
              <c:f>Sheet1!$B$2:$B$6</c:f>
              <c:numCache>
                <c:formatCode>0.0</c:formatCode>
                <c:ptCount val="5"/>
                <c:pt idx="0">
                  <c:v>87.31023102310229</c:v>
                </c:pt>
                <c:pt idx="1">
                  <c:v>88.030303030303031</c:v>
                </c:pt>
                <c:pt idx="2">
                  <c:v>86.626213592233015</c:v>
                </c:pt>
                <c:pt idx="4">
                  <c:v>88.383951000455866</c:v>
                </c:pt>
              </c:numCache>
            </c:numRef>
          </c:val>
          <c:extLst>
            <c:ext xmlns:c16="http://schemas.microsoft.com/office/drawing/2014/chart" uri="{C3380CC4-5D6E-409C-BE32-E72D297353CC}">
              <c16:uniqueId val="{00000000-AC90-45A2-94D8-58D2CC5EB36C}"/>
            </c:ext>
          </c:extLst>
        </c:ser>
        <c:ser>
          <c:idx val="1"/>
          <c:order val="1"/>
          <c:tx>
            <c:strRef>
              <c:f>Sheet1!$C$1</c:f>
              <c:strCache>
                <c:ptCount val="1"/>
                <c:pt idx="0">
                  <c:v>Utilities</c:v>
                </c:pt>
              </c:strCache>
            </c:strRef>
          </c:tx>
          <c:spPr>
            <a:solidFill>
              <a:srgbClr val="008265"/>
            </a:solidFill>
            <a:ln>
              <a:noFill/>
            </a:ln>
            <a:effectLst/>
          </c:spPr>
          <c:invertIfNegative val="0"/>
          <c:dPt>
            <c:idx val="31"/>
            <c:invertIfNegative val="0"/>
            <c:bubble3D val="0"/>
            <c:extLst>
              <c:ext xmlns:c16="http://schemas.microsoft.com/office/drawing/2014/chart" uri="{C3380CC4-5D6E-409C-BE32-E72D297353CC}">
                <c16:uniqueId val="{00000002-AC90-45A2-94D8-58D2CC5EB36C}"/>
              </c:ext>
            </c:extLst>
          </c:dPt>
          <c:dPt>
            <c:idx val="33"/>
            <c:invertIfNegative val="0"/>
            <c:bubble3D val="0"/>
            <c:extLst>
              <c:ext xmlns:c16="http://schemas.microsoft.com/office/drawing/2014/chart" uri="{C3380CC4-5D6E-409C-BE32-E72D297353CC}">
                <c16:uniqueId val="{00000004-AC90-45A2-94D8-58D2CC5EB36C}"/>
              </c:ext>
            </c:extLst>
          </c:dPt>
          <c:dPt>
            <c:idx val="36"/>
            <c:invertIfNegative val="0"/>
            <c:bubble3D val="0"/>
            <c:extLst>
              <c:ext xmlns:c16="http://schemas.microsoft.com/office/drawing/2014/chart" uri="{C3380CC4-5D6E-409C-BE32-E72D297353CC}">
                <c16:uniqueId val="{00000006-AC90-45A2-94D8-58D2CC5EB36C}"/>
              </c:ext>
            </c:extLst>
          </c:dPt>
          <c:dLbls>
            <c:spPr>
              <a:noFill/>
              <a:ln>
                <a:noFill/>
              </a:ln>
              <a:effectLst/>
            </c:spPr>
            <c:txPr>
              <a:bodyPr rot="0" spcFirstLastPara="1" vertOverflow="ellipsis" vert="horz" wrap="square" anchor="ctr" anchorCtr="1"/>
              <a:lstStyle/>
              <a:p>
                <a:pPr algn="ctr">
                  <a:defRPr sz="1197" b="0"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Ethics</c:v>
                </c:pt>
                <c:pt idx="1">
                  <c:v>Emotional Connection</c:v>
                </c:pt>
                <c:pt idx="2">
                  <c:v>Customer Ethos</c:v>
                </c:pt>
                <c:pt idx="3">
                  <c:v>Complaint Handling</c:v>
                </c:pt>
                <c:pt idx="4">
                  <c:v>Experience</c:v>
                </c:pt>
              </c:strCache>
            </c:strRef>
          </c:cat>
          <c:val>
            <c:numRef>
              <c:f>Sheet1!$C$2:$C$6</c:f>
              <c:numCache>
                <c:formatCode>0.0</c:formatCode>
                <c:ptCount val="5"/>
                <c:pt idx="0">
                  <c:v>69.28282856845216</c:v>
                </c:pt>
                <c:pt idx="1">
                  <c:v>69.722223286244429</c:v>
                </c:pt>
                <c:pt idx="2">
                  <c:v>71.229273820191352</c:v>
                </c:pt>
                <c:pt idx="3">
                  <c:v>56.715284995122239</c:v>
                </c:pt>
                <c:pt idx="4">
                  <c:v>73.747173742372567</c:v>
                </c:pt>
              </c:numCache>
            </c:numRef>
          </c:val>
          <c:extLst>
            <c:ext xmlns:c16="http://schemas.microsoft.com/office/drawing/2014/chart" uri="{C3380CC4-5D6E-409C-BE32-E72D297353CC}">
              <c16:uniqueId val="{00000007-AC90-45A2-94D8-58D2CC5EB36C}"/>
            </c:ext>
          </c:extLst>
        </c:ser>
        <c:ser>
          <c:idx val="2"/>
          <c:order val="2"/>
          <c:tx>
            <c:strRef>
              <c:f>Sheet1!$D$1</c:f>
              <c:strCache>
                <c:ptCount val="1"/>
                <c:pt idx="0">
                  <c:v>UKCSI all sector average</c:v>
                </c:pt>
              </c:strCache>
            </c:strRef>
          </c:tx>
          <c:spPr>
            <a:solidFill>
              <a:srgbClr val="93C01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Ethics</c:v>
                </c:pt>
                <c:pt idx="1">
                  <c:v>Emotional Connection</c:v>
                </c:pt>
                <c:pt idx="2">
                  <c:v>Customer Ethos</c:v>
                </c:pt>
                <c:pt idx="3">
                  <c:v>Complaint Handling</c:v>
                </c:pt>
                <c:pt idx="4">
                  <c:v>Experience</c:v>
                </c:pt>
              </c:strCache>
            </c:strRef>
          </c:cat>
          <c:val>
            <c:numRef>
              <c:f>Sheet1!$D$2:$D$6</c:f>
              <c:numCache>
                <c:formatCode>0.0</c:formatCode>
                <c:ptCount val="5"/>
                <c:pt idx="0">
                  <c:v>74.979652422335505</c:v>
                </c:pt>
                <c:pt idx="1">
                  <c:v>76.069243353363419</c:v>
                </c:pt>
                <c:pt idx="2">
                  <c:v>76.55799666963479</c:v>
                </c:pt>
                <c:pt idx="3">
                  <c:v>59.206185793819792</c:v>
                </c:pt>
                <c:pt idx="4">
                  <c:v>78.267553981848351</c:v>
                </c:pt>
              </c:numCache>
            </c:numRef>
          </c:val>
          <c:extLst>
            <c:ext xmlns:c16="http://schemas.microsoft.com/office/drawing/2014/chart" uri="{C3380CC4-5D6E-409C-BE32-E72D297353CC}">
              <c16:uniqueId val="{0000000D-093B-4A0E-BC7B-6029D1DF76AE}"/>
            </c:ext>
          </c:extLst>
        </c:ser>
        <c:dLbls>
          <c:showLegendKey val="0"/>
          <c:showVal val="0"/>
          <c:showCatName val="0"/>
          <c:showSerName val="0"/>
          <c:showPercent val="0"/>
          <c:showBubbleSize val="0"/>
        </c:dLbls>
        <c:gapWidth val="182"/>
        <c:axId val="35799040"/>
        <c:axId val="565300608"/>
      </c:barChart>
      <c:catAx>
        <c:axId val="357990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008265"/>
                </a:solidFill>
                <a:latin typeface="Arial" panose="020B0604020202020204" pitchFamily="34" charset="0"/>
                <a:ea typeface="+mn-ea"/>
                <a:cs typeface="Arial" panose="020B0604020202020204" pitchFamily="34" charset="0"/>
              </a:defRPr>
            </a:pPr>
            <a:endParaRPr lang="en-US"/>
          </a:p>
        </c:txPr>
        <c:crossAx val="565300608"/>
        <c:crosses val="autoZero"/>
        <c:auto val="1"/>
        <c:lblAlgn val="ctr"/>
        <c:lblOffset val="100"/>
        <c:noMultiLvlLbl val="0"/>
      </c:catAx>
      <c:valAx>
        <c:axId val="565300608"/>
        <c:scaling>
          <c:orientation val="minMax"/>
          <c:max val="100"/>
          <c:min val="45"/>
        </c:scaling>
        <c:delete val="0"/>
        <c:axPos val="b"/>
        <c:majorGridlines>
          <c:spPr>
            <a:ln w="9525" cap="flat" cmpd="sng" algn="ctr">
              <a:noFill/>
              <a:round/>
            </a:ln>
            <a:effectLst/>
          </c:spPr>
        </c:majorGridlines>
        <c:numFmt formatCode="0" sourceLinked="0"/>
        <c:majorTickMark val="none"/>
        <c:minorTickMark val="none"/>
        <c:tickLblPos val="high"/>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5799040"/>
        <c:crosses val="autoZero"/>
        <c:crossBetween val="between"/>
        <c:majorUnit val="5"/>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519210187759237"/>
          <c:y val="6.0097556858830184E-2"/>
          <c:w val="0.48284718884768468"/>
          <c:h val="0.90775199622982805"/>
        </c:manualLayout>
      </c:layout>
      <c:barChart>
        <c:barDir val="bar"/>
        <c:grouping val="clustered"/>
        <c:varyColors val="0"/>
        <c:ser>
          <c:idx val="0"/>
          <c:order val="0"/>
          <c:tx>
            <c:strRef>
              <c:f>Sheet1!$B$1</c:f>
              <c:strCache>
                <c:ptCount val="1"/>
                <c:pt idx="0">
                  <c:v> </c:v>
                </c:pt>
              </c:strCache>
            </c:strRef>
          </c:tx>
          <c:spPr>
            <a:solidFill>
              <a:srgbClr val="77BE97"/>
            </a:solidFill>
          </c:spPr>
          <c:invertIfNegative val="0"/>
          <c:dLbls>
            <c:dLbl>
              <c:idx val="0"/>
              <c:spPr/>
              <c:txPr>
                <a:bodyPr lIns="38100" tIns="19050" rIns="38100" bIns="19050"/>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0-41B6-4E9C-B4DD-C8FD62376605}"/>
                </c:ext>
              </c:extLst>
            </c:dLbl>
            <c:dLbl>
              <c:idx val="1"/>
              <c:spPr/>
              <c:txPr>
                <a:bodyPr lIns="38100" tIns="19050" rIns="38100" bIns="19050"/>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1-41B6-4E9C-B4DD-C8FD62376605}"/>
                </c:ext>
              </c:extLst>
            </c:dLbl>
            <c:dLbl>
              <c:idx val="2"/>
              <c:spPr>
                <a:noFill/>
                <a:ln>
                  <a:noFill/>
                </a:ln>
                <a:effectLst/>
              </c:spPr>
              <c:txPr>
                <a:bodyPr lIns="38100" tIns="19050" rIns="38100" bIns="19050"/>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2-9C3C-4874-8F0E-6D9001496D95}"/>
                </c:ext>
              </c:extLst>
            </c:dLbl>
            <c:dLbl>
              <c:idx val="3"/>
              <c:spPr/>
              <c:txPr>
                <a:bodyPr lIns="38100" tIns="19050" rIns="38100" bIns="19050"/>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2-41B6-4E9C-B4DD-C8FD62376605}"/>
                </c:ext>
              </c:extLst>
            </c:dLbl>
            <c:dLbl>
              <c:idx val="4"/>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5-E4A6-4A4D-BF24-0423D3E94B95}"/>
                </c:ext>
              </c:extLst>
            </c:dLbl>
            <c:dLbl>
              <c:idx val="5"/>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2-E4A6-4A4D-BF24-0423D3E94B95}"/>
                </c:ext>
              </c:extLst>
            </c:dLbl>
            <c:dLbl>
              <c:idx val="6"/>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F-E4A6-4A4D-BF24-0423D3E94B95}"/>
                </c:ext>
              </c:extLst>
            </c:dLbl>
            <c:dLbl>
              <c:idx val="7"/>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C-E4A6-4A4D-BF24-0423D3E94B95}"/>
                </c:ext>
              </c:extLst>
            </c:dLbl>
            <c:dLbl>
              <c:idx val="8"/>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9-E4A6-4A4D-BF24-0423D3E94B95}"/>
                </c:ext>
              </c:extLst>
            </c:dLbl>
            <c:dLbl>
              <c:idx val="9"/>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6-E4A6-4A4D-BF24-0423D3E94B95}"/>
                </c:ext>
              </c:extLst>
            </c:dLbl>
            <c:dLbl>
              <c:idx val="10"/>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3-E4A6-4A4D-BF24-0423D3E94B95}"/>
                </c:ext>
              </c:extLst>
            </c:dLbl>
            <c:dLbl>
              <c:idx val="11"/>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0-E4A6-4A4D-BF24-0423D3E94B95}"/>
                </c:ext>
              </c:extLst>
            </c:dLbl>
            <c:dLbl>
              <c:idx val="12"/>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D-E4A6-4A4D-BF24-0423D3E94B95}"/>
                </c:ext>
              </c:extLst>
            </c:dLbl>
            <c:dLbl>
              <c:idx val="13"/>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A-E4A6-4A4D-BF24-0423D3E94B95}"/>
                </c:ext>
              </c:extLst>
            </c:dLbl>
            <c:dLbl>
              <c:idx val="14"/>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7-E4A6-4A4D-BF24-0423D3E94B95}"/>
                </c:ext>
              </c:extLst>
            </c:dLbl>
            <c:dLbl>
              <c:idx val="15"/>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4-E4A6-4A4D-BF24-0423D3E94B95}"/>
                </c:ext>
              </c:extLst>
            </c:dLbl>
            <c:dLbl>
              <c:idx val="16"/>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1-E4A6-4A4D-BF24-0423D3E94B95}"/>
                </c:ext>
              </c:extLst>
            </c:dLbl>
            <c:dLbl>
              <c:idx val="17"/>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E-E4A6-4A4D-BF24-0423D3E94B95}"/>
                </c:ext>
              </c:extLst>
            </c:dLbl>
            <c:dLbl>
              <c:idx val="18"/>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B-E4A6-4A4D-BF24-0423D3E94B95}"/>
                </c:ext>
              </c:extLst>
            </c:dLbl>
            <c:dLbl>
              <c:idx val="19"/>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8-E4A6-4A4D-BF24-0423D3E94B95}"/>
                </c:ext>
              </c:extLst>
            </c:dLbl>
            <c:dLbl>
              <c:idx val="20"/>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5-E4A6-4A4D-BF24-0423D3E94B95}"/>
                </c:ext>
              </c:extLst>
            </c:dLbl>
            <c:dLbl>
              <c:idx val="21"/>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2-E4A6-4A4D-BF24-0423D3E94B95}"/>
                </c:ext>
              </c:extLst>
            </c:dLbl>
            <c:dLbl>
              <c:idx val="22"/>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F-E4A6-4A4D-BF24-0423D3E94B95}"/>
                </c:ext>
              </c:extLst>
            </c:dLbl>
            <c:dLbl>
              <c:idx val="23"/>
              <c:spPr>
                <a:noFill/>
                <a:ln>
                  <a:noFill/>
                </a:ln>
                <a:effectLst/>
              </c:spPr>
              <c:txPr>
                <a:bodyPr wrap="square" lIns="38100" tIns="19050" rIns="38100" bIns="19050" anchor="ctr">
                  <a:spAutoFit/>
                </a:bodyPr>
                <a:lstStyle/>
                <a:p>
                  <a:pPr algn="ctr">
                    <a:defRPr sz="900" b="0" i="0" u="none" baseline="0">
                      <a:solidFill>
                        <a:srgbClr val="008265"/>
                      </a:solidFill>
                      <a:latin typeface="Arial" pitchFamily="34" charset="0"/>
                      <a:cs typeface="Arial"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C-E4A6-4A4D-BF24-0423D3E94B95}"/>
                </c:ext>
              </c:extLst>
            </c:dLbl>
            <c:dLbl>
              <c:idx val="24"/>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9-E4A6-4A4D-BF24-0423D3E94B95}"/>
                </c:ext>
              </c:extLst>
            </c:dLbl>
            <c:dLbl>
              <c:idx val="25"/>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6-E4A6-4A4D-BF24-0423D3E94B95}"/>
                </c:ext>
              </c:extLst>
            </c:dLbl>
            <c:dLbl>
              <c:idx val="26"/>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3-E4A6-4A4D-BF24-0423D3E94B95}"/>
                </c:ext>
              </c:extLst>
            </c:dLbl>
            <c:dLbl>
              <c:idx val="27"/>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0-E4A6-4A4D-BF24-0423D3E94B95}"/>
                </c:ext>
              </c:extLst>
            </c:dLbl>
            <c:dLbl>
              <c:idx val="28"/>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D-E4A6-4A4D-BF24-0423D3E94B95}"/>
                </c:ext>
              </c:extLst>
            </c:dLbl>
            <c:dLbl>
              <c:idx val="29"/>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A-E4A6-4A4D-BF24-0423D3E94B95}"/>
                </c:ext>
              </c:extLst>
            </c:dLbl>
            <c:dLbl>
              <c:idx val="30"/>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7-E4A6-4A4D-BF24-0423D3E94B95}"/>
                </c:ext>
              </c:extLst>
            </c:dLbl>
            <c:dLbl>
              <c:idx val="31"/>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4-E4A6-4A4D-BF24-0423D3E94B95}"/>
                </c:ext>
              </c:extLst>
            </c:dLbl>
            <c:dLbl>
              <c:idx val="32"/>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2-E4A6-4A4D-BF24-0423D3E94B95}"/>
                </c:ext>
              </c:extLst>
            </c:dLbl>
            <c:dLbl>
              <c:idx val="33"/>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F-E4A6-4A4D-BF24-0423D3E94B95}"/>
                </c:ext>
              </c:extLst>
            </c:dLbl>
            <c:dLbl>
              <c:idx val="34"/>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D-E4A6-4A4D-BF24-0423D3E94B95}"/>
                </c:ext>
              </c:extLst>
            </c:dLbl>
            <c:dLbl>
              <c:idx val="35"/>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A-E4A6-4A4D-BF24-0423D3E94B95}"/>
                </c:ext>
              </c:extLst>
            </c:dLbl>
            <c:dLbl>
              <c:idx val="36"/>
              <c:spPr>
                <a:noFill/>
                <a:ln>
                  <a:noFill/>
                </a:ln>
                <a:effectLst/>
              </c:spPr>
              <c:txPr>
                <a:bodyPr wrap="square" lIns="38100" tIns="19050" rIns="38100" bIns="19050" anchor="ctr">
                  <a:spAutoFit/>
                </a:bodyPr>
                <a:lstStyle/>
                <a:p>
                  <a:pPr algn="ctr">
                    <a:defRPr sz="900" b="0" i="0" u="none" baseline="0">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7-E4A6-4A4D-BF24-0423D3E94B95}"/>
                </c:ext>
              </c:extLst>
            </c:dLbl>
            <c:spPr>
              <a:noFill/>
              <a:ln>
                <a:noFill/>
              </a:ln>
              <a:effectLst/>
            </c:spPr>
            <c:txPr>
              <a:bodyPr wrap="square" lIns="38100" tIns="19050" rIns="38100" bIns="19050" anchor="ctr">
                <a:spAutoFit/>
              </a:bodyPr>
              <a:lstStyle/>
              <a:p>
                <a:pPr algn="ctr">
                  <a:defRPr sz="900" b="0" i="0" u="none">
                    <a:solidFill>
                      <a:srgbClr val="FFFFFF"/>
                    </a:solidFill>
                    <a:latin typeface="Arial" pitchFamily="34" charset="0"/>
                    <a:cs typeface="Arial"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Sheet1!$A$2:$A$34</c:f>
              <c:strCache>
                <c:ptCount val="33"/>
                <c:pt idx="0">
                  <c:v>npower</c:v>
                </c:pt>
                <c:pt idx="1">
                  <c:v>Scottish Power</c:v>
                </c:pt>
                <c:pt idx="2">
                  <c:v>EDF Energy</c:v>
                </c:pt>
                <c:pt idx="3">
                  <c:v>Scottish and Southern Energy (SSE)</c:v>
                </c:pt>
                <c:pt idx="4">
                  <c:v>Thames Water</c:v>
                </c:pt>
                <c:pt idx="5">
                  <c:v>South East Water</c:v>
                </c:pt>
                <c:pt idx="6">
                  <c:v>E.ON (energy)</c:v>
                </c:pt>
                <c:pt idx="7">
                  <c:v>Southern Water</c:v>
                </c:pt>
                <c:pt idx="8">
                  <c:v>Scottish Gas</c:v>
                </c:pt>
                <c:pt idx="9">
                  <c:v>Affinity Water</c:v>
                </c:pt>
                <c:pt idx="10">
                  <c:v>British Gas</c:v>
                </c:pt>
                <c:pt idx="11">
                  <c:v>Essex and Suffolk Water</c:v>
                </c:pt>
                <c:pt idx="12">
                  <c:v>Northern Ireland Water</c:v>
                </c:pt>
                <c:pt idx="13">
                  <c:v>First Utility</c:v>
                </c:pt>
                <c:pt idx="14">
                  <c:v>Yorkshire Water</c:v>
                </c:pt>
                <c:pt idx="15">
                  <c:v>Wessex Water</c:v>
                </c:pt>
                <c:pt idx="16">
                  <c:v>The Co-operative Energy</c:v>
                </c:pt>
                <c:pt idx="17">
                  <c:v>South West Water</c:v>
                </c:pt>
                <c:pt idx="18">
                  <c:v>UK Power Networks</c:v>
                </c:pt>
                <c:pt idx="19">
                  <c:v>United Utilities (water)</c:v>
                </c:pt>
                <c:pt idx="20">
                  <c:v>Bristol Water</c:v>
                </c:pt>
                <c:pt idx="21">
                  <c:v>Anglian Water</c:v>
                </c:pt>
                <c:pt idx="22">
                  <c:v>Severn Trent Water</c:v>
                </c:pt>
                <c:pt idx="23">
                  <c:v>Utility Warehouse</c:v>
                </c:pt>
                <c:pt idx="24">
                  <c:v>Power NI</c:v>
                </c:pt>
                <c:pt idx="25">
                  <c:v>Dwr Cymru (Welsh Water)</c:v>
                </c:pt>
                <c:pt idx="26">
                  <c:v>OVO Energy</c:v>
                </c:pt>
                <c:pt idx="27">
                  <c:v>Scottish Water</c:v>
                </c:pt>
                <c:pt idx="28">
                  <c:v>Northumbrian Water</c:v>
                </c:pt>
                <c:pt idx="29">
                  <c:v>M &amp; S Energy</c:v>
                </c:pt>
                <c:pt idx="30">
                  <c:v> </c:v>
                </c:pt>
                <c:pt idx="31">
                  <c:v>Utilities</c:v>
                </c:pt>
                <c:pt idx="32">
                  <c:v>UK all-sector average</c:v>
                </c:pt>
              </c:strCache>
            </c:strRef>
          </c:cat>
          <c:val>
            <c:numRef>
              <c:f>Sheet1!$B$2:$B$34</c:f>
              <c:numCache>
                <c:formatCode>0.0</c:formatCode>
                <c:ptCount val="33"/>
                <c:pt idx="0">
                  <c:v>-33.333333333333336</c:v>
                </c:pt>
                <c:pt idx="1">
                  <c:v>-30.285714285714285</c:v>
                </c:pt>
                <c:pt idx="2">
                  <c:v>-27.954545454545453</c:v>
                </c:pt>
                <c:pt idx="3">
                  <c:v>-24.999999999999996</c:v>
                </c:pt>
                <c:pt idx="4">
                  <c:v>-21.078431372549023</c:v>
                </c:pt>
                <c:pt idx="5">
                  <c:v>-20.895522388059707</c:v>
                </c:pt>
                <c:pt idx="6">
                  <c:v>-18.629550321199137</c:v>
                </c:pt>
                <c:pt idx="7">
                  <c:v>-17.924528301886784</c:v>
                </c:pt>
                <c:pt idx="8">
                  <c:v>-17.333333333333336</c:v>
                </c:pt>
                <c:pt idx="9">
                  <c:v>-11.111111111111111</c:v>
                </c:pt>
                <c:pt idx="10">
                  <c:v>-10.520487264673314</c:v>
                </c:pt>
                <c:pt idx="11">
                  <c:v>-8.1081081081081052</c:v>
                </c:pt>
                <c:pt idx="12">
                  <c:v>-6.9767441860465098</c:v>
                </c:pt>
                <c:pt idx="13">
                  <c:v>-6.8421052631578974</c:v>
                </c:pt>
                <c:pt idx="14">
                  <c:v>-6.4102564102564088</c:v>
                </c:pt>
                <c:pt idx="15">
                  <c:v>-5.8823529411764639</c:v>
                </c:pt>
                <c:pt idx="16">
                  <c:v>-4.7619047619047663</c:v>
                </c:pt>
                <c:pt idx="17">
                  <c:v>-3.75</c:v>
                </c:pt>
                <c:pt idx="18">
                  <c:v>0</c:v>
                </c:pt>
                <c:pt idx="19">
                  <c:v>0</c:v>
                </c:pt>
                <c:pt idx="20">
                  <c:v>2.7027027027027053</c:v>
                </c:pt>
                <c:pt idx="21">
                  <c:v>3.053435114503813</c:v>
                </c:pt>
                <c:pt idx="22">
                  <c:v>6.5868263473053901</c:v>
                </c:pt>
                <c:pt idx="23">
                  <c:v>10.76923076923077</c:v>
                </c:pt>
                <c:pt idx="24">
                  <c:v>11.25</c:v>
                </c:pt>
                <c:pt idx="25">
                  <c:v>19.327731092436967</c:v>
                </c:pt>
                <c:pt idx="26">
                  <c:v>21.030042918454942</c:v>
                </c:pt>
                <c:pt idx="27">
                  <c:v>26.086956521739125</c:v>
                </c:pt>
                <c:pt idx="28">
                  <c:v>30.120481927710841</c:v>
                </c:pt>
                <c:pt idx="29">
                  <c:v>32.5</c:v>
                </c:pt>
              </c:numCache>
            </c:numRef>
          </c:val>
          <c:extLst>
            <c:ext xmlns:c16="http://schemas.microsoft.com/office/drawing/2014/chart" uri="{C3380CC4-5D6E-409C-BE32-E72D297353CC}">
              <c16:uniqueId val="{00000003-41B6-4E9C-B4DD-C8FD62376605}"/>
            </c:ext>
          </c:extLst>
        </c:ser>
        <c:ser>
          <c:idx val="1"/>
          <c:order val="1"/>
          <c:tx>
            <c:strRef>
              <c:f>Sheet1!$C$1</c:f>
              <c:strCache>
                <c:ptCount val="1"/>
                <c:pt idx="0">
                  <c:v> </c:v>
                </c:pt>
              </c:strCache>
            </c:strRef>
          </c:tx>
          <c:invertIfNegative val="0"/>
          <c:dPt>
            <c:idx val="31"/>
            <c:invertIfNegative val="0"/>
            <c:bubble3D val="0"/>
            <c:spPr>
              <a:solidFill>
                <a:srgbClr val="93C01F"/>
              </a:solidFill>
            </c:spPr>
            <c:extLst>
              <c:ext xmlns:c16="http://schemas.microsoft.com/office/drawing/2014/chart" uri="{C3380CC4-5D6E-409C-BE32-E72D297353CC}">
                <c16:uniqueId val="{00000002-6431-4ECD-9908-59DC92440629}"/>
              </c:ext>
            </c:extLst>
          </c:dPt>
          <c:dPt>
            <c:idx val="32"/>
            <c:invertIfNegative val="0"/>
            <c:bubble3D val="0"/>
            <c:spPr>
              <a:solidFill>
                <a:srgbClr val="93C01F"/>
              </a:solidFill>
            </c:spPr>
            <c:extLst>
              <c:ext xmlns:c16="http://schemas.microsoft.com/office/drawing/2014/chart" uri="{C3380CC4-5D6E-409C-BE32-E72D297353CC}">
                <c16:uniqueId val="{00000011-E4A6-4A4D-BF24-0423D3E94B95}"/>
              </c:ext>
            </c:extLst>
          </c:dPt>
          <c:dPt>
            <c:idx val="33"/>
            <c:invertIfNegative val="0"/>
            <c:bubble3D val="0"/>
            <c:spPr>
              <a:solidFill>
                <a:srgbClr val="93C01F"/>
              </a:solidFill>
            </c:spPr>
            <c:extLst>
              <c:ext xmlns:c16="http://schemas.microsoft.com/office/drawing/2014/chart" uri="{C3380CC4-5D6E-409C-BE32-E72D297353CC}">
                <c16:uniqueId val="{00000002-B7A5-41AB-AC12-5465EA15C2A0}"/>
              </c:ext>
            </c:extLst>
          </c:dPt>
          <c:dPt>
            <c:idx val="35"/>
            <c:invertIfNegative val="0"/>
            <c:bubble3D val="0"/>
            <c:spPr>
              <a:solidFill>
                <a:srgbClr val="93C01F"/>
              </a:solidFill>
            </c:spPr>
            <c:extLst>
              <c:ext xmlns:c16="http://schemas.microsoft.com/office/drawing/2014/chart" uri="{C3380CC4-5D6E-409C-BE32-E72D297353CC}">
                <c16:uniqueId val="{00000009-E4A6-4A4D-BF24-0423D3E94B95}"/>
              </c:ext>
            </c:extLst>
          </c:dPt>
          <c:dPt>
            <c:idx val="36"/>
            <c:invertIfNegative val="0"/>
            <c:bubble3D val="0"/>
            <c:spPr>
              <a:solidFill>
                <a:srgbClr val="93C01F"/>
              </a:solidFill>
            </c:spPr>
            <c:extLst>
              <c:ext xmlns:c16="http://schemas.microsoft.com/office/drawing/2014/chart" uri="{C3380CC4-5D6E-409C-BE32-E72D297353CC}">
                <c16:uniqueId val="{00000004-3065-4ABF-91B1-926AB0D5F451}"/>
              </c:ext>
            </c:extLst>
          </c:dPt>
          <c:dLbls>
            <c:dLbl>
              <c:idx val="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D-E4A6-4A4D-BF24-0423D3E94B95}"/>
                </c:ext>
              </c:extLst>
            </c:dLbl>
            <c:dLbl>
              <c:idx val="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B-E4A6-4A4D-BF24-0423D3E94B95}"/>
                </c:ext>
              </c:extLst>
            </c:dLbl>
            <c:dLbl>
              <c:idx val="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9-E4A6-4A4D-BF24-0423D3E94B95}"/>
                </c:ext>
              </c:extLst>
            </c:dLbl>
            <c:dLbl>
              <c:idx val="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7-E4A6-4A4D-BF24-0423D3E94B95}"/>
                </c:ext>
              </c:extLst>
            </c:dLbl>
            <c:dLbl>
              <c:idx val="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4-E4A6-4A4D-BF24-0423D3E94B95}"/>
                </c:ext>
              </c:extLst>
            </c:dLbl>
            <c:dLbl>
              <c:idx val="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1-E4A6-4A4D-BF24-0423D3E94B95}"/>
                </c:ext>
              </c:extLst>
            </c:dLbl>
            <c:dLbl>
              <c:idx val="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E-E4A6-4A4D-BF24-0423D3E94B95}"/>
                </c:ext>
              </c:extLst>
            </c:dLbl>
            <c:dLbl>
              <c:idx val="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B-E4A6-4A4D-BF24-0423D3E94B95}"/>
                </c:ext>
              </c:extLst>
            </c:dLbl>
            <c:dLbl>
              <c:idx val="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8-E4A6-4A4D-BF24-0423D3E94B95}"/>
                </c:ext>
              </c:extLst>
            </c:dLbl>
            <c:dLbl>
              <c:idx val="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5-E4A6-4A4D-BF24-0423D3E94B95}"/>
                </c:ext>
              </c:extLst>
            </c:dLbl>
            <c:dLbl>
              <c:idx val="1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2-E4A6-4A4D-BF24-0423D3E94B95}"/>
                </c:ext>
              </c:extLst>
            </c:dLbl>
            <c:dLbl>
              <c:idx val="1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F-E4A6-4A4D-BF24-0423D3E94B95}"/>
                </c:ext>
              </c:extLst>
            </c:dLbl>
            <c:dLbl>
              <c:idx val="1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C-E4A6-4A4D-BF24-0423D3E94B95}"/>
                </c:ext>
              </c:extLst>
            </c:dLbl>
            <c:dLbl>
              <c:idx val="1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9-E4A6-4A4D-BF24-0423D3E94B95}"/>
                </c:ext>
              </c:extLst>
            </c:dLbl>
            <c:dLbl>
              <c:idx val="1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6-E4A6-4A4D-BF24-0423D3E94B95}"/>
                </c:ext>
              </c:extLst>
            </c:dLbl>
            <c:dLbl>
              <c:idx val="1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3-E4A6-4A4D-BF24-0423D3E94B95}"/>
                </c:ext>
              </c:extLst>
            </c:dLbl>
            <c:dLbl>
              <c:idx val="1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0-E4A6-4A4D-BF24-0423D3E94B95}"/>
                </c:ext>
              </c:extLst>
            </c:dLbl>
            <c:dLbl>
              <c:idx val="1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D-E4A6-4A4D-BF24-0423D3E94B95}"/>
                </c:ext>
              </c:extLst>
            </c:dLbl>
            <c:dLbl>
              <c:idx val="1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A-E4A6-4A4D-BF24-0423D3E94B95}"/>
                </c:ext>
              </c:extLst>
            </c:dLbl>
            <c:dLbl>
              <c:idx val="1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7-E4A6-4A4D-BF24-0423D3E94B95}"/>
                </c:ext>
              </c:extLst>
            </c:dLbl>
            <c:dLbl>
              <c:idx val="2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4-E4A6-4A4D-BF24-0423D3E94B95}"/>
                </c:ext>
              </c:extLst>
            </c:dLbl>
            <c:dLbl>
              <c:idx val="2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1-E4A6-4A4D-BF24-0423D3E94B95}"/>
                </c:ext>
              </c:extLst>
            </c:dLbl>
            <c:dLbl>
              <c:idx val="2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E-E4A6-4A4D-BF24-0423D3E94B95}"/>
                </c:ext>
              </c:extLst>
            </c:dLbl>
            <c:dLbl>
              <c:idx val="2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B-E4A6-4A4D-BF24-0423D3E94B95}"/>
                </c:ext>
              </c:extLst>
            </c:dLbl>
            <c:dLbl>
              <c:idx val="2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8-E4A6-4A4D-BF24-0423D3E94B95}"/>
                </c:ext>
              </c:extLst>
            </c:dLbl>
            <c:dLbl>
              <c:idx val="2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5-E4A6-4A4D-BF24-0423D3E94B95}"/>
                </c:ext>
              </c:extLst>
            </c:dLbl>
            <c:dLbl>
              <c:idx val="2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2-E4A6-4A4D-BF24-0423D3E94B95}"/>
                </c:ext>
              </c:extLst>
            </c:dLbl>
            <c:dLbl>
              <c:idx val="27"/>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F-E4A6-4A4D-BF24-0423D3E94B95}"/>
                </c:ext>
              </c:extLst>
            </c:dLbl>
            <c:dLbl>
              <c:idx val="28"/>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C-E4A6-4A4D-BF24-0423D3E94B95}"/>
                </c:ext>
              </c:extLst>
            </c:dLbl>
            <c:dLbl>
              <c:idx val="29"/>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9-E4A6-4A4D-BF24-0423D3E94B95}"/>
                </c:ext>
              </c:extLst>
            </c:dLbl>
            <c:dLbl>
              <c:idx val="30"/>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6-E4A6-4A4D-BF24-0423D3E94B95}"/>
                </c:ext>
              </c:extLst>
            </c:dLbl>
            <c:dLbl>
              <c:idx val="31"/>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2-6431-4ECD-9908-59DC92440629}"/>
                </c:ext>
              </c:extLst>
            </c:dLbl>
            <c:dLbl>
              <c:idx val="32"/>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1-E4A6-4A4D-BF24-0423D3E94B95}"/>
                </c:ext>
              </c:extLst>
            </c:dLbl>
            <c:dLbl>
              <c:idx val="33"/>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2-B7A5-41AB-AC12-5465EA15C2A0}"/>
                </c:ext>
              </c:extLst>
            </c:dLbl>
            <c:dLbl>
              <c:idx val="34"/>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C-E4A6-4A4D-BF24-0423D3E94B95}"/>
                </c:ext>
              </c:extLst>
            </c:dLbl>
            <c:dLbl>
              <c:idx val="35"/>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9-E4A6-4A4D-BF24-0423D3E94B95}"/>
                </c:ext>
              </c:extLst>
            </c:dLbl>
            <c:dLbl>
              <c:idx val="36"/>
              <c:spPr>
                <a:noFill/>
                <a:ln>
                  <a:noFill/>
                </a:ln>
                <a:effectLst/>
              </c:spPr>
              <c:txPr>
                <a:bodyPr wrap="square" lIns="38100" tIns="19050" rIns="38100" bIns="19050" anchor="ctr">
                  <a:spAutoFit/>
                </a:bodyPr>
                <a:lstStyle/>
                <a:p>
                  <a:pPr algn="ctr">
                    <a:defRPr sz="900" b="0" i="0" u="none" baseline="0">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4-3065-4ABF-91B1-926AB0D5F451}"/>
                </c:ext>
              </c:extLst>
            </c:dLbl>
            <c:spPr>
              <a:noFill/>
              <a:ln>
                <a:noFill/>
              </a:ln>
              <a:effectLst/>
            </c:spPr>
            <c:txPr>
              <a:bodyPr wrap="square" lIns="38100" tIns="19050" rIns="38100" bIns="19050" anchor="ctr">
                <a:spAutoFit/>
              </a:bodyPr>
              <a:lstStyle/>
              <a:p>
                <a:pPr algn="ctr">
                  <a:defRPr sz="900" b="0" i="0" u="none">
                    <a:solidFill>
                      <a:srgbClr val="FFFFFF"/>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Sheet1!$A$2:$A$34</c:f>
              <c:strCache>
                <c:ptCount val="33"/>
                <c:pt idx="0">
                  <c:v>npower</c:v>
                </c:pt>
                <c:pt idx="1">
                  <c:v>Scottish Power</c:v>
                </c:pt>
                <c:pt idx="2">
                  <c:v>EDF Energy</c:v>
                </c:pt>
                <c:pt idx="3">
                  <c:v>Scottish and Southern Energy (SSE)</c:v>
                </c:pt>
                <c:pt idx="4">
                  <c:v>Thames Water</c:v>
                </c:pt>
                <c:pt idx="5">
                  <c:v>South East Water</c:v>
                </c:pt>
                <c:pt idx="6">
                  <c:v>E.ON (energy)</c:v>
                </c:pt>
                <c:pt idx="7">
                  <c:v>Southern Water</c:v>
                </c:pt>
                <c:pt idx="8">
                  <c:v>Scottish Gas</c:v>
                </c:pt>
                <c:pt idx="9">
                  <c:v>Affinity Water</c:v>
                </c:pt>
                <c:pt idx="10">
                  <c:v>British Gas</c:v>
                </c:pt>
                <c:pt idx="11">
                  <c:v>Essex and Suffolk Water</c:v>
                </c:pt>
                <c:pt idx="12">
                  <c:v>Northern Ireland Water</c:v>
                </c:pt>
                <c:pt idx="13">
                  <c:v>First Utility</c:v>
                </c:pt>
                <c:pt idx="14">
                  <c:v>Yorkshire Water</c:v>
                </c:pt>
                <c:pt idx="15">
                  <c:v>Wessex Water</c:v>
                </c:pt>
                <c:pt idx="16">
                  <c:v>The Co-operative Energy</c:v>
                </c:pt>
                <c:pt idx="17">
                  <c:v>South West Water</c:v>
                </c:pt>
                <c:pt idx="18">
                  <c:v>UK Power Networks</c:v>
                </c:pt>
                <c:pt idx="19">
                  <c:v>United Utilities (water)</c:v>
                </c:pt>
                <c:pt idx="20">
                  <c:v>Bristol Water</c:v>
                </c:pt>
                <c:pt idx="21">
                  <c:v>Anglian Water</c:v>
                </c:pt>
                <c:pt idx="22">
                  <c:v>Severn Trent Water</c:v>
                </c:pt>
                <c:pt idx="23">
                  <c:v>Utility Warehouse</c:v>
                </c:pt>
                <c:pt idx="24">
                  <c:v>Power NI</c:v>
                </c:pt>
                <c:pt idx="25">
                  <c:v>Dwr Cymru (Welsh Water)</c:v>
                </c:pt>
                <c:pt idx="26">
                  <c:v>OVO Energy</c:v>
                </c:pt>
                <c:pt idx="27">
                  <c:v>Scottish Water</c:v>
                </c:pt>
                <c:pt idx="28">
                  <c:v>Northumbrian Water</c:v>
                </c:pt>
                <c:pt idx="29">
                  <c:v>M &amp; S Energy</c:v>
                </c:pt>
                <c:pt idx="30">
                  <c:v> </c:v>
                </c:pt>
                <c:pt idx="31">
                  <c:v>Utilities</c:v>
                </c:pt>
                <c:pt idx="32">
                  <c:v>UK all-sector average</c:v>
                </c:pt>
              </c:strCache>
            </c:strRef>
          </c:cat>
          <c:val>
            <c:numRef>
              <c:f>Sheet1!$C$2:$C$34</c:f>
              <c:numCache>
                <c:formatCode>General</c:formatCode>
                <c:ptCount val="33"/>
                <c:pt idx="32" formatCode="0.0">
                  <c:v>20.482867072800072</c:v>
                </c:pt>
              </c:numCache>
            </c:numRef>
          </c:val>
          <c:extLst>
            <c:ext xmlns:c16="http://schemas.microsoft.com/office/drawing/2014/chart" uri="{C3380CC4-5D6E-409C-BE32-E72D297353CC}">
              <c16:uniqueId val="{00000000-6431-4ECD-9908-59DC92440629}"/>
            </c:ext>
          </c:extLst>
        </c:ser>
        <c:ser>
          <c:idx val="2"/>
          <c:order val="2"/>
          <c:tx>
            <c:strRef>
              <c:f>Sheet1!$D$1</c:f>
              <c:strCache>
                <c:ptCount val="1"/>
                <c:pt idx="0">
                  <c:v> </c:v>
                </c:pt>
              </c:strCache>
            </c:strRef>
          </c:tx>
          <c:spPr>
            <a:solidFill>
              <a:srgbClr val="008265"/>
            </a:solidFill>
          </c:spPr>
          <c:invertIfNegative val="0"/>
          <c:dLbls>
            <c:dLbl>
              <c:idx val="0"/>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C-E4A6-4A4D-BF24-0423D3E94B95}"/>
                </c:ext>
              </c:extLst>
            </c:dLbl>
            <c:dLbl>
              <c:idx val="1"/>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A-E4A6-4A4D-BF24-0423D3E94B95}"/>
                </c:ext>
              </c:extLst>
            </c:dLbl>
            <c:dLbl>
              <c:idx val="2"/>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8-E4A6-4A4D-BF24-0423D3E94B95}"/>
                </c:ext>
              </c:extLst>
            </c:dLbl>
            <c:dLbl>
              <c:idx val="3"/>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6-E4A6-4A4D-BF24-0423D3E94B95}"/>
                </c:ext>
              </c:extLst>
            </c:dLbl>
            <c:dLbl>
              <c:idx val="4"/>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3-E4A6-4A4D-BF24-0423D3E94B95}"/>
                </c:ext>
              </c:extLst>
            </c:dLbl>
            <c:dLbl>
              <c:idx val="5"/>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60-E4A6-4A4D-BF24-0423D3E94B95}"/>
                </c:ext>
              </c:extLst>
            </c:dLbl>
            <c:dLbl>
              <c:idx val="6"/>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D-E4A6-4A4D-BF24-0423D3E94B95}"/>
                </c:ext>
              </c:extLst>
            </c:dLbl>
            <c:dLbl>
              <c:idx val="7"/>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A-E4A6-4A4D-BF24-0423D3E94B95}"/>
                </c:ext>
              </c:extLst>
            </c:dLbl>
            <c:dLbl>
              <c:idx val="8"/>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7-E4A6-4A4D-BF24-0423D3E94B95}"/>
                </c:ext>
              </c:extLst>
            </c:dLbl>
            <c:dLbl>
              <c:idx val="9"/>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4-E4A6-4A4D-BF24-0423D3E94B95}"/>
                </c:ext>
              </c:extLst>
            </c:dLbl>
            <c:dLbl>
              <c:idx val="10"/>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51-E4A6-4A4D-BF24-0423D3E94B95}"/>
                </c:ext>
              </c:extLst>
            </c:dLbl>
            <c:dLbl>
              <c:idx val="11"/>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E-E4A6-4A4D-BF24-0423D3E94B95}"/>
                </c:ext>
              </c:extLst>
            </c:dLbl>
            <c:dLbl>
              <c:idx val="12"/>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B-E4A6-4A4D-BF24-0423D3E94B95}"/>
                </c:ext>
              </c:extLst>
            </c:dLbl>
            <c:dLbl>
              <c:idx val="13"/>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8-E4A6-4A4D-BF24-0423D3E94B95}"/>
                </c:ext>
              </c:extLst>
            </c:dLbl>
            <c:dLbl>
              <c:idx val="14"/>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5-E4A6-4A4D-BF24-0423D3E94B95}"/>
                </c:ext>
              </c:extLst>
            </c:dLbl>
            <c:dLbl>
              <c:idx val="15"/>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42-E4A6-4A4D-BF24-0423D3E94B95}"/>
                </c:ext>
              </c:extLst>
            </c:dLbl>
            <c:dLbl>
              <c:idx val="16"/>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F-E4A6-4A4D-BF24-0423D3E94B95}"/>
                </c:ext>
              </c:extLst>
            </c:dLbl>
            <c:dLbl>
              <c:idx val="17"/>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C-E4A6-4A4D-BF24-0423D3E94B95}"/>
                </c:ext>
              </c:extLst>
            </c:dLbl>
            <c:dLbl>
              <c:idx val="18"/>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9-E4A6-4A4D-BF24-0423D3E94B95}"/>
                </c:ext>
              </c:extLst>
            </c:dLbl>
            <c:dLbl>
              <c:idx val="19"/>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6-E4A6-4A4D-BF24-0423D3E94B95}"/>
                </c:ext>
              </c:extLst>
            </c:dLbl>
            <c:dLbl>
              <c:idx val="20"/>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3-E4A6-4A4D-BF24-0423D3E94B95}"/>
                </c:ext>
              </c:extLst>
            </c:dLbl>
            <c:dLbl>
              <c:idx val="21"/>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30-E4A6-4A4D-BF24-0423D3E94B95}"/>
                </c:ext>
              </c:extLst>
            </c:dLbl>
            <c:dLbl>
              <c:idx val="22"/>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D-E4A6-4A4D-BF24-0423D3E94B95}"/>
                </c:ext>
              </c:extLst>
            </c:dLbl>
            <c:dLbl>
              <c:idx val="23"/>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A-E4A6-4A4D-BF24-0423D3E94B95}"/>
                </c:ext>
              </c:extLst>
            </c:dLbl>
            <c:dLbl>
              <c:idx val="24"/>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7-E4A6-4A4D-BF24-0423D3E94B95}"/>
                </c:ext>
              </c:extLst>
            </c:dLbl>
            <c:dLbl>
              <c:idx val="25"/>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4-E4A6-4A4D-BF24-0423D3E94B95}"/>
                </c:ext>
              </c:extLst>
            </c:dLbl>
            <c:dLbl>
              <c:idx val="26"/>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21-E4A6-4A4D-BF24-0423D3E94B95}"/>
                </c:ext>
              </c:extLst>
            </c:dLbl>
            <c:dLbl>
              <c:idx val="27"/>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E-E4A6-4A4D-BF24-0423D3E94B95}"/>
                </c:ext>
              </c:extLst>
            </c:dLbl>
            <c:dLbl>
              <c:idx val="28"/>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B-E4A6-4A4D-BF24-0423D3E94B95}"/>
                </c:ext>
              </c:extLst>
            </c:dLbl>
            <c:dLbl>
              <c:idx val="29"/>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8-E4A6-4A4D-BF24-0423D3E94B95}"/>
                </c:ext>
              </c:extLst>
            </c:dLbl>
            <c:dLbl>
              <c:idx val="30"/>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5-E4A6-4A4D-BF24-0423D3E94B95}"/>
                </c:ext>
              </c:extLst>
            </c:dLbl>
            <c:dLbl>
              <c:idx val="31"/>
              <c:layout>
                <c:manualLayout>
                  <c:x val="-7.1475225766177458E-2"/>
                  <c:y val="0"/>
                </c:manualLayout>
              </c:layout>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E4A6-4A4D-BF24-0423D3E94B95}"/>
                </c:ext>
              </c:extLst>
            </c:dLbl>
            <c:dLbl>
              <c:idx val="32"/>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10-E4A6-4A4D-BF24-0423D3E94B95}"/>
                </c:ext>
              </c:extLst>
            </c:dLbl>
            <c:dLbl>
              <c:idx val="33"/>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E-E4A6-4A4D-BF24-0423D3E94B95}"/>
                </c:ext>
              </c:extLst>
            </c:dLbl>
            <c:dLbl>
              <c:idx val="34"/>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B-E4A6-4A4D-BF24-0423D3E94B95}"/>
                </c:ext>
              </c:extLst>
            </c:dLbl>
            <c:dLbl>
              <c:idx val="35"/>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8-E4A6-4A4D-BF24-0423D3E94B95}"/>
                </c:ext>
              </c:extLst>
            </c:dLbl>
            <c:dLbl>
              <c:idx val="36"/>
              <c:spPr>
                <a:noFill/>
                <a:ln>
                  <a:noFill/>
                </a:ln>
                <a:effectLst/>
              </c:spPr>
              <c:txPr>
                <a:bodyPr wrap="square" lIns="38100" tIns="19050" rIns="38100" bIns="19050" anchor="ctr">
                  <a:spAutoFit/>
                </a:bodyPr>
                <a:lstStyle/>
                <a:p>
                  <a:pPr algn="ctr">
                    <a:defRPr sz="900" b="0" i="0" u="none" baseline="0">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extLst>
                <c:ext xmlns:c16="http://schemas.microsoft.com/office/drawing/2014/chart" uri="{C3380CC4-5D6E-409C-BE32-E72D297353CC}">
                  <c16:uniqueId val="{00000006-E4A6-4A4D-BF24-0423D3E94B95}"/>
                </c:ext>
              </c:extLst>
            </c:dLbl>
            <c:spPr>
              <a:noFill/>
              <a:ln>
                <a:noFill/>
              </a:ln>
              <a:effectLst/>
            </c:spPr>
            <c:txPr>
              <a:bodyPr wrap="square" lIns="38100" tIns="19050" rIns="38100" bIns="19050" anchor="ctr">
                <a:spAutoFit/>
              </a:bodyPr>
              <a:lstStyle/>
              <a:p>
                <a:pPr algn="ctr">
                  <a:defRPr sz="900" b="0" i="0" u="none">
                    <a:solidFill>
                      <a:schemeClr val="bg1"/>
                    </a:solidFill>
                    <a:latin typeface="Arial" panose="020B0604020202020204" pitchFamily="34" charset="0"/>
                    <a:cs typeface="Arial" panose="020B060402020202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Sheet1!$A$2:$A$34</c:f>
              <c:strCache>
                <c:ptCount val="33"/>
                <c:pt idx="0">
                  <c:v>npower</c:v>
                </c:pt>
                <c:pt idx="1">
                  <c:v>Scottish Power</c:v>
                </c:pt>
                <c:pt idx="2">
                  <c:v>EDF Energy</c:v>
                </c:pt>
                <c:pt idx="3">
                  <c:v>Scottish and Southern Energy (SSE)</c:v>
                </c:pt>
                <c:pt idx="4">
                  <c:v>Thames Water</c:v>
                </c:pt>
                <c:pt idx="5">
                  <c:v>South East Water</c:v>
                </c:pt>
                <c:pt idx="6">
                  <c:v>E.ON (energy)</c:v>
                </c:pt>
                <c:pt idx="7">
                  <c:v>Southern Water</c:v>
                </c:pt>
                <c:pt idx="8">
                  <c:v>Scottish Gas</c:v>
                </c:pt>
                <c:pt idx="9">
                  <c:v>Affinity Water</c:v>
                </c:pt>
                <c:pt idx="10">
                  <c:v>British Gas</c:v>
                </c:pt>
                <c:pt idx="11">
                  <c:v>Essex and Suffolk Water</c:v>
                </c:pt>
                <c:pt idx="12">
                  <c:v>Northern Ireland Water</c:v>
                </c:pt>
                <c:pt idx="13">
                  <c:v>First Utility</c:v>
                </c:pt>
                <c:pt idx="14">
                  <c:v>Yorkshire Water</c:v>
                </c:pt>
                <c:pt idx="15">
                  <c:v>Wessex Water</c:v>
                </c:pt>
                <c:pt idx="16">
                  <c:v>The Co-operative Energy</c:v>
                </c:pt>
                <c:pt idx="17">
                  <c:v>South West Water</c:v>
                </c:pt>
                <c:pt idx="18">
                  <c:v>UK Power Networks</c:v>
                </c:pt>
                <c:pt idx="19">
                  <c:v>United Utilities (water)</c:v>
                </c:pt>
                <c:pt idx="20">
                  <c:v>Bristol Water</c:v>
                </c:pt>
                <c:pt idx="21">
                  <c:v>Anglian Water</c:v>
                </c:pt>
                <c:pt idx="22">
                  <c:v>Severn Trent Water</c:v>
                </c:pt>
                <c:pt idx="23">
                  <c:v>Utility Warehouse</c:v>
                </c:pt>
                <c:pt idx="24">
                  <c:v>Power NI</c:v>
                </c:pt>
                <c:pt idx="25">
                  <c:v>Dwr Cymru (Welsh Water)</c:v>
                </c:pt>
                <c:pt idx="26">
                  <c:v>OVO Energy</c:v>
                </c:pt>
                <c:pt idx="27">
                  <c:v>Scottish Water</c:v>
                </c:pt>
                <c:pt idx="28">
                  <c:v>Northumbrian Water</c:v>
                </c:pt>
                <c:pt idx="29">
                  <c:v>M &amp; S Energy</c:v>
                </c:pt>
                <c:pt idx="30">
                  <c:v> </c:v>
                </c:pt>
                <c:pt idx="31">
                  <c:v>Utilities</c:v>
                </c:pt>
                <c:pt idx="32">
                  <c:v>UK all-sector average</c:v>
                </c:pt>
              </c:strCache>
            </c:strRef>
          </c:cat>
          <c:val>
            <c:numRef>
              <c:f>Sheet1!$D$2:$D$34</c:f>
              <c:numCache>
                <c:formatCode>General</c:formatCode>
                <c:ptCount val="33"/>
                <c:pt idx="31" formatCode="0.0">
                  <c:v>-9.4471658502449216</c:v>
                </c:pt>
              </c:numCache>
            </c:numRef>
          </c:val>
          <c:extLst>
            <c:ext xmlns:c16="http://schemas.microsoft.com/office/drawing/2014/chart" uri="{C3380CC4-5D6E-409C-BE32-E72D297353CC}">
              <c16:uniqueId val="{00000001-6431-4ECD-9908-59DC92440629}"/>
            </c:ext>
          </c:extLst>
        </c:ser>
        <c:dLbls>
          <c:showLegendKey val="0"/>
          <c:showVal val="0"/>
          <c:showCatName val="0"/>
          <c:showSerName val="0"/>
          <c:showPercent val="0"/>
          <c:showBubbleSize val="0"/>
        </c:dLbls>
        <c:gapWidth val="15"/>
        <c:overlap val="100"/>
        <c:axId val="501508096"/>
        <c:axId val="565296448"/>
      </c:barChart>
      <c:catAx>
        <c:axId val="501508096"/>
        <c:scaling>
          <c:orientation val="minMax"/>
        </c:scaling>
        <c:delete val="0"/>
        <c:axPos val="l"/>
        <c:numFmt formatCode="General" sourceLinked="1"/>
        <c:majorTickMark val="out"/>
        <c:minorTickMark val="none"/>
        <c:tickLblPos val="low"/>
        <c:spPr>
          <a:ln>
            <a:noFill/>
          </a:ln>
        </c:spPr>
        <c:txPr>
          <a:bodyPr/>
          <a:lstStyle/>
          <a:p>
            <a:pPr>
              <a:defRPr sz="800" baseline="0">
                <a:solidFill>
                  <a:srgbClr val="008265"/>
                </a:solidFill>
                <a:latin typeface="Arial" pitchFamily="34" charset="0"/>
                <a:cs typeface="Arial" pitchFamily="34" charset="0"/>
              </a:defRPr>
            </a:pPr>
            <a:endParaRPr lang="en-US"/>
          </a:p>
        </c:txPr>
        <c:crossAx val="565296448"/>
        <c:crosses val="autoZero"/>
        <c:auto val="1"/>
        <c:lblAlgn val="ctr"/>
        <c:lblOffset val="100"/>
        <c:noMultiLvlLbl val="0"/>
      </c:catAx>
      <c:valAx>
        <c:axId val="565296448"/>
        <c:scaling>
          <c:orientation val="minMax"/>
          <c:max val="40"/>
          <c:min val="-40"/>
        </c:scaling>
        <c:delete val="0"/>
        <c:axPos val="b"/>
        <c:numFmt formatCode="0" sourceLinked="0"/>
        <c:majorTickMark val="out"/>
        <c:minorTickMark val="none"/>
        <c:tickLblPos val="high"/>
        <c:spPr>
          <a:ln>
            <a:noFill/>
          </a:ln>
        </c:spPr>
        <c:txPr>
          <a:bodyPr anchor="t" anchorCtr="0"/>
          <a:lstStyle/>
          <a:p>
            <a:pPr>
              <a:defRPr sz="900" baseline="0">
                <a:solidFill>
                  <a:srgbClr val="008265"/>
                </a:solidFill>
                <a:latin typeface="Arial" pitchFamily="34" charset="0"/>
                <a:cs typeface="Arial" pitchFamily="34" charset="0"/>
              </a:defRPr>
            </a:pPr>
            <a:endParaRPr lang="en-US"/>
          </a:p>
        </c:txPr>
        <c:crossAx val="501508096"/>
        <c:crosses val="autoZero"/>
        <c:crossBetween val="between"/>
        <c:majorUnit val="10"/>
      </c:valAx>
    </c:plotArea>
    <c:plotVisOnly val="1"/>
    <c:dispBlanksAs val="gap"/>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97D59413-87B1-4F7C-B880-A4614DA446B2}" type="datetimeFigureOut">
              <a:rPr lang="en-US"/>
              <a:pPr>
                <a:defRPr/>
              </a:pPr>
              <a:t>5/5/2020</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968D2A8-FF37-4C3D-9228-E27C3BF7987B}" type="slidenum">
              <a:rPr lang="en-US"/>
              <a:pPr>
                <a:defRPr/>
              </a:pPr>
              <a:t>‹#›</a:t>
            </a:fld>
            <a:endParaRPr lang="en-US"/>
          </a:p>
        </p:txBody>
      </p:sp>
    </p:spTree>
    <p:extLst>
      <p:ext uri="{BB962C8B-B14F-4D97-AF65-F5344CB8AC3E}">
        <p14:creationId xmlns:p14="http://schemas.microsoft.com/office/powerpoint/2010/main" val="4034661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71AB588-1AC7-429B-81ED-29931BAED81D}" type="datetimeFigureOut">
              <a:rPr lang="en-GB" smtClean="0"/>
              <a:pPr/>
              <a:t>05/05/2020</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998BFFE4-E277-437B-9580-FDB559A8C6DB}" type="slidenum">
              <a:rPr lang="en-GB" smtClean="0"/>
              <a:pPr/>
              <a:t>‹#›</a:t>
            </a:fld>
            <a:endParaRPr lang="en-GB"/>
          </a:p>
        </p:txBody>
      </p:sp>
    </p:spTree>
    <p:extLst>
      <p:ext uri="{BB962C8B-B14F-4D97-AF65-F5344CB8AC3E}">
        <p14:creationId xmlns:p14="http://schemas.microsoft.com/office/powerpoint/2010/main" val="3625975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39F6073-8532-43C3-AD38-3408999C9D68}" type="slidenum">
              <a:rPr lang="en-GB" smtClean="0">
                <a:solidFill>
                  <a:prstClr val="black"/>
                </a:solidFill>
              </a:rPr>
              <a:pPr/>
              <a:t>1</a:t>
            </a:fld>
            <a:endParaRPr lang="en-GB"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7ED6D71-2F9C-4BA1-8797-466946AD90EC}" type="slidenum">
              <a:rPr lang="en-GB" smtClean="0"/>
              <a:pPr/>
              <a:t>4</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7ED6D71-2F9C-4BA1-8797-466946AD90EC}" type="slidenum">
              <a:rPr lang="en-GB" smtClean="0"/>
              <a:pPr/>
              <a:t>5</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5A2979E-35DA-204C-A4D1-2C7BD76BBEDA}" type="slidenum">
              <a:rPr lang="en-GB" smtClean="0">
                <a:solidFill>
                  <a:prstClr val="black"/>
                </a:solidFill>
              </a:rPr>
              <a:pPr/>
              <a:t>6</a:t>
            </a:fld>
            <a:endParaRPr lang="en-GB" dirty="0">
              <a:solidFill>
                <a:prstClr val="black"/>
              </a:solidFill>
            </a:endParaRPr>
          </a:p>
        </p:txBody>
      </p:sp>
    </p:spTree>
    <p:extLst>
      <p:ext uri="{BB962C8B-B14F-4D97-AF65-F5344CB8AC3E}">
        <p14:creationId xmlns:p14="http://schemas.microsoft.com/office/powerpoint/2010/main" val="1274744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7ED6D71-2F9C-4BA1-8797-466946AD90EC}" type="slidenum">
              <a:rPr lang="en-GB" smtClean="0"/>
              <a:pPr/>
              <a:t>7</a:t>
            </a:fld>
            <a:endParaRPr lang="en-GB" dirty="0"/>
          </a:p>
        </p:txBody>
      </p:sp>
    </p:spTree>
    <p:extLst>
      <p:ext uri="{BB962C8B-B14F-4D97-AF65-F5344CB8AC3E}">
        <p14:creationId xmlns:p14="http://schemas.microsoft.com/office/powerpoint/2010/main" val="1959492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7ED6D71-2F9C-4BA1-8797-466946AD90EC}" type="slidenum">
              <a:rPr lang="en-GB" smtClean="0"/>
              <a:pPr/>
              <a:t>8</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7ED6D71-2F9C-4BA1-8797-466946AD90EC}" type="slidenum">
              <a:rPr lang="en-GB" smtClean="0"/>
              <a:pPr/>
              <a:t>10</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8BFFE4-E277-437B-9580-FDB559A8C6DB}" type="slidenum">
              <a:rPr lang="en-GB" smtClean="0"/>
              <a:pPr/>
              <a:t>19</a:t>
            </a:fld>
            <a:endParaRPr lang="en-GB"/>
          </a:p>
        </p:txBody>
      </p:sp>
    </p:spTree>
    <p:extLst>
      <p:ext uri="{BB962C8B-B14F-4D97-AF65-F5344CB8AC3E}">
        <p14:creationId xmlns:p14="http://schemas.microsoft.com/office/powerpoint/2010/main" val="25891259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7ED6D71-2F9C-4BA1-8797-466946AD90EC}" type="slidenum">
              <a:rPr lang="en-GB" smtClean="0"/>
              <a:pPr/>
              <a:t>29</a:t>
            </a:fld>
            <a:endParaRPr lang="en-GB" dirty="0"/>
          </a:p>
        </p:txBody>
      </p:sp>
    </p:spTree>
    <p:extLst>
      <p:ext uri="{BB962C8B-B14F-4D97-AF65-F5344CB8AC3E}">
        <p14:creationId xmlns:p14="http://schemas.microsoft.com/office/powerpoint/2010/main" val="27378864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ubtitle &amp; text">
    <p:bg>
      <p:bgPr>
        <a:blipFill rotWithShape="1">
          <a:blip r:embed="rId2" cstate="print"/>
          <a:stretch>
            <a:fillRect/>
          </a:stretch>
        </a:blipFill>
        <a:effectLst/>
      </p:bgPr>
    </p:bg>
    <p:spTree>
      <p:nvGrpSpPr>
        <p:cNvPr id="1" name=""/>
        <p:cNvGrpSpPr/>
        <p:nvPr/>
      </p:nvGrpSpPr>
      <p:grpSpPr>
        <a:xfrm>
          <a:off x="0" y="0"/>
          <a:ext cx="0" cy="0"/>
          <a:chOff x="0" y="0"/>
          <a:chExt cx="0" cy="0"/>
        </a:xfrm>
      </p:grpSpPr>
      <p:pic>
        <p:nvPicPr>
          <p:cNvPr id="2" name="Picture 1" descr="Cover 2016.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ED5EA-1B4E-4259-88CA-4434C49F9FCD}"/>
              </a:ext>
            </a:extLst>
          </p:cNvPr>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CA2B1A0-8155-4944-821F-D7C4481A82EA}"/>
              </a:ext>
            </a:extLst>
          </p:cNvPr>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548200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ubtitle &amp; text">
    <p:bg>
      <p:bgPr>
        <a:blipFill rotWithShape="1">
          <a:blip r:embed="rId2" cstate="print"/>
          <a:stretch>
            <a:fillRect/>
          </a:stretch>
        </a:blipFill>
        <a:effectLst/>
      </p:bgPr>
    </p:bg>
    <p:spTree>
      <p:nvGrpSpPr>
        <p:cNvPr id="1" name=""/>
        <p:cNvGrpSpPr/>
        <p:nvPr/>
      </p:nvGrpSpPr>
      <p:grpSpPr>
        <a:xfrm>
          <a:off x="0" y="0"/>
          <a:ext cx="0" cy="0"/>
          <a:chOff x="0" y="0"/>
          <a:chExt cx="0" cy="0"/>
        </a:xfrm>
      </p:grpSpPr>
      <p:pic>
        <p:nvPicPr>
          <p:cNvPr id="3" name="Picture 2" descr="H:\UKCSI 2212 &amp; 2494 &amp; 3146\Subscriber Data\3. Result templates\1. Single Site\Powerpoint templates\Wave 19\Cover.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14" y="0"/>
            <a:ext cx="9142571"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mp; content">
    <p:bg>
      <p:bgRef idx="1001">
        <a:schemeClr val="bg1"/>
      </p:bgRef>
    </p:bg>
    <p:spTree>
      <p:nvGrpSpPr>
        <p:cNvPr id="1" name=""/>
        <p:cNvGrpSpPr/>
        <p:nvPr/>
      </p:nvGrpSpPr>
      <p:grpSpPr>
        <a:xfrm>
          <a:off x="0" y="0"/>
          <a:ext cx="0" cy="0"/>
          <a:chOff x="0" y="0"/>
          <a:chExt cx="0" cy="0"/>
        </a:xfrm>
      </p:grpSpPr>
      <p:sp>
        <p:nvSpPr>
          <p:cNvPr id="3" name="TextBox 2"/>
          <p:cNvSpPr txBox="1"/>
          <p:nvPr userDrawn="1"/>
        </p:nvSpPr>
        <p:spPr>
          <a:xfrm>
            <a:off x="4283968" y="6541313"/>
            <a:ext cx="505644" cy="200055"/>
          </a:xfrm>
          <a:prstGeom prst="rect">
            <a:avLst/>
          </a:prstGeom>
          <a:noFill/>
        </p:spPr>
        <p:txBody>
          <a:bodyPr wrap="square" rtlCol="0">
            <a:spAutoFit/>
          </a:bodyPr>
          <a:lstStyle/>
          <a:p>
            <a:pPr algn="ctr"/>
            <a:fld id="{CAC01F81-73EF-4439-B750-16614E7FEB46}" type="slidenum">
              <a:rPr lang="en-GB" sz="700" b="1" smtClean="0">
                <a:solidFill>
                  <a:prstClr val="black">
                    <a:lumMod val="50000"/>
                    <a:lumOff val="50000"/>
                  </a:prstClr>
                </a:solidFill>
                <a:latin typeface="Arial" pitchFamily="34" charset="0"/>
                <a:cs typeface="Arial" pitchFamily="34" charset="0"/>
              </a:rPr>
              <a:pPr algn="ctr"/>
              <a:t>‹#›</a:t>
            </a:fld>
            <a:endParaRPr lang="en-GB" sz="700" b="1" dirty="0">
              <a:solidFill>
                <a:prstClr val="black">
                  <a:lumMod val="50000"/>
                  <a:lumOff val="50000"/>
                </a:prstClr>
              </a:solidFill>
              <a:latin typeface="Arial" pitchFamily="34" charset="0"/>
              <a:cs typeface="Arial" pitchFamily="34" charset="0"/>
            </a:endParaRPr>
          </a:p>
        </p:txBody>
      </p:sp>
      <p:sp>
        <p:nvSpPr>
          <p:cNvPr id="4" name="TextBox 3"/>
          <p:cNvSpPr txBox="1"/>
          <p:nvPr userDrawn="1"/>
        </p:nvSpPr>
        <p:spPr>
          <a:xfrm>
            <a:off x="179512" y="6510375"/>
            <a:ext cx="5976664" cy="200055"/>
          </a:xfrm>
          <a:prstGeom prst="rect">
            <a:avLst/>
          </a:prstGeom>
          <a:noFill/>
        </p:spPr>
        <p:txBody>
          <a:bodyPr wrap="square" rtlCol="0">
            <a:spAutoFit/>
          </a:bodyPr>
          <a:lstStyle/>
          <a:p>
            <a:r>
              <a:rPr lang="en-GB" sz="700" b="1" dirty="0">
                <a:solidFill>
                  <a:srgbClr val="008265"/>
                </a:solidFill>
                <a:latin typeface="Arial" pitchFamily="34" charset="0"/>
                <a:cs typeface="Arial" pitchFamily="34" charset="0"/>
              </a:rPr>
              <a:t>© </a:t>
            </a:r>
            <a:r>
              <a:rPr lang="en-GB" sz="700" dirty="0">
                <a:solidFill>
                  <a:srgbClr val="008265"/>
                </a:solidFill>
                <a:latin typeface="Arial" pitchFamily="34" charset="0"/>
                <a:cs typeface="Arial" pitchFamily="34" charset="0"/>
              </a:rPr>
              <a:t>Institute of Customer Service 2019. All rights reserved - Confidential</a:t>
            </a:r>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mp; two content">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86808" cy="1428760"/>
          </a:xfrm>
          <a:prstGeom prst="rect">
            <a:avLst/>
          </a:prstGeom>
        </p:spPr>
        <p:txBody>
          <a:bodyPr>
            <a:noAutofit/>
          </a:bodyPr>
          <a:lstStyle>
            <a:lvl1pPr algn="l">
              <a:defRPr sz="4400" b="1"/>
            </a:lvl1pPr>
          </a:lstStyle>
          <a:p>
            <a:r>
              <a:rPr lang="en-US"/>
              <a:t>Click to edit Master title style</a:t>
            </a:r>
            <a:endParaRPr lang="en-US" dirty="0"/>
          </a:p>
        </p:txBody>
      </p:sp>
      <p:sp>
        <p:nvSpPr>
          <p:cNvPr id="3" name="Picture Placeholder 2"/>
          <p:cNvSpPr>
            <a:spLocks noGrp="1"/>
          </p:cNvSpPr>
          <p:nvPr>
            <p:ph type="pic" idx="1"/>
          </p:nvPr>
        </p:nvSpPr>
        <p:spPr>
          <a:xfrm>
            <a:off x="500034" y="1714488"/>
            <a:ext cx="8286808" cy="3929090"/>
          </a:xfrm>
          <a:prstGeom prst="rect">
            <a:avLst/>
          </a:prstGeom>
        </p:spPr>
        <p:txBody>
          <a:bodyPr rtlCol="0">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6" name="TextBox 5"/>
          <p:cNvSpPr txBox="1"/>
          <p:nvPr userDrawn="1"/>
        </p:nvSpPr>
        <p:spPr>
          <a:xfrm>
            <a:off x="6732240" y="-1984"/>
            <a:ext cx="2388964" cy="307777"/>
          </a:xfrm>
          <a:prstGeom prst="rect">
            <a:avLst/>
          </a:prstGeom>
          <a:noFill/>
        </p:spPr>
        <p:txBody>
          <a:bodyPr wrap="square" rtlCol="0">
            <a:spAutoFit/>
          </a:bodyPr>
          <a:lstStyle/>
          <a:p>
            <a:r>
              <a:rPr lang="en-GB" sz="1200" dirty="0">
                <a:solidFill>
                  <a:srgbClr val="008265"/>
                </a:solidFill>
                <a:latin typeface="Calibri"/>
              </a:rPr>
              <a:t>UKCSI January 2015 </a:t>
            </a:r>
            <a:r>
              <a:rPr lang="en-GB" sz="1400" dirty="0">
                <a:solidFill>
                  <a:srgbClr val="646464"/>
                </a:solidFill>
                <a:latin typeface="Calibri"/>
              </a:rPr>
              <a:t>|</a:t>
            </a:r>
            <a:r>
              <a:rPr lang="en-GB" sz="1200" dirty="0">
                <a:solidFill>
                  <a:srgbClr val="006548"/>
                </a:solidFill>
                <a:latin typeface="Calibri"/>
              </a:rPr>
              <a:t> </a:t>
            </a:r>
            <a:r>
              <a:rPr lang="en-GB" sz="1200" dirty="0">
                <a:solidFill>
                  <a:srgbClr val="646464"/>
                </a:solidFill>
                <a:latin typeface="Calibri"/>
              </a:rPr>
              <a:t>Automotive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rgbClr val="008265">
            <a:alpha val="0"/>
          </a:srgbClr>
        </a:solidFill>
        <a:effectLst/>
      </p:bgPr>
    </p:bg>
    <p:spTree>
      <p:nvGrpSpPr>
        <p:cNvPr id="1" name=""/>
        <p:cNvGrpSpPr/>
        <p:nvPr/>
      </p:nvGrpSpPr>
      <p:grpSpPr>
        <a:xfrm>
          <a:off x="0" y="0"/>
          <a:ext cx="0" cy="0"/>
          <a:chOff x="0" y="0"/>
          <a:chExt cx="0" cy="0"/>
        </a:xfrm>
      </p:grpSpPr>
      <p:pic>
        <p:nvPicPr>
          <p:cNvPr id="15" name="Picture 2"/>
          <p:cNvPicPr>
            <a:picLocks noChangeAspect="1" noChangeArrowheads="1"/>
          </p:cNvPicPr>
          <p:nvPr userDrawn="1"/>
        </p:nvPicPr>
        <p:blipFill>
          <a:blip r:embed="rId2" cstate="print"/>
          <a:srcRect/>
          <a:stretch>
            <a:fillRect/>
          </a:stretch>
        </p:blipFill>
        <p:spPr bwMode="auto">
          <a:xfrm>
            <a:off x="7072313" y="6000750"/>
            <a:ext cx="1714500" cy="495572"/>
          </a:xfrm>
          <a:prstGeom prst="rect">
            <a:avLst/>
          </a:prstGeom>
          <a:noFill/>
          <a:ln w="9525">
            <a:noFill/>
            <a:miter lim="800000"/>
            <a:headEnd/>
            <a:tailEnd/>
          </a:ln>
          <a:effectLst/>
        </p:spPr>
      </p:pic>
    </p:spTree>
    <p:extLst>
      <p:ext uri="{BB962C8B-B14F-4D97-AF65-F5344CB8AC3E}">
        <p14:creationId xmlns:p14="http://schemas.microsoft.com/office/powerpoint/2010/main" val="22899888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solidFill>
          <a:schemeClr val="bg2"/>
        </a:solidFill>
        <a:effectLst/>
      </p:bgPr>
    </p:bg>
    <p:spTree>
      <p:nvGrpSpPr>
        <p:cNvPr id="1" name=""/>
        <p:cNvGrpSpPr/>
        <p:nvPr/>
      </p:nvGrpSpPr>
      <p:grpSpPr>
        <a:xfrm>
          <a:off x="0" y="0"/>
          <a:ext cx="0" cy="0"/>
          <a:chOff x="0" y="0"/>
          <a:chExt cx="0" cy="0"/>
        </a:xfrm>
      </p:grpSpPr>
      <p:sp>
        <p:nvSpPr>
          <p:cNvPr id="4" name="Rectangle 8"/>
          <p:cNvSpPr>
            <a:spLocks noChangeArrowheads="1"/>
          </p:cNvSpPr>
          <p:nvPr userDrawn="1"/>
        </p:nvSpPr>
        <p:spPr bwMode="auto">
          <a:xfrm>
            <a:off x="-108520" y="-102456"/>
            <a:ext cx="9252520" cy="6960456"/>
          </a:xfrm>
          <a:prstGeom prst="rect">
            <a:avLst/>
          </a:prstGeom>
          <a:solidFill>
            <a:schemeClr val="bg1"/>
          </a:solidFill>
          <a:ln w="9525">
            <a:noFill/>
            <a:miter lim="800000"/>
            <a:headEnd/>
            <a:tailEnd/>
          </a:ln>
        </p:spPr>
        <p:txBody>
          <a:bodyPr wrap="none" anchor="ctr"/>
          <a:lstStyle/>
          <a:p>
            <a:pPr eaLnBrk="0" hangingPunct="0">
              <a:defRPr/>
            </a:pPr>
            <a:endParaRPr lang="en-GB" dirty="0">
              <a:solidFill>
                <a:prstClr val="black"/>
              </a:solidFill>
              <a:latin typeface="Verdana" pitchFamily="34" charset="0"/>
            </a:endParaRPr>
          </a:p>
        </p:txBody>
      </p:sp>
      <p:sp>
        <p:nvSpPr>
          <p:cNvPr id="3074" name="Rectangle 2"/>
          <p:cNvSpPr>
            <a:spLocks noGrp="1" noChangeArrowheads="1"/>
          </p:cNvSpPr>
          <p:nvPr>
            <p:ph type="ctrTitle"/>
          </p:nvPr>
        </p:nvSpPr>
        <p:spPr>
          <a:xfrm>
            <a:off x="3923928" y="236538"/>
            <a:ext cx="4752528" cy="1143000"/>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dirty="0"/>
              <a:t>Click to edit Master</a:t>
            </a:r>
          </a:p>
        </p:txBody>
      </p:sp>
      <p:sp>
        <p:nvSpPr>
          <p:cNvPr id="3075" name="Rectangle 3"/>
          <p:cNvSpPr>
            <a:spLocks noGrp="1" noChangeArrowheads="1"/>
          </p:cNvSpPr>
          <p:nvPr>
            <p:ph type="subTitle" idx="1"/>
          </p:nvPr>
        </p:nvSpPr>
        <p:spPr>
          <a:xfrm>
            <a:off x="3923928" y="1473200"/>
            <a:ext cx="4752528" cy="1752600"/>
          </a:xfrm>
          <a:prstGeom prst="rect">
            <a:avLst/>
          </a:prstGeom>
        </p:spPr>
        <p:txBody>
          <a:bodyPr/>
          <a:lstStyle>
            <a:lvl1pPr marL="0" indent="0">
              <a:buNone/>
              <a:defRPr sz="1800">
                <a:solidFill>
                  <a:schemeClr val="bg1"/>
                </a:solidFill>
              </a:defRPr>
            </a:lvl1pPr>
          </a:lstStyle>
          <a:p>
            <a:r>
              <a:rPr lang="en-US" dirty="0"/>
              <a:t>Click to edit Master subtitle style</a:t>
            </a:r>
          </a:p>
        </p:txBody>
      </p:sp>
      <p:pic>
        <p:nvPicPr>
          <p:cNvPr id="15" name="Picture 2"/>
          <p:cNvPicPr>
            <a:picLocks noChangeAspect="1" noChangeArrowheads="1"/>
          </p:cNvPicPr>
          <p:nvPr userDrawn="1"/>
        </p:nvPicPr>
        <p:blipFill>
          <a:blip r:embed="rId2" cstate="print"/>
          <a:srcRect/>
          <a:stretch>
            <a:fillRect/>
          </a:stretch>
        </p:blipFill>
        <p:spPr bwMode="auto">
          <a:xfrm>
            <a:off x="7072313" y="6000750"/>
            <a:ext cx="1714500" cy="495572"/>
          </a:xfrm>
          <a:prstGeom prst="rect">
            <a:avLst/>
          </a:prstGeom>
          <a:noFill/>
          <a:ln w="9525">
            <a:noFill/>
            <a:miter lim="800000"/>
            <a:headEnd/>
            <a:tailEnd/>
          </a:ln>
          <a:effectLst/>
        </p:spPr>
      </p:pic>
      <p:sp>
        <p:nvSpPr>
          <p:cNvPr id="5" name="Rectangle 3"/>
          <p:cNvSpPr>
            <a:spLocks noChangeArrowheads="1"/>
          </p:cNvSpPr>
          <p:nvPr userDrawn="1"/>
        </p:nvSpPr>
        <p:spPr bwMode="gray">
          <a:xfrm>
            <a:off x="3564512" y="-100583"/>
            <a:ext cx="5616000" cy="6958583"/>
          </a:xfrm>
          <a:prstGeom prst="rect">
            <a:avLst/>
          </a:prstGeom>
          <a:solidFill>
            <a:srgbClr val="008265"/>
          </a:solidFill>
          <a:ln w="9525">
            <a:noFill/>
            <a:miter lim="800000"/>
            <a:headEnd/>
            <a:tailEnd/>
          </a:ln>
        </p:spPr>
        <p:txBody>
          <a:bodyPr wrap="none" lIns="91429" tIns="45714" rIns="91429" bIns="45714" anchor="ctr"/>
          <a:lstStyle/>
          <a:p>
            <a:pPr marL="203200" indent="-203200" algn="ctr" defTabSz="912813">
              <a:spcBef>
                <a:spcPct val="25000"/>
              </a:spcBef>
              <a:spcAft>
                <a:spcPct val="25000"/>
              </a:spcAft>
              <a:defRPr/>
            </a:pPr>
            <a:endParaRPr lang="en-GB" sz="1300" dirty="0">
              <a:solidFill>
                <a:srgbClr val="008265"/>
              </a:solidFill>
              <a:latin typeface="Verdana" pitchFamily="34" charset="0"/>
              <a:cs typeface="Times New Roman" pitchFamily="18" charset="0"/>
            </a:endParaRPr>
          </a:p>
        </p:txBody>
      </p:sp>
      <p:pic>
        <p:nvPicPr>
          <p:cNvPr id="9" name="Picture 2"/>
          <p:cNvPicPr>
            <a:picLocks noChangeAspect="1" noChangeArrowheads="1"/>
          </p:cNvPicPr>
          <p:nvPr userDrawn="1"/>
        </p:nvPicPr>
        <p:blipFill>
          <a:blip r:embed="rId2" cstate="print"/>
          <a:srcRect/>
          <a:stretch>
            <a:fillRect/>
          </a:stretch>
        </p:blipFill>
        <p:spPr bwMode="auto">
          <a:xfrm>
            <a:off x="107504" y="6245796"/>
            <a:ext cx="1714500" cy="495572"/>
          </a:xfrm>
          <a:prstGeom prst="rect">
            <a:avLst/>
          </a:prstGeom>
          <a:noFill/>
          <a:ln w="9525">
            <a:noFill/>
            <a:miter lim="800000"/>
            <a:headEnd/>
            <a:tailEnd/>
          </a:ln>
          <a:effectLst/>
        </p:spPr>
      </p:pic>
      <p:sp>
        <p:nvSpPr>
          <p:cNvPr id="13" name="TextBox 12"/>
          <p:cNvSpPr txBox="1"/>
          <p:nvPr userDrawn="1"/>
        </p:nvSpPr>
        <p:spPr>
          <a:xfrm>
            <a:off x="6804248" y="6594182"/>
            <a:ext cx="2088232" cy="261610"/>
          </a:xfrm>
          <a:prstGeom prst="rect">
            <a:avLst/>
          </a:prstGeom>
          <a:noFill/>
        </p:spPr>
        <p:txBody>
          <a:bodyPr wrap="square" rtlCol="0">
            <a:spAutoFit/>
          </a:bodyPr>
          <a:lstStyle/>
          <a:p>
            <a:r>
              <a:rPr lang="en-GB" sz="1100" dirty="0">
                <a:solidFill>
                  <a:prstClr val="white"/>
                </a:solidFill>
                <a:latin typeface="Calibri"/>
              </a:rPr>
              <a:t>Institute of Customer Service</a:t>
            </a:r>
          </a:p>
        </p:txBody>
      </p:sp>
      <p:sp>
        <p:nvSpPr>
          <p:cNvPr id="14" name="TextBox 13"/>
          <p:cNvSpPr txBox="1"/>
          <p:nvPr userDrawn="1"/>
        </p:nvSpPr>
        <p:spPr>
          <a:xfrm>
            <a:off x="8628831" y="6578302"/>
            <a:ext cx="505644" cy="276999"/>
          </a:xfrm>
          <a:prstGeom prst="rect">
            <a:avLst/>
          </a:prstGeom>
          <a:noFill/>
        </p:spPr>
        <p:txBody>
          <a:bodyPr wrap="square" rtlCol="0">
            <a:spAutoFit/>
          </a:bodyPr>
          <a:lstStyle/>
          <a:p>
            <a:fld id="{CAC01F81-73EF-4439-B750-16614E7FEB46}" type="slidenum">
              <a:rPr lang="en-GB" sz="1200" b="1" smtClean="0">
                <a:solidFill>
                  <a:prstClr val="white"/>
                </a:solidFill>
                <a:latin typeface="Calibri"/>
              </a:rPr>
              <a:pPr/>
              <a:t>‹#›</a:t>
            </a:fld>
            <a:endParaRPr lang="en-GB" sz="1200" b="1" dirty="0">
              <a:solidFill>
                <a:prstClr val="white"/>
              </a:solidFill>
              <a:latin typeface="Calibri"/>
            </a:endParaRPr>
          </a:p>
        </p:txBody>
      </p:sp>
    </p:spTree>
    <p:extLst>
      <p:ext uri="{BB962C8B-B14F-4D97-AF65-F5344CB8AC3E}">
        <p14:creationId xmlns:p14="http://schemas.microsoft.com/office/powerpoint/2010/main" val="14298808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1_Title &amp; content">
    <p:spTree>
      <p:nvGrpSpPr>
        <p:cNvPr id="1" name=""/>
        <p:cNvGrpSpPr/>
        <p:nvPr/>
      </p:nvGrpSpPr>
      <p:grpSpPr>
        <a:xfrm>
          <a:off x="0" y="0"/>
          <a:ext cx="0" cy="0"/>
          <a:chOff x="0" y="0"/>
          <a:chExt cx="0" cy="0"/>
        </a:xfrm>
      </p:grpSpPr>
      <p:sp>
        <p:nvSpPr>
          <p:cNvPr id="2" name="Title 1"/>
          <p:cNvSpPr>
            <a:spLocks noGrp="1"/>
          </p:cNvSpPr>
          <p:nvPr>
            <p:ph type="title"/>
          </p:nvPr>
        </p:nvSpPr>
        <p:spPr>
          <a:xfrm>
            <a:off x="500034" y="285728"/>
            <a:ext cx="8115328" cy="1368412"/>
          </a:xfrm>
          <a:prstGeom prst="rect">
            <a:avLst/>
          </a:prstGeom>
        </p:spPr>
        <p:txBody>
          <a:bodyPr>
            <a:noAutofit/>
          </a:bodyPr>
          <a:lstStyle>
            <a:lvl1pPr>
              <a:defRPr sz="4400">
                <a:solidFill>
                  <a:srgbClr val="008265"/>
                </a:solidFill>
              </a:defRPr>
            </a:lvl1pPr>
          </a:lstStyle>
          <a:p>
            <a:r>
              <a:rPr lang="en-US" dirty="0"/>
              <a:t>Click to edit Master title style</a:t>
            </a:r>
          </a:p>
        </p:txBody>
      </p:sp>
      <p:sp>
        <p:nvSpPr>
          <p:cNvPr id="3" name="Content Placeholder 2"/>
          <p:cNvSpPr>
            <a:spLocks noGrp="1"/>
          </p:cNvSpPr>
          <p:nvPr>
            <p:ph idx="1"/>
          </p:nvPr>
        </p:nvSpPr>
        <p:spPr>
          <a:xfrm>
            <a:off x="500034" y="1785926"/>
            <a:ext cx="8115328" cy="3797304"/>
          </a:xfrm>
          <a:prstGeom prst="rect">
            <a:avLst/>
          </a:prstGeom>
        </p:spPr>
        <p:txBody>
          <a:bodyPr/>
          <a:lstStyle>
            <a:lvl1pPr>
              <a:defRPr sz="2200"/>
            </a:lvl1pPr>
            <a:lvl2pPr>
              <a:defRPr sz="2200"/>
            </a:lvl2pPr>
            <a:lvl3pPr>
              <a:defRPr sz="2200"/>
            </a:lvl3pPr>
            <a:lvl4pPr>
              <a:defRPr sz="2200"/>
            </a:lvl4pPr>
            <a:lvl5pPr>
              <a:defRPr sz="2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Thank you">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892299" y="1479282"/>
            <a:ext cx="6618874" cy="1258964"/>
          </a:xfrm>
          <a:prstGeom prst="rect">
            <a:avLst/>
          </a:prstGeom>
        </p:spPr>
        <p:txBody>
          <a:bodyPr/>
          <a:lstStyle>
            <a:lvl1pPr>
              <a:lnSpc>
                <a:spcPct val="100000"/>
              </a:lnSpc>
              <a:defRPr sz="7000">
                <a:solidFill>
                  <a:schemeClr val="bg2"/>
                </a:solidFill>
              </a:defRPr>
            </a:lvl1pPr>
          </a:lstStyle>
          <a:p>
            <a:r>
              <a:rPr lang="en-GB" dirty="0"/>
              <a:t>Title</a:t>
            </a:r>
          </a:p>
        </p:txBody>
      </p:sp>
      <p:sp>
        <p:nvSpPr>
          <p:cNvPr id="3" name="Subtitle 2"/>
          <p:cNvSpPr>
            <a:spLocks noGrp="1"/>
          </p:cNvSpPr>
          <p:nvPr>
            <p:ph type="subTitle" idx="1"/>
          </p:nvPr>
        </p:nvSpPr>
        <p:spPr>
          <a:xfrm>
            <a:off x="1892299" y="2888642"/>
            <a:ext cx="4731423" cy="752677"/>
          </a:xfrm>
          <a:prstGeom prst="rect">
            <a:avLst/>
          </a:prstGeom>
        </p:spPr>
        <p:txBody>
          <a:bodyPr/>
          <a:lstStyle>
            <a:lvl1pPr marL="0" indent="0" algn="l">
              <a:lnSpc>
                <a:spcPts val="2400"/>
              </a:lnSpc>
              <a:buNone/>
              <a:defRPr sz="1800" baseline="0">
                <a:solidFill>
                  <a:srgbClr val="FFFFFF"/>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p>
        </p:txBody>
      </p:sp>
      <p:pic>
        <p:nvPicPr>
          <p:cNvPr id="4" name="Picture 3" descr="graphics2.emf"/>
          <p:cNvPicPr>
            <a:picLocks noChangeAspect="1"/>
          </p:cNvPicPr>
          <p:nvPr userDrawn="1"/>
        </p:nvPicPr>
        <p:blipFill rotWithShape="1">
          <a:blip r:embed="rId2" cstate="print">
            <a:extLst>
              <a:ext uri="{28A0092B-C50C-407E-A947-70E740481C1C}">
                <a14:useLocalDpi xmlns:a14="http://schemas.microsoft.com/office/drawing/2010/main" val="0"/>
              </a:ext>
            </a:extLst>
          </a:blip>
          <a:srcRect r="12150"/>
          <a:stretch/>
        </p:blipFill>
        <p:spPr>
          <a:xfrm>
            <a:off x="5187829" y="3171824"/>
            <a:ext cx="3956172" cy="3102896"/>
          </a:xfrm>
          <a:prstGeom prst="rect">
            <a:avLst/>
          </a:prstGeom>
          <a:noFill/>
          <a:ln>
            <a:noFill/>
          </a:ln>
        </p:spPr>
      </p:pic>
      <p:sp>
        <p:nvSpPr>
          <p:cNvPr id="7" name="Text Placeholder 6"/>
          <p:cNvSpPr>
            <a:spLocks noGrp="1"/>
          </p:cNvSpPr>
          <p:nvPr>
            <p:ph type="body" sz="quarter" idx="10"/>
          </p:nvPr>
        </p:nvSpPr>
        <p:spPr>
          <a:xfrm>
            <a:off x="1892299" y="5918598"/>
            <a:ext cx="4610501" cy="259900"/>
          </a:xfrm>
          <a:prstGeom prst="rect">
            <a:avLst/>
          </a:prstGeom>
        </p:spPr>
        <p:txBody>
          <a:bodyPr wrap="square">
            <a:spAutoFit/>
          </a:bodyPr>
          <a:lstStyle>
            <a:lvl1pPr>
              <a:lnSpc>
                <a:spcPts val="2000"/>
              </a:lnSpc>
              <a:defRPr sz="1800">
                <a:solidFill>
                  <a:srgbClr val="FFFFFF"/>
                </a:solidFill>
                <a:latin typeface="+mn-lt"/>
              </a:defRPr>
            </a:lvl1pPr>
            <a:lvl2pPr>
              <a:lnSpc>
                <a:spcPts val="2000"/>
              </a:lnSpc>
              <a:defRPr sz="1800">
                <a:solidFill>
                  <a:srgbClr val="FFFFFF"/>
                </a:solidFill>
                <a:latin typeface="+mn-lt"/>
              </a:defRPr>
            </a:lvl2pPr>
            <a:lvl3pPr>
              <a:lnSpc>
                <a:spcPts val="2000"/>
              </a:lnSpc>
              <a:defRPr sz="1800">
                <a:solidFill>
                  <a:srgbClr val="FFFFFF"/>
                </a:solidFill>
                <a:latin typeface="+mn-lt"/>
              </a:defRPr>
            </a:lvl3pPr>
            <a:lvl4pPr>
              <a:lnSpc>
                <a:spcPts val="2000"/>
              </a:lnSpc>
              <a:defRPr sz="1800">
                <a:solidFill>
                  <a:srgbClr val="FFFFFF"/>
                </a:solidFill>
                <a:latin typeface="+mn-lt"/>
              </a:defRPr>
            </a:lvl4pPr>
            <a:lvl5pPr>
              <a:lnSpc>
                <a:spcPts val="2000"/>
              </a:lnSpc>
              <a:defRPr sz="1800">
                <a:solidFill>
                  <a:srgbClr val="FFFFFF"/>
                </a:solidFill>
                <a:latin typeface="+mn-lt"/>
              </a:defRPr>
            </a:lvl5pPr>
          </a:lstStyle>
          <a:p>
            <a:pPr lvl="0"/>
            <a:r>
              <a:rPr lang="en-GB" dirty="0"/>
              <a:t>Click to edit Master text styles</a:t>
            </a:r>
          </a:p>
        </p:txBody>
      </p:sp>
    </p:spTree>
    <p:extLst>
      <p:ext uri="{BB962C8B-B14F-4D97-AF65-F5344CB8AC3E}">
        <p14:creationId xmlns:p14="http://schemas.microsoft.com/office/powerpoint/2010/main" val="3955086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p:bg>
      <p:bgRef idx="1001">
        <a:schemeClr val="bg1"/>
      </p:bgRef>
    </p:bg>
    <p:spTree>
      <p:nvGrpSpPr>
        <p:cNvPr id="1" name=""/>
        <p:cNvGrpSpPr/>
        <p:nvPr/>
      </p:nvGrpSpPr>
      <p:grpSpPr>
        <a:xfrm>
          <a:off x="0" y="0"/>
          <a:ext cx="0" cy="0"/>
          <a:chOff x="0" y="0"/>
          <a:chExt cx="0" cy="0"/>
        </a:xfrm>
      </p:grpSpPr>
      <p:sp>
        <p:nvSpPr>
          <p:cNvPr id="3" name="TextBox 2"/>
          <p:cNvSpPr txBox="1"/>
          <p:nvPr userDrawn="1"/>
        </p:nvSpPr>
        <p:spPr>
          <a:xfrm>
            <a:off x="4283968" y="6541313"/>
            <a:ext cx="505644" cy="200055"/>
          </a:xfrm>
          <a:prstGeom prst="rect">
            <a:avLst/>
          </a:prstGeom>
          <a:noFill/>
        </p:spPr>
        <p:txBody>
          <a:bodyPr wrap="square" rtlCol="0">
            <a:spAutoFit/>
          </a:bodyPr>
          <a:lstStyle/>
          <a:p>
            <a:pPr algn="ctr"/>
            <a:fld id="{CAC01F81-73EF-4439-B750-16614E7FEB46}" type="slidenum">
              <a:rPr lang="en-GB" sz="700" b="1" smtClean="0">
                <a:solidFill>
                  <a:schemeClr val="tx1">
                    <a:lumMod val="50000"/>
                    <a:lumOff val="50000"/>
                  </a:schemeClr>
                </a:solidFill>
                <a:latin typeface="Arial" pitchFamily="34" charset="0"/>
                <a:cs typeface="Arial" pitchFamily="34" charset="0"/>
              </a:rPr>
              <a:pPr algn="ctr"/>
              <a:t>‹#›</a:t>
            </a:fld>
            <a:endParaRPr lang="en-GB" sz="700" b="1" dirty="0">
              <a:solidFill>
                <a:schemeClr val="tx1">
                  <a:lumMod val="50000"/>
                  <a:lumOff val="50000"/>
                </a:schemeClr>
              </a:solidFill>
              <a:latin typeface="Arial" pitchFamily="34" charset="0"/>
              <a:cs typeface="Arial" pitchFamily="34" charset="0"/>
            </a:endParaRPr>
          </a:p>
        </p:txBody>
      </p:sp>
      <p:sp>
        <p:nvSpPr>
          <p:cNvPr id="4" name="TextBox 3"/>
          <p:cNvSpPr txBox="1"/>
          <p:nvPr userDrawn="1"/>
        </p:nvSpPr>
        <p:spPr>
          <a:xfrm>
            <a:off x="179512" y="6510375"/>
            <a:ext cx="5976664" cy="200055"/>
          </a:xfrm>
          <a:prstGeom prst="rect">
            <a:avLst/>
          </a:prstGeom>
          <a:noFill/>
        </p:spPr>
        <p:txBody>
          <a:bodyPr wrap="square" rtlCol="0">
            <a:spAutoFit/>
          </a:bodyPr>
          <a:lstStyle/>
          <a:p>
            <a:pPr algn="l"/>
            <a:r>
              <a:rPr lang="en-GB" sz="700" b="1" dirty="0">
                <a:solidFill>
                  <a:srgbClr val="008265"/>
                </a:solidFill>
                <a:latin typeface="Arial" pitchFamily="34" charset="0"/>
                <a:cs typeface="Arial" pitchFamily="34" charset="0"/>
              </a:rPr>
              <a:t>©</a:t>
            </a:r>
            <a:r>
              <a:rPr lang="en-GB" sz="700" b="1" baseline="0" dirty="0">
                <a:solidFill>
                  <a:srgbClr val="008265"/>
                </a:solidFill>
                <a:latin typeface="Arial" pitchFamily="34" charset="0"/>
                <a:cs typeface="Arial" pitchFamily="34" charset="0"/>
              </a:rPr>
              <a:t> </a:t>
            </a:r>
            <a:r>
              <a:rPr lang="en-GB" sz="700" b="0" baseline="0" dirty="0">
                <a:solidFill>
                  <a:srgbClr val="008265"/>
                </a:solidFill>
                <a:latin typeface="Arial" pitchFamily="34" charset="0"/>
                <a:cs typeface="Arial" pitchFamily="34" charset="0"/>
              </a:rPr>
              <a:t>Institute of Customer Service 2019. All rights reserved - Confidential</a:t>
            </a:r>
            <a:endParaRPr lang="en-GB" sz="700" b="0" dirty="0">
              <a:solidFill>
                <a:srgbClr val="008265"/>
              </a:solidFill>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two content">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86808" cy="1428760"/>
          </a:xfrm>
          <a:prstGeom prst="rect">
            <a:avLst/>
          </a:prstGeom>
        </p:spPr>
        <p:txBody>
          <a:bodyPr>
            <a:noAutofit/>
          </a:bodyPr>
          <a:lstStyle>
            <a:lvl1pPr algn="l">
              <a:defRPr sz="4400" b="1"/>
            </a:lvl1pPr>
          </a:lstStyle>
          <a:p>
            <a:r>
              <a:rPr lang="en-US"/>
              <a:t>Click to edit Master title style</a:t>
            </a:r>
            <a:endParaRPr lang="en-US" dirty="0"/>
          </a:p>
        </p:txBody>
      </p:sp>
      <p:sp>
        <p:nvSpPr>
          <p:cNvPr id="3" name="Picture Placeholder 2"/>
          <p:cNvSpPr>
            <a:spLocks noGrp="1"/>
          </p:cNvSpPr>
          <p:nvPr>
            <p:ph type="pic" idx="1"/>
          </p:nvPr>
        </p:nvSpPr>
        <p:spPr>
          <a:xfrm>
            <a:off x="500034" y="1714488"/>
            <a:ext cx="8286808" cy="3929090"/>
          </a:xfrm>
          <a:prstGeom prst="rect">
            <a:avLst/>
          </a:prstGeom>
        </p:spPr>
        <p:txBody>
          <a:bodyPr rtlCol="0">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6" name="TextBox 5"/>
          <p:cNvSpPr txBox="1"/>
          <p:nvPr userDrawn="1"/>
        </p:nvSpPr>
        <p:spPr>
          <a:xfrm>
            <a:off x="6732240" y="-1984"/>
            <a:ext cx="2388964" cy="492443"/>
          </a:xfrm>
          <a:prstGeom prst="rect">
            <a:avLst/>
          </a:prstGeom>
          <a:noFill/>
        </p:spPr>
        <p:txBody>
          <a:bodyPr wrap="square" rtlCol="0">
            <a:spAutoFit/>
          </a:bodyPr>
          <a:lstStyle/>
          <a:p>
            <a:r>
              <a:rPr lang="en-GB" sz="1200" b="0" dirty="0">
                <a:solidFill>
                  <a:srgbClr val="008265"/>
                </a:solidFill>
                <a:latin typeface="+mn-lt"/>
              </a:rPr>
              <a:t>UKCSI January 2015</a:t>
            </a:r>
            <a:r>
              <a:rPr lang="en-GB" sz="1200" b="0" baseline="0" dirty="0">
                <a:solidFill>
                  <a:srgbClr val="008265"/>
                </a:solidFill>
                <a:latin typeface="+mn-lt"/>
              </a:rPr>
              <a:t> </a:t>
            </a:r>
            <a:r>
              <a:rPr lang="en-GB" sz="1400" b="0" baseline="0" dirty="0">
                <a:solidFill>
                  <a:srgbClr val="646464"/>
                </a:solidFill>
                <a:latin typeface="+mn-lt"/>
              </a:rPr>
              <a:t>|</a:t>
            </a:r>
            <a:r>
              <a:rPr lang="en-GB" sz="1200" b="0" baseline="0" dirty="0">
                <a:solidFill>
                  <a:srgbClr val="006548"/>
                </a:solidFill>
                <a:latin typeface="+mn-lt"/>
              </a:rPr>
              <a:t> </a:t>
            </a:r>
            <a:r>
              <a:rPr lang="en-GB" sz="1200" b="0" baseline="0" dirty="0">
                <a:solidFill>
                  <a:srgbClr val="646464"/>
                </a:solidFill>
                <a:latin typeface="+mn-lt"/>
              </a:rPr>
              <a:t>Banks &amp; Building </a:t>
            </a:r>
            <a:r>
              <a:rPr lang="en-GB" sz="1200" b="0" baseline="0" dirty="0" err="1">
                <a:solidFill>
                  <a:srgbClr val="646464"/>
                </a:solidFill>
                <a:latin typeface="+mn-lt"/>
              </a:rPr>
              <a:t>Socities</a:t>
            </a:r>
            <a:endParaRPr lang="en-GB" sz="1200" b="0" dirty="0">
              <a:solidFill>
                <a:srgbClr val="646464"/>
              </a:solidFill>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solidFill>
          <a:schemeClr val="bg2"/>
        </a:solidFill>
        <a:effectLst/>
      </p:bgPr>
    </p:bg>
    <p:spTree>
      <p:nvGrpSpPr>
        <p:cNvPr id="1" name=""/>
        <p:cNvGrpSpPr/>
        <p:nvPr/>
      </p:nvGrpSpPr>
      <p:grpSpPr>
        <a:xfrm>
          <a:off x="0" y="0"/>
          <a:ext cx="0" cy="0"/>
          <a:chOff x="0" y="0"/>
          <a:chExt cx="0" cy="0"/>
        </a:xfrm>
      </p:grpSpPr>
      <p:sp>
        <p:nvSpPr>
          <p:cNvPr id="4" name="Rectangle 8"/>
          <p:cNvSpPr>
            <a:spLocks noChangeArrowheads="1"/>
          </p:cNvSpPr>
          <p:nvPr userDrawn="1"/>
        </p:nvSpPr>
        <p:spPr bwMode="auto">
          <a:xfrm>
            <a:off x="-108520" y="-102456"/>
            <a:ext cx="9252520" cy="6960456"/>
          </a:xfrm>
          <a:prstGeom prst="rect">
            <a:avLst/>
          </a:prstGeom>
          <a:solidFill>
            <a:schemeClr val="bg1"/>
          </a:solidFill>
          <a:ln w="9525">
            <a:noFill/>
            <a:miter lim="800000"/>
            <a:headEnd/>
            <a:tailEnd/>
          </a:ln>
        </p:spPr>
        <p:txBody>
          <a:bodyPr wrap="none" anchor="ctr"/>
          <a:lstStyle/>
          <a:p>
            <a:pPr eaLnBrk="0" hangingPunct="0">
              <a:defRPr/>
            </a:pPr>
            <a:endParaRPr lang="en-GB">
              <a:latin typeface="Verdana" pitchFamily="34" charset="0"/>
            </a:endParaRPr>
          </a:p>
        </p:txBody>
      </p:sp>
      <p:sp>
        <p:nvSpPr>
          <p:cNvPr id="3074" name="Rectangle 2"/>
          <p:cNvSpPr>
            <a:spLocks noGrp="1" noChangeArrowheads="1"/>
          </p:cNvSpPr>
          <p:nvPr>
            <p:ph type="ctrTitle"/>
          </p:nvPr>
        </p:nvSpPr>
        <p:spPr>
          <a:xfrm>
            <a:off x="3923928" y="236538"/>
            <a:ext cx="4752528" cy="1143000"/>
          </a:xfrm>
          <a:prstGeom prst="rect">
            <a:avLst/>
          </a:prstGeom>
        </p:spPr>
        <p:txBody>
          <a:bodyPr/>
          <a:lstStyle>
            <a:lvl1pPr>
              <a:defRPr sz="3600">
                <a:solidFill>
                  <a:schemeClr val="bg1"/>
                </a:solidFill>
                <a:latin typeface="Arial" panose="020B0604020202020204" pitchFamily="34" charset="0"/>
                <a:cs typeface="Arial" panose="020B0604020202020204" pitchFamily="34" charset="0"/>
              </a:defRPr>
            </a:lvl1pPr>
          </a:lstStyle>
          <a:p>
            <a:r>
              <a:rPr lang="en-US" dirty="0"/>
              <a:t>Click to edit Master</a:t>
            </a:r>
          </a:p>
        </p:txBody>
      </p:sp>
      <p:sp>
        <p:nvSpPr>
          <p:cNvPr id="3075" name="Rectangle 3"/>
          <p:cNvSpPr>
            <a:spLocks noGrp="1" noChangeArrowheads="1"/>
          </p:cNvSpPr>
          <p:nvPr>
            <p:ph type="subTitle" idx="1"/>
          </p:nvPr>
        </p:nvSpPr>
        <p:spPr>
          <a:xfrm>
            <a:off x="3923928" y="1473200"/>
            <a:ext cx="4752528" cy="1752600"/>
          </a:xfrm>
          <a:prstGeom prst="rect">
            <a:avLst/>
          </a:prstGeom>
        </p:spPr>
        <p:txBody>
          <a:bodyPr/>
          <a:lstStyle>
            <a:lvl1pPr marL="0" indent="0">
              <a:buNone/>
              <a:defRPr sz="1800">
                <a:solidFill>
                  <a:schemeClr val="bg1"/>
                </a:solidFill>
              </a:defRPr>
            </a:lvl1pPr>
          </a:lstStyle>
          <a:p>
            <a:r>
              <a:rPr lang="en-US" dirty="0"/>
              <a:t>Click to edit Master subtitle style</a:t>
            </a:r>
          </a:p>
        </p:txBody>
      </p:sp>
      <p:pic>
        <p:nvPicPr>
          <p:cNvPr id="15" name="Picture 2"/>
          <p:cNvPicPr>
            <a:picLocks noChangeAspect="1" noChangeArrowheads="1"/>
          </p:cNvPicPr>
          <p:nvPr userDrawn="1"/>
        </p:nvPicPr>
        <p:blipFill>
          <a:blip r:embed="rId2" cstate="print"/>
          <a:srcRect/>
          <a:stretch>
            <a:fillRect/>
          </a:stretch>
        </p:blipFill>
        <p:spPr bwMode="auto">
          <a:xfrm>
            <a:off x="7072313" y="6000750"/>
            <a:ext cx="1714500" cy="495572"/>
          </a:xfrm>
          <a:prstGeom prst="rect">
            <a:avLst/>
          </a:prstGeom>
          <a:noFill/>
          <a:ln w="9525">
            <a:noFill/>
            <a:miter lim="800000"/>
            <a:headEnd/>
            <a:tailEnd/>
          </a:ln>
          <a:effectLst/>
        </p:spPr>
      </p:pic>
      <p:sp>
        <p:nvSpPr>
          <p:cNvPr id="5" name="Rectangle 3"/>
          <p:cNvSpPr>
            <a:spLocks noChangeArrowheads="1"/>
          </p:cNvSpPr>
          <p:nvPr userDrawn="1"/>
        </p:nvSpPr>
        <p:spPr bwMode="gray">
          <a:xfrm>
            <a:off x="3564512" y="-100583"/>
            <a:ext cx="5616000" cy="6958583"/>
          </a:xfrm>
          <a:prstGeom prst="rect">
            <a:avLst/>
          </a:prstGeom>
          <a:solidFill>
            <a:srgbClr val="008265"/>
          </a:solidFill>
          <a:ln w="9525">
            <a:noFill/>
            <a:miter lim="800000"/>
            <a:headEnd/>
            <a:tailEnd/>
          </a:ln>
        </p:spPr>
        <p:txBody>
          <a:bodyPr wrap="none" lIns="91429" tIns="45714" rIns="91429" bIns="45714" anchor="ctr"/>
          <a:lstStyle/>
          <a:p>
            <a:pPr marL="203200" indent="-203200" algn="ctr" defTabSz="912813">
              <a:spcBef>
                <a:spcPct val="25000"/>
              </a:spcBef>
              <a:spcAft>
                <a:spcPct val="25000"/>
              </a:spcAft>
              <a:defRPr/>
            </a:pPr>
            <a:endParaRPr lang="en-GB" sz="1300" dirty="0">
              <a:solidFill>
                <a:srgbClr val="008265"/>
              </a:solidFill>
              <a:latin typeface="Verdana" pitchFamily="34" charset="0"/>
              <a:cs typeface="Times New Roman" pitchFamily="18" charset="0"/>
            </a:endParaRPr>
          </a:p>
        </p:txBody>
      </p:sp>
      <p:pic>
        <p:nvPicPr>
          <p:cNvPr id="9" name="Picture 2"/>
          <p:cNvPicPr>
            <a:picLocks noChangeAspect="1" noChangeArrowheads="1"/>
          </p:cNvPicPr>
          <p:nvPr userDrawn="1"/>
        </p:nvPicPr>
        <p:blipFill>
          <a:blip r:embed="rId2" cstate="print"/>
          <a:srcRect/>
          <a:stretch>
            <a:fillRect/>
          </a:stretch>
        </p:blipFill>
        <p:spPr bwMode="auto">
          <a:xfrm>
            <a:off x="107504" y="6245796"/>
            <a:ext cx="1714500" cy="495572"/>
          </a:xfrm>
          <a:prstGeom prst="rect">
            <a:avLst/>
          </a:prstGeom>
          <a:noFill/>
          <a:ln w="9525">
            <a:noFill/>
            <a:miter lim="800000"/>
            <a:headEnd/>
            <a:tailEnd/>
          </a:ln>
          <a:effectLst/>
        </p:spPr>
      </p:pic>
      <p:sp>
        <p:nvSpPr>
          <p:cNvPr id="13" name="TextBox 12"/>
          <p:cNvSpPr txBox="1"/>
          <p:nvPr userDrawn="1"/>
        </p:nvSpPr>
        <p:spPr>
          <a:xfrm>
            <a:off x="6804248" y="6594182"/>
            <a:ext cx="2088232" cy="261610"/>
          </a:xfrm>
          <a:prstGeom prst="rect">
            <a:avLst/>
          </a:prstGeom>
          <a:noFill/>
        </p:spPr>
        <p:txBody>
          <a:bodyPr wrap="square" rtlCol="0">
            <a:spAutoFit/>
          </a:bodyPr>
          <a:lstStyle/>
          <a:p>
            <a:r>
              <a:rPr lang="en-GB" sz="1100" b="0" dirty="0">
                <a:solidFill>
                  <a:schemeClr val="bg1"/>
                </a:solidFill>
                <a:latin typeface="+mn-lt"/>
              </a:rPr>
              <a:t>Institute</a:t>
            </a:r>
            <a:r>
              <a:rPr lang="en-GB" sz="1100" b="0" baseline="0" dirty="0">
                <a:solidFill>
                  <a:schemeClr val="bg1"/>
                </a:solidFill>
                <a:latin typeface="+mn-lt"/>
              </a:rPr>
              <a:t> of Customer Service</a:t>
            </a:r>
            <a:endParaRPr lang="en-GB" sz="1100" b="0" dirty="0">
              <a:solidFill>
                <a:schemeClr val="bg1"/>
              </a:solidFill>
              <a:latin typeface="+mn-lt"/>
            </a:endParaRPr>
          </a:p>
        </p:txBody>
      </p:sp>
      <p:sp>
        <p:nvSpPr>
          <p:cNvPr id="14" name="TextBox 13"/>
          <p:cNvSpPr txBox="1"/>
          <p:nvPr userDrawn="1"/>
        </p:nvSpPr>
        <p:spPr>
          <a:xfrm>
            <a:off x="8628831" y="6578302"/>
            <a:ext cx="505644" cy="276999"/>
          </a:xfrm>
          <a:prstGeom prst="rect">
            <a:avLst/>
          </a:prstGeom>
          <a:noFill/>
        </p:spPr>
        <p:txBody>
          <a:bodyPr wrap="square" rtlCol="0">
            <a:spAutoFit/>
          </a:bodyPr>
          <a:lstStyle/>
          <a:p>
            <a:fld id="{CAC01F81-73EF-4439-B750-16614E7FEB46}" type="slidenum">
              <a:rPr lang="en-GB" sz="1200" b="1" smtClean="0">
                <a:solidFill>
                  <a:schemeClr val="bg1"/>
                </a:solidFill>
                <a:latin typeface="+mn-lt"/>
              </a:rPr>
              <a:pPr/>
              <a:t>‹#›</a:t>
            </a:fld>
            <a:endParaRPr lang="en-GB" sz="1200" b="1" dirty="0">
              <a:solidFill>
                <a:schemeClr val="bg1"/>
              </a:solidFill>
              <a:latin typeface="+mn-lt"/>
            </a:endParaRPr>
          </a:p>
        </p:txBody>
      </p:sp>
    </p:spTree>
    <p:extLst>
      <p:ext uri="{BB962C8B-B14F-4D97-AF65-F5344CB8AC3E}">
        <p14:creationId xmlns:p14="http://schemas.microsoft.com/office/powerpoint/2010/main" val="1429880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Title &amp; content">
    <p:spTree>
      <p:nvGrpSpPr>
        <p:cNvPr id="1" name=""/>
        <p:cNvGrpSpPr/>
        <p:nvPr/>
      </p:nvGrpSpPr>
      <p:grpSpPr>
        <a:xfrm>
          <a:off x="0" y="0"/>
          <a:ext cx="0" cy="0"/>
          <a:chOff x="0" y="0"/>
          <a:chExt cx="0" cy="0"/>
        </a:xfrm>
      </p:grpSpPr>
      <p:sp>
        <p:nvSpPr>
          <p:cNvPr id="2" name="Title 1"/>
          <p:cNvSpPr>
            <a:spLocks noGrp="1"/>
          </p:cNvSpPr>
          <p:nvPr>
            <p:ph type="title"/>
          </p:nvPr>
        </p:nvSpPr>
        <p:spPr>
          <a:xfrm>
            <a:off x="500034" y="285728"/>
            <a:ext cx="8115328" cy="1368412"/>
          </a:xfrm>
          <a:prstGeom prst="rect">
            <a:avLst/>
          </a:prstGeom>
        </p:spPr>
        <p:txBody>
          <a:bodyPr>
            <a:noAutofit/>
          </a:bodyPr>
          <a:lstStyle>
            <a:lvl1pPr>
              <a:defRPr sz="4400">
                <a:solidFill>
                  <a:srgbClr val="008265"/>
                </a:solidFill>
              </a:defRPr>
            </a:lvl1pPr>
          </a:lstStyle>
          <a:p>
            <a:r>
              <a:rPr lang="en-US" dirty="0"/>
              <a:t>Click to edit Master title style</a:t>
            </a:r>
          </a:p>
        </p:txBody>
      </p:sp>
      <p:sp>
        <p:nvSpPr>
          <p:cNvPr id="3" name="Content Placeholder 2"/>
          <p:cNvSpPr>
            <a:spLocks noGrp="1"/>
          </p:cNvSpPr>
          <p:nvPr>
            <p:ph idx="1"/>
          </p:nvPr>
        </p:nvSpPr>
        <p:spPr>
          <a:xfrm>
            <a:off x="500034" y="1785926"/>
            <a:ext cx="8115328" cy="3797304"/>
          </a:xfrm>
          <a:prstGeom prst="rect">
            <a:avLst/>
          </a:prstGeom>
        </p:spPr>
        <p:txBody>
          <a:bodyPr/>
          <a:lstStyle>
            <a:lvl1pPr>
              <a:defRPr sz="2200"/>
            </a:lvl1pPr>
            <a:lvl2pPr>
              <a:defRPr sz="2200"/>
            </a:lvl2pPr>
            <a:lvl3pPr>
              <a:defRPr sz="2200"/>
            </a:lvl3pPr>
            <a:lvl4pPr>
              <a:defRPr sz="2200"/>
            </a:lvl4pPr>
            <a:lvl5pPr>
              <a:defRPr sz="2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Thank you">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892299" y="1479282"/>
            <a:ext cx="6618874" cy="1258964"/>
          </a:xfrm>
          <a:prstGeom prst="rect">
            <a:avLst/>
          </a:prstGeom>
        </p:spPr>
        <p:txBody>
          <a:bodyPr/>
          <a:lstStyle>
            <a:lvl1pPr>
              <a:lnSpc>
                <a:spcPct val="100000"/>
              </a:lnSpc>
              <a:defRPr sz="7000">
                <a:solidFill>
                  <a:schemeClr val="bg2"/>
                </a:solidFill>
              </a:defRPr>
            </a:lvl1pPr>
          </a:lstStyle>
          <a:p>
            <a:r>
              <a:rPr lang="en-GB" dirty="0"/>
              <a:t>Title</a:t>
            </a:r>
          </a:p>
        </p:txBody>
      </p:sp>
      <p:sp>
        <p:nvSpPr>
          <p:cNvPr id="3" name="Subtitle 2"/>
          <p:cNvSpPr>
            <a:spLocks noGrp="1"/>
          </p:cNvSpPr>
          <p:nvPr>
            <p:ph type="subTitle" idx="1"/>
          </p:nvPr>
        </p:nvSpPr>
        <p:spPr>
          <a:xfrm>
            <a:off x="1892299" y="2888642"/>
            <a:ext cx="4731423" cy="752677"/>
          </a:xfrm>
          <a:prstGeom prst="rect">
            <a:avLst/>
          </a:prstGeom>
        </p:spPr>
        <p:txBody>
          <a:bodyPr/>
          <a:lstStyle>
            <a:lvl1pPr marL="0" indent="0" algn="l">
              <a:lnSpc>
                <a:spcPts val="2400"/>
              </a:lnSpc>
              <a:buNone/>
              <a:defRPr sz="1800" baseline="0">
                <a:solidFill>
                  <a:srgbClr val="FFFFFF"/>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p>
        </p:txBody>
      </p:sp>
      <p:pic>
        <p:nvPicPr>
          <p:cNvPr id="4" name="Picture 3" descr="graphics2.emf"/>
          <p:cNvPicPr>
            <a:picLocks noChangeAspect="1"/>
          </p:cNvPicPr>
          <p:nvPr userDrawn="1"/>
        </p:nvPicPr>
        <p:blipFill rotWithShape="1">
          <a:blip r:embed="rId2" cstate="print">
            <a:extLst>
              <a:ext uri="{28A0092B-C50C-407E-A947-70E740481C1C}">
                <a14:useLocalDpi xmlns:a14="http://schemas.microsoft.com/office/drawing/2010/main" val="0"/>
              </a:ext>
            </a:extLst>
          </a:blip>
          <a:srcRect r="12150"/>
          <a:stretch/>
        </p:blipFill>
        <p:spPr>
          <a:xfrm>
            <a:off x="5187829" y="3171824"/>
            <a:ext cx="3956172" cy="3102896"/>
          </a:xfrm>
          <a:prstGeom prst="rect">
            <a:avLst/>
          </a:prstGeom>
          <a:noFill/>
          <a:ln>
            <a:noFill/>
          </a:ln>
        </p:spPr>
      </p:pic>
      <p:sp>
        <p:nvSpPr>
          <p:cNvPr id="7" name="Text Placeholder 6"/>
          <p:cNvSpPr>
            <a:spLocks noGrp="1"/>
          </p:cNvSpPr>
          <p:nvPr>
            <p:ph type="body" sz="quarter" idx="10"/>
          </p:nvPr>
        </p:nvSpPr>
        <p:spPr>
          <a:xfrm>
            <a:off x="1892299" y="5918598"/>
            <a:ext cx="4610501" cy="259900"/>
          </a:xfrm>
          <a:prstGeom prst="rect">
            <a:avLst/>
          </a:prstGeom>
        </p:spPr>
        <p:txBody>
          <a:bodyPr wrap="square">
            <a:spAutoFit/>
          </a:bodyPr>
          <a:lstStyle>
            <a:lvl1pPr>
              <a:lnSpc>
                <a:spcPts val="2000"/>
              </a:lnSpc>
              <a:defRPr sz="1800">
                <a:solidFill>
                  <a:srgbClr val="FFFFFF"/>
                </a:solidFill>
                <a:latin typeface="+mn-lt"/>
              </a:defRPr>
            </a:lvl1pPr>
            <a:lvl2pPr>
              <a:lnSpc>
                <a:spcPts val="2000"/>
              </a:lnSpc>
              <a:defRPr sz="1800">
                <a:solidFill>
                  <a:srgbClr val="FFFFFF"/>
                </a:solidFill>
                <a:latin typeface="+mn-lt"/>
              </a:defRPr>
            </a:lvl2pPr>
            <a:lvl3pPr>
              <a:lnSpc>
                <a:spcPts val="2000"/>
              </a:lnSpc>
              <a:defRPr sz="1800">
                <a:solidFill>
                  <a:srgbClr val="FFFFFF"/>
                </a:solidFill>
                <a:latin typeface="+mn-lt"/>
              </a:defRPr>
            </a:lvl3pPr>
            <a:lvl4pPr>
              <a:lnSpc>
                <a:spcPts val="2000"/>
              </a:lnSpc>
              <a:defRPr sz="1800">
                <a:solidFill>
                  <a:srgbClr val="FFFFFF"/>
                </a:solidFill>
                <a:latin typeface="+mn-lt"/>
              </a:defRPr>
            </a:lvl4pPr>
            <a:lvl5pPr>
              <a:lnSpc>
                <a:spcPts val="2000"/>
              </a:lnSpc>
              <a:defRPr sz="1800">
                <a:solidFill>
                  <a:srgbClr val="FFFFFF"/>
                </a:solidFill>
                <a:latin typeface="+mn-lt"/>
              </a:defRPr>
            </a:lvl5pPr>
          </a:lstStyle>
          <a:p>
            <a:pPr lvl="0"/>
            <a:r>
              <a:rPr lang="en-GB" dirty="0"/>
              <a:t>Click to edit Master text styles</a:t>
            </a:r>
          </a:p>
        </p:txBody>
      </p:sp>
    </p:spTree>
    <p:extLst>
      <p:ext uri="{BB962C8B-B14F-4D97-AF65-F5344CB8AC3E}">
        <p14:creationId xmlns:p14="http://schemas.microsoft.com/office/powerpoint/2010/main" val="3955086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amp; content">
    <p:bg>
      <p:bgPr>
        <a:solidFill>
          <a:schemeClr val="bg1"/>
        </a:solidFill>
        <a:effectLst/>
      </p:bgPr>
    </p:bg>
    <p:spTree>
      <p:nvGrpSpPr>
        <p:cNvPr id="1" name=""/>
        <p:cNvGrpSpPr/>
        <p:nvPr/>
      </p:nvGrpSpPr>
      <p:grpSpPr>
        <a:xfrm>
          <a:off x="0" y="0"/>
          <a:ext cx="0" cy="0"/>
          <a:chOff x="0" y="0"/>
          <a:chExt cx="0" cy="0"/>
        </a:xfrm>
      </p:grpSpPr>
      <p:sp>
        <p:nvSpPr>
          <p:cNvPr id="3" name="TextBox 2"/>
          <p:cNvSpPr txBox="1"/>
          <p:nvPr userDrawn="1"/>
        </p:nvSpPr>
        <p:spPr>
          <a:xfrm>
            <a:off x="4283968" y="6541313"/>
            <a:ext cx="505644" cy="200055"/>
          </a:xfrm>
          <a:prstGeom prst="rect">
            <a:avLst/>
          </a:prstGeom>
          <a:noFill/>
        </p:spPr>
        <p:txBody>
          <a:bodyPr wrap="square" rtlCol="0">
            <a:spAutoFit/>
          </a:bodyPr>
          <a:lstStyle/>
          <a:p>
            <a:pPr algn="ctr"/>
            <a:fld id="{CAC01F81-73EF-4439-B750-16614E7FEB46}" type="slidenum">
              <a:rPr lang="en-GB" sz="700" b="1" smtClean="0">
                <a:solidFill>
                  <a:schemeClr val="tx1">
                    <a:lumMod val="50000"/>
                    <a:lumOff val="50000"/>
                  </a:schemeClr>
                </a:solidFill>
                <a:latin typeface="Arial" pitchFamily="34" charset="0"/>
                <a:cs typeface="Arial" pitchFamily="34" charset="0"/>
              </a:rPr>
              <a:pPr algn="ctr"/>
              <a:t>‹#›</a:t>
            </a:fld>
            <a:endParaRPr lang="en-GB" sz="700" b="1" dirty="0">
              <a:solidFill>
                <a:schemeClr val="tx1">
                  <a:lumMod val="50000"/>
                  <a:lumOff val="50000"/>
                </a:schemeClr>
              </a:solidFill>
              <a:latin typeface="Arial" pitchFamily="34" charset="0"/>
              <a:cs typeface="Arial" pitchFamily="34" charset="0"/>
            </a:endParaRPr>
          </a:p>
        </p:txBody>
      </p:sp>
      <p:sp>
        <p:nvSpPr>
          <p:cNvPr id="4" name="TextBox 3"/>
          <p:cNvSpPr txBox="1"/>
          <p:nvPr userDrawn="1"/>
        </p:nvSpPr>
        <p:spPr>
          <a:xfrm>
            <a:off x="179512" y="6510375"/>
            <a:ext cx="5976664" cy="200055"/>
          </a:xfrm>
          <a:prstGeom prst="rect">
            <a:avLst/>
          </a:prstGeom>
          <a:noFill/>
        </p:spPr>
        <p:txBody>
          <a:bodyPr wrap="square" rtlCol="0">
            <a:spAutoFit/>
          </a:bodyPr>
          <a:lstStyle/>
          <a:p>
            <a:pPr algn="l"/>
            <a:r>
              <a:rPr lang="en-GB" sz="700" b="1" dirty="0">
                <a:solidFill>
                  <a:srgbClr val="008265"/>
                </a:solidFill>
                <a:latin typeface="Arial" pitchFamily="34" charset="0"/>
                <a:cs typeface="Arial" pitchFamily="34" charset="0"/>
              </a:rPr>
              <a:t>©</a:t>
            </a:r>
            <a:r>
              <a:rPr lang="en-GB" sz="700" b="1" baseline="0" dirty="0">
                <a:solidFill>
                  <a:srgbClr val="008265"/>
                </a:solidFill>
                <a:latin typeface="Arial" pitchFamily="34" charset="0"/>
                <a:cs typeface="Arial" pitchFamily="34" charset="0"/>
              </a:rPr>
              <a:t> </a:t>
            </a:r>
            <a:r>
              <a:rPr lang="en-GB" sz="700" b="0" baseline="0" dirty="0">
                <a:solidFill>
                  <a:srgbClr val="008265"/>
                </a:solidFill>
                <a:latin typeface="Arial" pitchFamily="34" charset="0"/>
                <a:cs typeface="Arial" pitchFamily="34" charset="0"/>
              </a:rPr>
              <a:t>Institute of Customer Service 2019. All rights reserved - Confidential</a:t>
            </a:r>
            <a:endParaRPr lang="en-GB" sz="700" b="0" dirty="0">
              <a:solidFill>
                <a:srgbClr val="008265"/>
              </a:solidFill>
              <a:latin typeface="Arial" pitchFamily="34" charset="0"/>
              <a:cs typeface="Arial" pitchFamily="34" charset="0"/>
            </a:endParaRPr>
          </a:p>
        </p:txBody>
      </p:sp>
    </p:spTree>
    <p:extLst>
      <p:ext uri="{BB962C8B-B14F-4D97-AF65-F5344CB8AC3E}">
        <p14:creationId xmlns:p14="http://schemas.microsoft.com/office/powerpoint/2010/main" val="924002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rgbClr val="008265">
            <a:alpha val="0"/>
          </a:srgbClr>
        </a:solidFill>
        <a:effectLst/>
      </p:bgPr>
    </p:bg>
    <p:spTree>
      <p:nvGrpSpPr>
        <p:cNvPr id="1" name=""/>
        <p:cNvGrpSpPr/>
        <p:nvPr/>
      </p:nvGrpSpPr>
      <p:grpSpPr>
        <a:xfrm>
          <a:off x="0" y="0"/>
          <a:ext cx="0" cy="0"/>
          <a:chOff x="0" y="0"/>
          <a:chExt cx="0" cy="0"/>
        </a:xfrm>
      </p:grpSpPr>
      <p:pic>
        <p:nvPicPr>
          <p:cNvPr id="15" name="Picture 2"/>
          <p:cNvPicPr>
            <a:picLocks noChangeAspect="1" noChangeArrowheads="1"/>
          </p:cNvPicPr>
          <p:nvPr userDrawn="1"/>
        </p:nvPicPr>
        <p:blipFill>
          <a:blip r:embed="rId2" cstate="print"/>
          <a:srcRect/>
          <a:stretch>
            <a:fillRect/>
          </a:stretch>
        </p:blipFill>
        <p:spPr bwMode="auto">
          <a:xfrm>
            <a:off x="7072313" y="6000750"/>
            <a:ext cx="1714500" cy="495572"/>
          </a:xfrm>
          <a:prstGeom prst="rect">
            <a:avLst/>
          </a:prstGeom>
          <a:noFill/>
          <a:ln w="9525">
            <a:noFill/>
            <a:miter lim="800000"/>
            <a:headEnd/>
            <a:tailEnd/>
          </a:ln>
          <a:effectLst/>
        </p:spPr>
      </p:pic>
    </p:spTree>
    <p:extLst>
      <p:ext uri="{BB962C8B-B14F-4D97-AF65-F5344CB8AC3E}">
        <p14:creationId xmlns:p14="http://schemas.microsoft.com/office/powerpoint/2010/main" val="1169493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theme" Target="../theme/theme2.xml"/><Relationship Id="rId1" Type="http://schemas.openxmlformats.org/officeDocument/2006/relationships/slideLayout" Target="../slideLayouts/slideLayout10.xml"/><Relationship Id="rId4" Type="http://schemas.openxmlformats.org/officeDocument/2006/relationships/image" Target="../media/image6.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03" r:id="rId1"/>
    <p:sldLayoutId id="2147483705" r:id="rId2"/>
    <p:sldLayoutId id="2147483706" r:id="rId3"/>
    <p:sldLayoutId id="2147483707" r:id="rId4"/>
    <p:sldLayoutId id="2147483710" r:id="rId5"/>
    <p:sldLayoutId id="2147483712" r:id="rId6"/>
    <p:sldLayoutId id="2147483713" r:id="rId7"/>
    <p:sldLayoutId id="2147483723" r:id="rId8"/>
    <p:sldLayoutId id="2147483724" r:id="rId9"/>
  </p:sldLayoutIdLst>
  <p:hf sldNum="0" hdr="0" ftr="0" dt="0"/>
  <p:txStyles>
    <p:titleStyle>
      <a:lvl1pPr algn="l" rtl="0" eaLnBrk="1" fontAlgn="base" hangingPunct="1">
        <a:spcBef>
          <a:spcPct val="0"/>
        </a:spcBef>
        <a:spcAft>
          <a:spcPct val="0"/>
        </a:spcAft>
        <a:defRPr sz="4400" b="1" kern="1200">
          <a:solidFill>
            <a:srgbClr val="008265"/>
          </a:solidFill>
          <a:latin typeface="Arial" pitchFamily="34" charset="0"/>
          <a:ea typeface="+mj-ea"/>
          <a:cs typeface="Arial" pitchFamily="34" charset="0"/>
        </a:defRPr>
      </a:lvl1pPr>
      <a:lvl2pPr algn="l" rtl="0" eaLnBrk="1" fontAlgn="base" hangingPunct="1">
        <a:spcBef>
          <a:spcPct val="0"/>
        </a:spcBef>
        <a:spcAft>
          <a:spcPct val="0"/>
        </a:spcAft>
        <a:defRPr sz="4400" b="1">
          <a:solidFill>
            <a:srgbClr val="006548"/>
          </a:solidFill>
          <a:latin typeface="Arial" charset="0"/>
          <a:cs typeface="Arial" charset="0"/>
        </a:defRPr>
      </a:lvl2pPr>
      <a:lvl3pPr algn="l" rtl="0" eaLnBrk="1" fontAlgn="base" hangingPunct="1">
        <a:spcBef>
          <a:spcPct val="0"/>
        </a:spcBef>
        <a:spcAft>
          <a:spcPct val="0"/>
        </a:spcAft>
        <a:defRPr sz="4400" b="1">
          <a:solidFill>
            <a:srgbClr val="006548"/>
          </a:solidFill>
          <a:latin typeface="Arial" charset="0"/>
          <a:cs typeface="Arial" charset="0"/>
        </a:defRPr>
      </a:lvl3pPr>
      <a:lvl4pPr algn="l" rtl="0" eaLnBrk="1" fontAlgn="base" hangingPunct="1">
        <a:spcBef>
          <a:spcPct val="0"/>
        </a:spcBef>
        <a:spcAft>
          <a:spcPct val="0"/>
        </a:spcAft>
        <a:defRPr sz="4400" b="1">
          <a:solidFill>
            <a:srgbClr val="006548"/>
          </a:solidFill>
          <a:latin typeface="Arial" charset="0"/>
          <a:cs typeface="Arial" charset="0"/>
        </a:defRPr>
      </a:lvl4pPr>
      <a:lvl5pPr algn="l" rtl="0" eaLnBrk="1" fontAlgn="base" hangingPunct="1">
        <a:spcBef>
          <a:spcPct val="0"/>
        </a:spcBef>
        <a:spcAft>
          <a:spcPct val="0"/>
        </a:spcAft>
        <a:defRPr sz="4400" b="1">
          <a:solidFill>
            <a:srgbClr val="006548"/>
          </a:solidFill>
          <a:latin typeface="Arial" charset="0"/>
          <a:cs typeface="Arial" charset="0"/>
        </a:defRPr>
      </a:lvl5pPr>
      <a:lvl6pPr marL="457200" algn="l" rtl="0" eaLnBrk="1" fontAlgn="base" hangingPunct="1">
        <a:spcBef>
          <a:spcPct val="0"/>
        </a:spcBef>
        <a:spcAft>
          <a:spcPct val="0"/>
        </a:spcAft>
        <a:defRPr sz="4400" b="1">
          <a:solidFill>
            <a:srgbClr val="006548"/>
          </a:solidFill>
          <a:latin typeface="Arial" charset="0"/>
          <a:cs typeface="Arial" charset="0"/>
        </a:defRPr>
      </a:lvl6pPr>
      <a:lvl7pPr marL="914400" algn="l" rtl="0" eaLnBrk="1" fontAlgn="base" hangingPunct="1">
        <a:spcBef>
          <a:spcPct val="0"/>
        </a:spcBef>
        <a:spcAft>
          <a:spcPct val="0"/>
        </a:spcAft>
        <a:defRPr sz="4400" b="1">
          <a:solidFill>
            <a:srgbClr val="006548"/>
          </a:solidFill>
          <a:latin typeface="Arial" charset="0"/>
          <a:cs typeface="Arial" charset="0"/>
        </a:defRPr>
      </a:lvl7pPr>
      <a:lvl8pPr marL="1371600" algn="l" rtl="0" eaLnBrk="1" fontAlgn="base" hangingPunct="1">
        <a:spcBef>
          <a:spcPct val="0"/>
        </a:spcBef>
        <a:spcAft>
          <a:spcPct val="0"/>
        </a:spcAft>
        <a:defRPr sz="4400" b="1">
          <a:solidFill>
            <a:srgbClr val="006548"/>
          </a:solidFill>
          <a:latin typeface="Arial" charset="0"/>
          <a:cs typeface="Arial" charset="0"/>
        </a:defRPr>
      </a:lvl8pPr>
      <a:lvl9pPr marL="1828800" algn="l" rtl="0" eaLnBrk="1" fontAlgn="base" hangingPunct="1">
        <a:spcBef>
          <a:spcPct val="0"/>
        </a:spcBef>
        <a:spcAft>
          <a:spcPct val="0"/>
        </a:spcAft>
        <a:defRPr sz="4400" b="1">
          <a:solidFill>
            <a:srgbClr val="006548"/>
          </a:solidFill>
          <a:latin typeface="Arial" charset="0"/>
          <a:cs typeface="Arial" charset="0"/>
        </a:defRPr>
      </a:lvl9pPr>
    </p:titleStyle>
    <p:bodyStyle>
      <a:lvl1pPr marL="342900" indent="-34290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graphics1.emf"/>
          <p:cNvPicPr>
            <a:picLocks noChangeAspect="1"/>
          </p:cNvPicPr>
          <p:nvPr userDrawn="1"/>
        </p:nvPicPr>
        <p:blipFill rotWithShape="1">
          <a:blip r:embed="rId3" cstate="print">
            <a:extLst>
              <a:ext uri="{28A0092B-C50C-407E-A947-70E740481C1C}">
                <a14:useLocalDpi xmlns:a14="http://schemas.microsoft.com/office/drawing/2010/main" val="0"/>
              </a:ext>
            </a:extLst>
          </a:blip>
          <a:srcRect b="8320"/>
          <a:stretch/>
        </p:blipFill>
        <p:spPr>
          <a:xfrm>
            <a:off x="5002364" y="4181945"/>
            <a:ext cx="4141636" cy="2676055"/>
          </a:xfrm>
          <a:prstGeom prst="rect">
            <a:avLst/>
          </a:prstGeom>
          <a:noFill/>
          <a:ln>
            <a:noFill/>
          </a:ln>
        </p:spPr>
      </p:pic>
      <p:pic>
        <p:nvPicPr>
          <p:cNvPr id="10" name="Picture 9" descr="logo.emf"/>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8000" y="502750"/>
            <a:ext cx="2616877" cy="679209"/>
          </a:xfrm>
          <a:prstGeom prst="rect">
            <a:avLst/>
          </a:prstGeom>
        </p:spPr>
      </p:pic>
    </p:spTree>
  </p:cSld>
  <p:clrMap bg1="lt1" tx1="dk1" bg2="lt2" tx2="dk2" accent1="accent1" accent2="accent2" accent3="accent3" accent4="accent4" accent5="accent5" accent6="accent6" hlink="hlink" folHlink="folHlink"/>
  <p:sldLayoutIdLst>
    <p:sldLayoutId id="2147483725" r:id="rId1"/>
  </p:sldLayoutIdLst>
  <p:hf sldNum="0" hdr="0" ftr="0" dt="0"/>
  <p:txStyles>
    <p:titleStyle>
      <a:lvl1pPr algn="l" rtl="0" eaLnBrk="1" fontAlgn="base" hangingPunct="1">
        <a:spcBef>
          <a:spcPct val="0"/>
        </a:spcBef>
        <a:spcAft>
          <a:spcPct val="0"/>
        </a:spcAft>
        <a:defRPr sz="4400" b="1" kern="1200">
          <a:solidFill>
            <a:srgbClr val="008265"/>
          </a:solidFill>
          <a:latin typeface="Arial" pitchFamily="34" charset="0"/>
          <a:ea typeface="+mj-ea"/>
          <a:cs typeface="Arial" pitchFamily="34" charset="0"/>
        </a:defRPr>
      </a:lvl1pPr>
      <a:lvl2pPr algn="l" rtl="0" eaLnBrk="1" fontAlgn="base" hangingPunct="1">
        <a:spcBef>
          <a:spcPct val="0"/>
        </a:spcBef>
        <a:spcAft>
          <a:spcPct val="0"/>
        </a:spcAft>
        <a:defRPr sz="4400" b="1">
          <a:solidFill>
            <a:srgbClr val="006548"/>
          </a:solidFill>
          <a:latin typeface="Arial" charset="0"/>
          <a:cs typeface="Arial" charset="0"/>
        </a:defRPr>
      </a:lvl2pPr>
      <a:lvl3pPr algn="l" rtl="0" eaLnBrk="1" fontAlgn="base" hangingPunct="1">
        <a:spcBef>
          <a:spcPct val="0"/>
        </a:spcBef>
        <a:spcAft>
          <a:spcPct val="0"/>
        </a:spcAft>
        <a:defRPr sz="4400" b="1">
          <a:solidFill>
            <a:srgbClr val="006548"/>
          </a:solidFill>
          <a:latin typeface="Arial" charset="0"/>
          <a:cs typeface="Arial" charset="0"/>
        </a:defRPr>
      </a:lvl3pPr>
      <a:lvl4pPr algn="l" rtl="0" eaLnBrk="1" fontAlgn="base" hangingPunct="1">
        <a:spcBef>
          <a:spcPct val="0"/>
        </a:spcBef>
        <a:spcAft>
          <a:spcPct val="0"/>
        </a:spcAft>
        <a:defRPr sz="4400" b="1">
          <a:solidFill>
            <a:srgbClr val="006548"/>
          </a:solidFill>
          <a:latin typeface="Arial" charset="0"/>
          <a:cs typeface="Arial" charset="0"/>
        </a:defRPr>
      </a:lvl4pPr>
      <a:lvl5pPr algn="l" rtl="0" eaLnBrk="1" fontAlgn="base" hangingPunct="1">
        <a:spcBef>
          <a:spcPct val="0"/>
        </a:spcBef>
        <a:spcAft>
          <a:spcPct val="0"/>
        </a:spcAft>
        <a:defRPr sz="4400" b="1">
          <a:solidFill>
            <a:srgbClr val="006548"/>
          </a:solidFill>
          <a:latin typeface="Arial" charset="0"/>
          <a:cs typeface="Arial" charset="0"/>
        </a:defRPr>
      </a:lvl5pPr>
      <a:lvl6pPr marL="457200" algn="l" rtl="0" eaLnBrk="1" fontAlgn="base" hangingPunct="1">
        <a:spcBef>
          <a:spcPct val="0"/>
        </a:spcBef>
        <a:spcAft>
          <a:spcPct val="0"/>
        </a:spcAft>
        <a:defRPr sz="4400" b="1">
          <a:solidFill>
            <a:srgbClr val="006548"/>
          </a:solidFill>
          <a:latin typeface="Arial" charset="0"/>
          <a:cs typeface="Arial" charset="0"/>
        </a:defRPr>
      </a:lvl6pPr>
      <a:lvl7pPr marL="914400" algn="l" rtl="0" eaLnBrk="1" fontAlgn="base" hangingPunct="1">
        <a:spcBef>
          <a:spcPct val="0"/>
        </a:spcBef>
        <a:spcAft>
          <a:spcPct val="0"/>
        </a:spcAft>
        <a:defRPr sz="4400" b="1">
          <a:solidFill>
            <a:srgbClr val="006548"/>
          </a:solidFill>
          <a:latin typeface="Arial" charset="0"/>
          <a:cs typeface="Arial" charset="0"/>
        </a:defRPr>
      </a:lvl7pPr>
      <a:lvl8pPr marL="1371600" algn="l" rtl="0" eaLnBrk="1" fontAlgn="base" hangingPunct="1">
        <a:spcBef>
          <a:spcPct val="0"/>
        </a:spcBef>
        <a:spcAft>
          <a:spcPct val="0"/>
        </a:spcAft>
        <a:defRPr sz="4400" b="1">
          <a:solidFill>
            <a:srgbClr val="006548"/>
          </a:solidFill>
          <a:latin typeface="Arial" charset="0"/>
          <a:cs typeface="Arial" charset="0"/>
        </a:defRPr>
      </a:lvl8pPr>
      <a:lvl9pPr marL="1828800" algn="l" rtl="0" eaLnBrk="1" fontAlgn="base" hangingPunct="1">
        <a:spcBef>
          <a:spcPct val="0"/>
        </a:spcBef>
        <a:spcAft>
          <a:spcPct val="0"/>
        </a:spcAft>
        <a:defRPr sz="4400" b="1">
          <a:solidFill>
            <a:srgbClr val="006548"/>
          </a:solidFill>
          <a:latin typeface="Arial" charset="0"/>
          <a:cs typeface="Arial" charset="0"/>
        </a:defRPr>
      </a:lvl9pPr>
    </p:titleStyle>
    <p:bodyStyle>
      <a:lvl1pPr marL="342900" indent="-34290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Lst>
  <p:hf sldNum="0" hdr="0" ftr="0" dt="0"/>
  <p:txStyles>
    <p:titleStyle>
      <a:lvl1pPr algn="l" rtl="0" eaLnBrk="1" fontAlgn="base" hangingPunct="1">
        <a:spcBef>
          <a:spcPct val="0"/>
        </a:spcBef>
        <a:spcAft>
          <a:spcPct val="0"/>
        </a:spcAft>
        <a:defRPr sz="4400" b="1" kern="1200">
          <a:solidFill>
            <a:srgbClr val="008265"/>
          </a:solidFill>
          <a:latin typeface="Arial" pitchFamily="34" charset="0"/>
          <a:ea typeface="+mj-ea"/>
          <a:cs typeface="Arial" pitchFamily="34" charset="0"/>
        </a:defRPr>
      </a:lvl1pPr>
      <a:lvl2pPr algn="l" rtl="0" eaLnBrk="1" fontAlgn="base" hangingPunct="1">
        <a:spcBef>
          <a:spcPct val="0"/>
        </a:spcBef>
        <a:spcAft>
          <a:spcPct val="0"/>
        </a:spcAft>
        <a:defRPr sz="4400" b="1">
          <a:solidFill>
            <a:srgbClr val="006548"/>
          </a:solidFill>
          <a:latin typeface="Arial" charset="0"/>
          <a:cs typeface="Arial" charset="0"/>
        </a:defRPr>
      </a:lvl2pPr>
      <a:lvl3pPr algn="l" rtl="0" eaLnBrk="1" fontAlgn="base" hangingPunct="1">
        <a:spcBef>
          <a:spcPct val="0"/>
        </a:spcBef>
        <a:spcAft>
          <a:spcPct val="0"/>
        </a:spcAft>
        <a:defRPr sz="4400" b="1">
          <a:solidFill>
            <a:srgbClr val="006548"/>
          </a:solidFill>
          <a:latin typeface="Arial" charset="0"/>
          <a:cs typeface="Arial" charset="0"/>
        </a:defRPr>
      </a:lvl3pPr>
      <a:lvl4pPr algn="l" rtl="0" eaLnBrk="1" fontAlgn="base" hangingPunct="1">
        <a:spcBef>
          <a:spcPct val="0"/>
        </a:spcBef>
        <a:spcAft>
          <a:spcPct val="0"/>
        </a:spcAft>
        <a:defRPr sz="4400" b="1">
          <a:solidFill>
            <a:srgbClr val="006548"/>
          </a:solidFill>
          <a:latin typeface="Arial" charset="0"/>
          <a:cs typeface="Arial" charset="0"/>
        </a:defRPr>
      </a:lvl4pPr>
      <a:lvl5pPr algn="l" rtl="0" eaLnBrk="1" fontAlgn="base" hangingPunct="1">
        <a:spcBef>
          <a:spcPct val="0"/>
        </a:spcBef>
        <a:spcAft>
          <a:spcPct val="0"/>
        </a:spcAft>
        <a:defRPr sz="4400" b="1">
          <a:solidFill>
            <a:srgbClr val="006548"/>
          </a:solidFill>
          <a:latin typeface="Arial" charset="0"/>
          <a:cs typeface="Arial" charset="0"/>
        </a:defRPr>
      </a:lvl5pPr>
      <a:lvl6pPr marL="457200" algn="l" rtl="0" eaLnBrk="1" fontAlgn="base" hangingPunct="1">
        <a:spcBef>
          <a:spcPct val="0"/>
        </a:spcBef>
        <a:spcAft>
          <a:spcPct val="0"/>
        </a:spcAft>
        <a:defRPr sz="4400" b="1">
          <a:solidFill>
            <a:srgbClr val="006548"/>
          </a:solidFill>
          <a:latin typeface="Arial" charset="0"/>
          <a:cs typeface="Arial" charset="0"/>
        </a:defRPr>
      </a:lvl6pPr>
      <a:lvl7pPr marL="914400" algn="l" rtl="0" eaLnBrk="1" fontAlgn="base" hangingPunct="1">
        <a:spcBef>
          <a:spcPct val="0"/>
        </a:spcBef>
        <a:spcAft>
          <a:spcPct val="0"/>
        </a:spcAft>
        <a:defRPr sz="4400" b="1">
          <a:solidFill>
            <a:srgbClr val="006548"/>
          </a:solidFill>
          <a:latin typeface="Arial" charset="0"/>
          <a:cs typeface="Arial" charset="0"/>
        </a:defRPr>
      </a:lvl7pPr>
      <a:lvl8pPr marL="1371600" algn="l" rtl="0" eaLnBrk="1" fontAlgn="base" hangingPunct="1">
        <a:spcBef>
          <a:spcPct val="0"/>
        </a:spcBef>
        <a:spcAft>
          <a:spcPct val="0"/>
        </a:spcAft>
        <a:defRPr sz="4400" b="1">
          <a:solidFill>
            <a:srgbClr val="006548"/>
          </a:solidFill>
          <a:latin typeface="Arial" charset="0"/>
          <a:cs typeface="Arial" charset="0"/>
        </a:defRPr>
      </a:lvl8pPr>
      <a:lvl9pPr marL="1828800" algn="l" rtl="0" eaLnBrk="1" fontAlgn="base" hangingPunct="1">
        <a:spcBef>
          <a:spcPct val="0"/>
        </a:spcBef>
        <a:spcAft>
          <a:spcPct val="0"/>
        </a:spcAft>
        <a:defRPr sz="4400" b="1">
          <a:solidFill>
            <a:srgbClr val="006548"/>
          </a:solidFill>
          <a:latin typeface="Arial" charset="0"/>
          <a:cs typeface="Arial" charset="0"/>
        </a:defRPr>
      </a:lvl9pPr>
    </p:titleStyle>
    <p:bodyStyle>
      <a:lvl1pPr marL="342900" indent="-34290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2200" kern="1200">
          <a:solidFill>
            <a:srgbClr val="646464"/>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chart" Target="../charts/chart14.xml"/><Relationship Id="rId5" Type="http://schemas.openxmlformats.org/officeDocument/2006/relationships/chart" Target="../charts/chart13.xml"/><Relationship Id="rId4" Type="http://schemas.openxmlformats.org/officeDocument/2006/relationships/chart" Target="../charts/char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descr="orlink:ORRange216@'PP Automation'!$C$77€0€0€€0€0€0€0€€0"/>
          <p:cNvSpPr txBox="1"/>
          <p:nvPr/>
        </p:nvSpPr>
        <p:spPr>
          <a:xfrm>
            <a:off x="414586" y="5661248"/>
            <a:ext cx="3427810" cy="492443"/>
          </a:xfrm>
          <a:prstGeom prst="rect">
            <a:avLst/>
          </a:prstGeom>
          <a:noFill/>
        </p:spPr>
        <p:txBody>
          <a:bodyPr wrap="square" rtlCol="0">
            <a:spAutoFit/>
          </a:bodyPr>
          <a:lstStyle/>
          <a:p>
            <a:r>
              <a:rPr lang="en-GB" sz="1300" dirty="0">
                <a:solidFill>
                  <a:srgbClr val="008265"/>
                </a:solidFill>
              </a:rPr>
              <a:t>Northern Gas Networks benchmarked with the July 2019 UKCSI Utilities sector results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23528" y="560874"/>
            <a:ext cx="8820472" cy="400110"/>
          </a:xfrm>
          <a:prstGeom prst="rect">
            <a:avLst/>
          </a:prstGeom>
        </p:spPr>
        <p:txBody>
          <a:bodyPr wrap="square">
            <a:spAutoFit/>
          </a:bodyPr>
          <a:lstStyle/>
          <a:p>
            <a:r>
              <a:rPr lang="en-GB" sz="2000" b="1" dirty="0">
                <a:solidFill>
                  <a:srgbClr val="008265"/>
                </a:solidFill>
                <a:latin typeface="Rockwell" panose="02060603020205020403" pitchFamily="18" charset="0"/>
                <a:cs typeface="Arial" pitchFamily="34" charset="0"/>
              </a:rPr>
              <a:t>Business Benchmarking</a:t>
            </a:r>
            <a:r>
              <a:rPr lang="en-GB" sz="2000" dirty="0">
                <a:solidFill>
                  <a:schemeClr val="bg1">
                    <a:lumMod val="50000"/>
                  </a:schemeClr>
                </a:solidFill>
                <a:latin typeface="Rockwell" panose="02060603020205020403" pitchFamily="18" charset="0"/>
                <a:cs typeface="Arial" pitchFamily="34" charset="0"/>
              </a:rPr>
              <a:t> </a:t>
            </a:r>
            <a:r>
              <a:rPr lang="en-GB" sz="2000" dirty="0">
                <a:latin typeface="Rockwell" panose="02060603020205020403" pitchFamily="18" charset="0"/>
                <a:cs typeface="Arial" pitchFamily="34" charset="0"/>
              </a:rPr>
              <a:t>│</a:t>
            </a:r>
            <a:r>
              <a:rPr lang="en-GB" sz="2000" dirty="0">
                <a:solidFill>
                  <a:srgbClr val="006548"/>
                </a:solidFill>
                <a:latin typeface="Rockwell" panose="02060603020205020403" pitchFamily="18" charset="0"/>
                <a:cs typeface="Arial" pitchFamily="34" charset="0"/>
              </a:rPr>
              <a:t>How to use it to improve customer satisfaction</a:t>
            </a:r>
            <a:endParaRPr lang="en-GB" sz="2000" dirty="0">
              <a:latin typeface="Rockwell" panose="02060603020205020403" pitchFamily="18" charset="0"/>
              <a:cs typeface="Arial" pitchFamily="34" charset="0"/>
            </a:endParaRPr>
          </a:p>
        </p:txBody>
      </p:sp>
      <p:sp>
        <p:nvSpPr>
          <p:cNvPr id="6" name="Rounded Rectangle 5"/>
          <p:cNvSpPr/>
          <p:nvPr/>
        </p:nvSpPr>
        <p:spPr>
          <a:xfrm>
            <a:off x="107504" y="1304764"/>
            <a:ext cx="6480720" cy="2376263"/>
          </a:xfrm>
          <a:prstGeom prst="roundRect">
            <a:avLst/>
          </a:prstGeom>
          <a:solidFill>
            <a:srgbClr val="15ADD0"/>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361950" indent="-180975" algn="ctr"/>
            <a:r>
              <a:rPr lang="en-GB" sz="1600" dirty="0">
                <a:latin typeface="Arial" pitchFamily="34" charset="0"/>
                <a:cs typeface="Arial" pitchFamily="34" charset="0"/>
              </a:rPr>
              <a:t>Business Benchmarking insight check</a:t>
            </a:r>
          </a:p>
          <a:p>
            <a:pPr marL="361950" indent="-180975" algn="ctr"/>
            <a:endParaRPr lang="en-GB" sz="1400" dirty="0">
              <a:latin typeface="Arial" pitchFamily="34" charset="0"/>
              <a:cs typeface="Arial" pitchFamily="34" charset="0"/>
            </a:endParaRPr>
          </a:p>
          <a:p>
            <a:pPr marL="466725" indent="-285750">
              <a:buFont typeface="Arial" panose="020B0604020202020204" pitchFamily="34" charset="0"/>
              <a:buChar char="•"/>
            </a:pPr>
            <a:r>
              <a:rPr lang="en-GB" sz="1250" dirty="0">
                <a:latin typeface="Arial" pitchFamily="34" charset="0"/>
                <a:cs typeface="Arial" pitchFamily="34" charset="0"/>
              </a:rPr>
              <a:t>Identify your strengths and weaknesses compared to the UK and sector averages </a:t>
            </a:r>
          </a:p>
          <a:p>
            <a:pPr marL="466725" indent="-285750">
              <a:buFont typeface="Arial" panose="020B0604020202020204" pitchFamily="34" charset="0"/>
              <a:buChar char="•"/>
            </a:pPr>
            <a:r>
              <a:rPr lang="en-GB" sz="1250" dirty="0">
                <a:latin typeface="Arial" pitchFamily="34" charset="0"/>
                <a:cs typeface="Arial" pitchFamily="34" charset="0"/>
              </a:rPr>
              <a:t>Understand the mix of channels your customers use and how satisfaction varies by channel</a:t>
            </a:r>
          </a:p>
          <a:p>
            <a:pPr marL="466725" indent="-285750">
              <a:buFont typeface="Arial" panose="020B0604020202020204" pitchFamily="34" charset="0"/>
              <a:buChar char="•"/>
            </a:pPr>
            <a:r>
              <a:rPr lang="en-GB" sz="1250" dirty="0">
                <a:latin typeface="Arial" pitchFamily="34" charset="0"/>
                <a:cs typeface="Arial" pitchFamily="34" charset="0"/>
              </a:rPr>
              <a:t>Look at the range of organisations scores on the measures in your sector: identify the opportunities for differentiation </a:t>
            </a:r>
          </a:p>
          <a:p>
            <a:pPr marL="466725" indent="-285750">
              <a:buFont typeface="Arial" panose="020B0604020202020204" pitchFamily="34" charset="0"/>
              <a:buChar char="•"/>
            </a:pPr>
            <a:r>
              <a:rPr lang="en-GB" sz="1250" dirty="0">
                <a:latin typeface="Arial" pitchFamily="34" charset="0"/>
                <a:cs typeface="Arial" pitchFamily="34" charset="0"/>
              </a:rPr>
              <a:t>Track progress against your previous Business Benchmarking surveys </a:t>
            </a:r>
          </a:p>
        </p:txBody>
      </p:sp>
      <p:sp>
        <p:nvSpPr>
          <p:cNvPr id="7" name="Rounded Rectangle 6"/>
          <p:cNvSpPr/>
          <p:nvPr/>
        </p:nvSpPr>
        <p:spPr>
          <a:xfrm>
            <a:off x="7180544" y="1268760"/>
            <a:ext cx="1872208" cy="2163781"/>
          </a:xfrm>
          <a:prstGeom prst="roundRect">
            <a:avLst/>
          </a:prstGeom>
          <a:solidFill>
            <a:srgbClr val="93C01F"/>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50" dirty="0">
                <a:latin typeface="Arial" pitchFamily="34" charset="0"/>
                <a:cs typeface="Arial" pitchFamily="34" charset="0"/>
              </a:rPr>
              <a:t>Identify potential issues and areas of focus </a:t>
            </a:r>
          </a:p>
        </p:txBody>
      </p:sp>
      <p:sp>
        <p:nvSpPr>
          <p:cNvPr id="8" name="Rounded Rectangle 7"/>
          <p:cNvSpPr/>
          <p:nvPr/>
        </p:nvSpPr>
        <p:spPr>
          <a:xfrm>
            <a:off x="7164288" y="3997314"/>
            <a:ext cx="1872208" cy="2154725"/>
          </a:xfrm>
          <a:prstGeom prst="roundRect">
            <a:avLst/>
          </a:prstGeom>
          <a:solidFill>
            <a:srgbClr val="93C01F"/>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GB" sz="1250" dirty="0">
                <a:latin typeface="Arial" pitchFamily="34" charset="0"/>
                <a:cs typeface="Arial" pitchFamily="34" charset="0"/>
              </a:rPr>
              <a:t>Check against your own customer verbatim analysis / surveys </a:t>
            </a:r>
          </a:p>
          <a:p>
            <a:pPr>
              <a:buFont typeface="Arial" pitchFamily="34" charset="0"/>
              <a:buChar char="•"/>
            </a:pPr>
            <a:endParaRPr lang="en-GB" sz="1250" dirty="0">
              <a:latin typeface="Arial" pitchFamily="34" charset="0"/>
              <a:cs typeface="Arial" pitchFamily="34" charset="0"/>
            </a:endParaRPr>
          </a:p>
          <a:p>
            <a:r>
              <a:rPr lang="en-GB" sz="1250" dirty="0">
                <a:latin typeface="Arial" pitchFamily="34" charset="0"/>
                <a:cs typeface="Arial" pitchFamily="34" charset="0"/>
              </a:rPr>
              <a:t>Check against current customer service improvement initiatives  </a:t>
            </a:r>
          </a:p>
        </p:txBody>
      </p:sp>
      <p:sp>
        <p:nvSpPr>
          <p:cNvPr id="9" name="Rounded Rectangle 8"/>
          <p:cNvSpPr/>
          <p:nvPr/>
        </p:nvSpPr>
        <p:spPr>
          <a:xfrm>
            <a:off x="2411760" y="3997314"/>
            <a:ext cx="1812030" cy="2154725"/>
          </a:xfrm>
          <a:prstGeom prst="roundRect">
            <a:avLst/>
          </a:prstGeom>
          <a:solidFill>
            <a:srgbClr val="93C01F"/>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50" dirty="0">
                <a:latin typeface="Arial" pitchFamily="34" charset="0"/>
                <a:cs typeface="Arial" pitchFamily="34" charset="0"/>
              </a:rPr>
              <a:t>Create improvement plans and set measures to assess impact </a:t>
            </a:r>
          </a:p>
        </p:txBody>
      </p:sp>
      <p:sp>
        <p:nvSpPr>
          <p:cNvPr id="12" name="Rounded Rectangle 11"/>
          <p:cNvSpPr/>
          <p:nvPr/>
        </p:nvSpPr>
        <p:spPr>
          <a:xfrm>
            <a:off x="118577" y="3997314"/>
            <a:ext cx="1808177" cy="2154725"/>
          </a:xfrm>
          <a:prstGeom prst="roundRect">
            <a:avLst/>
          </a:prstGeom>
          <a:solidFill>
            <a:srgbClr val="93C01F"/>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50" dirty="0">
                <a:latin typeface="Arial" pitchFamily="34" charset="0"/>
                <a:cs typeface="Arial" pitchFamily="34" charset="0"/>
              </a:rPr>
              <a:t>Track impact</a:t>
            </a:r>
          </a:p>
        </p:txBody>
      </p:sp>
      <p:cxnSp>
        <p:nvCxnSpPr>
          <p:cNvPr id="14" name="Straight Arrow Connector 13"/>
          <p:cNvCxnSpPr>
            <a:stCxn id="7" idx="2"/>
          </p:cNvCxnSpPr>
          <p:nvPr/>
        </p:nvCxnSpPr>
        <p:spPr>
          <a:xfrm>
            <a:off x="8116648" y="3432541"/>
            <a:ext cx="21844" cy="583823"/>
          </a:xfrm>
          <a:prstGeom prst="straightConnector1">
            <a:avLst/>
          </a:prstGeom>
          <a:ln w="76200" cmpd="sng">
            <a:solidFill>
              <a:srgbClr val="93C01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1894821" y="5074677"/>
            <a:ext cx="516939" cy="14514"/>
          </a:xfrm>
          <a:prstGeom prst="straightConnector1">
            <a:avLst/>
          </a:prstGeom>
          <a:ln w="76200" cmpd="sng">
            <a:solidFill>
              <a:srgbClr val="93C01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6588224" y="2492896"/>
            <a:ext cx="552262" cy="0"/>
          </a:xfrm>
          <a:prstGeom prst="straightConnector1">
            <a:avLst/>
          </a:prstGeom>
          <a:ln w="76200" cmpd="sng">
            <a:solidFill>
              <a:srgbClr val="15ADD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a:off x="4227792" y="5074677"/>
            <a:ext cx="579422" cy="14514"/>
          </a:xfrm>
          <a:prstGeom prst="straightConnector1">
            <a:avLst/>
          </a:prstGeom>
          <a:ln w="76200" cmpd="sng">
            <a:solidFill>
              <a:srgbClr val="93C01F"/>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Rounded Rectangle 18"/>
          <p:cNvSpPr/>
          <p:nvPr/>
        </p:nvSpPr>
        <p:spPr>
          <a:xfrm>
            <a:off x="4807214" y="4005064"/>
            <a:ext cx="1812030" cy="2154725"/>
          </a:xfrm>
          <a:prstGeom prst="roundRect">
            <a:avLst/>
          </a:prstGeom>
          <a:solidFill>
            <a:srgbClr val="93C01F"/>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50" dirty="0">
                <a:latin typeface="Arial" pitchFamily="34" charset="0"/>
                <a:cs typeface="Arial" pitchFamily="34" charset="0"/>
              </a:rPr>
              <a:t>Communicate your results within your organisation</a:t>
            </a:r>
          </a:p>
        </p:txBody>
      </p:sp>
      <p:cxnSp>
        <p:nvCxnSpPr>
          <p:cNvPr id="20" name="Straight Arrow Connector 19"/>
          <p:cNvCxnSpPr/>
          <p:nvPr/>
        </p:nvCxnSpPr>
        <p:spPr>
          <a:xfrm flipH="1">
            <a:off x="6588224" y="5074677"/>
            <a:ext cx="579422" cy="14514"/>
          </a:xfrm>
          <a:prstGeom prst="straightConnector1">
            <a:avLst/>
          </a:prstGeom>
          <a:ln w="76200" cmpd="sng">
            <a:solidFill>
              <a:srgbClr val="93C01F"/>
            </a:solidFill>
            <a:tailEnd type="arrow"/>
          </a:ln>
          <a:effectLst/>
        </p:spPr>
        <p:style>
          <a:lnRef idx="2">
            <a:schemeClr val="accent1"/>
          </a:lnRef>
          <a:fillRef idx="0">
            <a:schemeClr val="accent1"/>
          </a:fillRef>
          <a:effectRef idx="1">
            <a:schemeClr val="accent1"/>
          </a:effectRef>
          <a:fontRef idx="minor">
            <a:schemeClr val="tx1"/>
          </a:fontRef>
        </p:style>
      </p:cxnSp>
      <p:sp>
        <p:nvSpPr>
          <p:cNvPr id="15" name="TextBox 14"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extLst>
      <p:ext uri="{BB962C8B-B14F-4D97-AF65-F5344CB8AC3E}">
        <p14:creationId xmlns:p14="http://schemas.microsoft.com/office/powerpoint/2010/main" val="4168712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7005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orthern Gas Networks-01.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75970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descr="orlink:ORRange221@'PP Automation'!$D$1€0€0€€0€0€0€0€€0"/>
          <p:cNvSpPr txBox="1"/>
          <p:nvPr/>
        </p:nvSpPr>
        <p:spPr>
          <a:xfrm>
            <a:off x="7663506" y="3399869"/>
            <a:ext cx="1224136" cy="203169"/>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000" dirty="0">
                <a:solidFill>
                  <a:srgbClr val="008265"/>
                </a:solidFill>
                <a:latin typeface="Arial" pitchFamily="34" charset="0"/>
                <a:cs typeface="Arial" pitchFamily="34" charset="0"/>
              </a:rPr>
              <a:t>Utilities</a:t>
            </a:r>
          </a:p>
        </p:txBody>
      </p:sp>
      <p:sp>
        <p:nvSpPr>
          <p:cNvPr id="9" name="TextBox 1"/>
          <p:cNvSpPr txBox="1"/>
          <p:nvPr/>
        </p:nvSpPr>
        <p:spPr>
          <a:xfrm>
            <a:off x="7663506" y="2932434"/>
            <a:ext cx="1103934" cy="287861"/>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000" dirty="0">
                <a:solidFill>
                  <a:srgbClr val="5DAE48"/>
                </a:solidFill>
                <a:latin typeface="Arial" pitchFamily="34" charset="0"/>
                <a:cs typeface="Arial" pitchFamily="34" charset="0"/>
              </a:rPr>
              <a:t>UKCSI Overall</a:t>
            </a:r>
          </a:p>
        </p:txBody>
      </p:sp>
      <p:sp>
        <p:nvSpPr>
          <p:cNvPr id="11" name="Rectangle 10"/>
          <p:cNvSpPr/>
          <p:nvPr/>
        </p:nvSpPr>
        <p:spPr>
          <a:xfrm>
            <a:off x="172423" y="404664"/>
            <a:ext cx="1901226"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Satisfaction trends</a:t>
            </a:r>
          </a:p>
        </p:txBody>
      </p:sp>
      <p:sp>
        <p:nvSpPr>
          <p:cNvPr id="10" name="Rectangle 9"/>
          <p:cNvSpPr/>
          <p:nvPr/>
        </p:nvSpPr>
        <p:spPr>
          <a:xfrm>
            <a:off x="179512" y="188640"/>
            <a:ext cx="4750018" cy="307777"/>
          </a:xfrm>
          <a:prstGeom prst="rect">
            <a:avLst/>
          </a:prstGeom>
        </p:spPr>
        <p:txBody>
          <a:bodyPr wrap="none">
            <a:spAutoFit/>
          </a:bodyPr>
          <a:lstStyle/>
          <a:p>
            <a:r>
              <a:rPr lang="en-GB" sz="1400" b="1" dirty="0">
                <a:solidFill>
                  <a:srgbClr val="008265"/>
                </a:solidFill>
                <a:latin typeface="Rockwell" panose="02060603020205020403" pitchFamily="18" charset="0"/>
                <a:cs typeface="Arial" pitchFamily="34" charset="0"/>
              </a:rPr>
              <a:t>Business Benchmarking │</a:t>
            </a:r>
            <a:r>
              <a:rPr lang="en-GB" sz="1400" dirty="0">
                <a:solidFill>
                  <a:srgbClr val="008265"/>
                </a:solidFill>
                <a:latin typeface="Rockwell" panose="02060603020205020403" pitchFamily="18" charset="0"/>
                <a:cs typeface="Arial" pitchFamily="34" charset="0"/>
              </a:rPr>
              <a:t>Northern Gas Networks</a:t>
            </a:r>
          </a:p>
        </p:txBody>
      </p:sp>
      <p:graphicFrame>
        <p:nvGraphicFramePr>
          <p:cNvPr id="13" name="Content Placeholder 7" descr="orlink:ORRange220@'PP Automation'!$B$6:$E$27€0€0€€0€0€0€0€€0"/>
          <p:cNvGraphicFramePr>
            <a:graphicFrameLocks noGrp="1"/>
          </p:cNvGraphicFramePr>
          <p:nvPr>
            <p:ph idx="4294967295"/>
            <p:extLst>
              <p:ext uri="{D42A27DB-BD31-4B8C-83A1-F6EECF244321}">
                <p14:modId xmlns:p14="http://schemas.microsoft.com/office/powerpoint/2010/main" val="1550564115"/>
              </p:ext>
            </p:extLst>
          </p:nvPr>
        </p:nvGraphicFramePr>
        <p:xfrm>
          <a:off x="0" y="836712"/>
          <a:ext cx="7850188" cy="5329485"/>
        </p:xfrm>
        <a:graphic>
          <a:graphicData uri="http://schemas.openxmlformats.org/drawingml/2006/chart">
            <c:chart xmlns:c="http://schemas.openxmlformats.org/drawingml/2006/chart" xmlns:r="http://schemas.openxmlformats.org/officeDocument/2006/relationships" r:id="rId2"/>
          </a:graphicData>
        </a:graphic>
      </p:graphicFrame>
      <p:sp>
        <p:nvSpPr>
          <p:cNvPr id="14" name="TextBox 1" descr="orlink:ORRange219@'PP Automation'!$E$4€0€0€€0€0€0€0€€0"/>
          <p:cNvSpPr txBox="1"/>
          <p:nvPr/>
        </p:nvSpPr>
        <p:spPr>
          <a:xfrm>
            <a:off x="7597378" y="1915179"/>
            <a:ext cx="1547664" cy="287861"/>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000" dirty="0">
                <a:solidFill>
                  <a:srgbClr val="15ADD0"/>
                </a:solidFill>
                <a:latin typeface="Arial" pitchFamily="34" charset="0"/>
                <a:cs typeface="Arial" pitchFamily="34" charset="0"/>
              </a:rPr>
              <a:t>Northern Gas Networks </a:t>
            </a:r>
          </a:p>
          <a:p>
            <a:r>
              <a:rPr lang="en-GB" sz="1000" dirty="0">
                <a:solidFill>
                  <a:srgbClr val="15ADD0"/>
                </a:solidFill>
                <a:latin typeface="Arial" pitchFamily="34" charset="0"/>
                <a:cs typeface="Arial" pitchFamily="34" charset="0"/>
              </a:rPr>
              <a:t>Business Benchmarking</a:t>
            </a:r>
          </a:p>
        </p:txBody>
      </p:sp>
      <p:sp>
        <p:nvSpPr>
          <p:cNvPr id="15" name="Rounded Rectangle 14" descr="orlink:ORRange218@'PP Automation'!$A$95€0€0€€0€0€0€0€€0"/>
          <p:cNvSpPr/>
          <p:nvPr/>
        </p:nvSpPr>
        <p:spPr>
          <a:xfrm>
            <a:off x="7142953" y="4892873"/>
            <a:ext cx="1656184" cy="404958"/>
          </a:xfrm>
          <a:prstGeom prst="roundRect">
            <a:avLst/>
          </a:prstGeom>
          <a:noFill/>
          <a:ln w="12700">
            <a:solidFill>
              <a:srgbClr val="15ADD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b="1">
                <a:solidFill>
                  <a:srgbClr val="15ADD0"/>
                </a:solidFill>
                <a:latin typeface="Arial" pitchFamily="34" charset="0"/>
                <a:cs typeface="Arial" pitchFamily="34" charset="0"/>
              </a:rPr>
              <a:t>Based on 103 responses</a:t>
            </a:r>
            <a:endParaRPr lang="en-GB" sz="1100" b="1" dirty="0">
              <a:solidFill>
                <a:srgbClr val="15ADD0"/>
              </a:solidFill>
              <a:latin typeface="Arial" pitchFamily="34" charset="0"/>
              <a:cs typeface="Arial" pitchFamily="34" charset="0"/>
            </a:endParaRPr>
          </a:p>
        </p:txBody>
      </p:sp>
      <p:sp>
        <p:nvSpPr>
          <p:cNvPr id="16" name="TextBox 15" descr="orlink:ORRange217@'PP Automation'!$A$85€0€0€€0€0€0€0€€0"/>
          <p:cNvSpPr txBox="1"/>
          <p:nvPr/>
        </p:nvSpPr>
        <p:spPr>
          <a:xfrm>
            <a:off x="6524600" y="6525344"/>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79512" y="188640"/>
            <a:ext cx="4750018" cy="307777"/>
          </a:xfrm>
          <a:prstGeom prst="rect">
            <a:avLst/>
          </a:prstGeom>
        </p:spPr>
        <p:txBody>
          <a:bodyPr wrap="none">
            <a:spAutoFit/>
          </a:bodyPr>
          <a:lstStyle/>
          <a:p>
            <a:pPr fontAlgn="base">
              <a:spcBef>
                <a:spcPct val="0"/>
              </a:spcBef>
              <a:spcAft>
                <a:spcPct val="0"/>
              </a:spcAft>
            </a:pPr>
            <a:r>
              <a:rPr lang="en-GB" sz="1400" b="1" dirty="0">
                <a:solidFill>
                  <a:srgbClr val="008265"/>
                </a:solidFill>
                <a:latin typeface="Rockwell" panose="02060603020205020403" pitchFamily="18" charset="0"/>
                <a:cs typeface="Arial" pitchFamily="34" charset="0"/>
              </a:rPr>
              <a:t>Business Benchmarking │</a:t>
            </a:r>
            <a:r>
              <a:rPr lang="en-GB" sz="1400" dirty="0">
                <a:solidFill>
                  <a:srgbClr val="008265"/>
                </a:solidFill>
                <a:latin typeface="Rockwell" panose="02060603020205020403" pitchFamily="18" charset="0"/>
                <a:cs typeface="Arial" pitchFamily="34" charset="0"/>
              </a:rPr>
              <a:t>Northern Gas Networks</a:t>
            </a:r>
          </a:p>
        </p:txBody>
      </p:sp>
      <p:graphicFrame>
        <p:nvGraphicFramePr>
          <p:cNvPr id="21" name="Content Placeholder 4" descr="orlink:ORRange222@'PP Automation'!$B$29:$C$59€0€0€€0€0€0€0€€0"/>
          <p:cNvGraphicFramePr>
            <a:graphicFrameLocks/>
          </p:cNvGraphicFramePr>
          <p:nvPr>
            <p:extLst>
              <p:ext uri="{D42A27DB-BD31-4B8C-83A1-F6EECF244321}">
                <p14:modId xmlns:p14="http://schemas.microsoft.com/office/powerpoint/2010/main" val="496955448"/>
              </p:ext>
            </p:extLst>
          </p:nvPr>
        </p:nvGraphicFramePr>
        <p:xfrm>
          <a:off x="-144016" y="404664"/>
          <a:ext cx="7308304" cy="61926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Content Placeholder 5"/>
          <p:cNvGraphicFramePr>
            <a:graphicFrameLocks/>
          </p:cNvGraphicFramePr>
          <p:nvPr>
            <p:extLst>
              <p:ext uri="{D42A27DB-BD31-4B8C-83A1-F6EECF244321}">
                <p14:modId xmlns:p14="http://schemas.microsoft.com/office/powerpoint/2010/main" val="845251745"/>
              </p:ext>
            </p:extLst>
          </p:nvPr>
        </p:nvGraphicFramePr>
        <p:xfrm>
          <a:off x="7091585" y="404664"/>
          <a:ext cx="2016919" cy="6047127"/>
        </p:xfrm>
        <a:graphic>
          <a:graphicData uri="http://schemas.openxmlformats.org/drawingml/2006/chart">
            <c:chart xmlns:c="http://schemas.openxmlformats.org/drawingml/2006/chart" xmlns:r="http://schemas.openxmlformats.org/officeDocument/2006/relationships" r:id="rId3"/>
          </a:graphicData>
        </a:graphic>
      </p:graphicFrame>
      <p:grpSp>
        <p:nvGrpSpPr>
          <p:cNvPr id="23" name="Group 22"/>
          <p:cNvGrpSpPr/>
          <p:nvPr/>
        </p:nvGrpSpPr>
        <p:grpSpPr>
          <a:xfrm>
            <a:off x="7052171" y="260648"/>
            <a:ext cx="2160000" cy="410520"/>
            <a:chOff x="6804595" y="980728"/>
            <a:chExt cx="1944216" cy="349702"/>
          </a:xfrm>
        </p:grpSpPr>
        <p:sp>
          <p:nvSpPr>
            <p:cNvPr id="25" name="TextBox 24"/>
            <p:cNvSpPr txBox="1"/>
            <p:nvPr/>
          </p:nvSpPr>
          <p:spPr>
            <a:xfrm>
              <a:off x="6804595" y="980728"/>
              <a:ext cx="1944216" cy="297894"/>
            </a:xfrm>
            <a:prstGeom prst="rect">
              <a:avLst/>
            </a:prstGeom>
            <a:noFill/>
          </p:spPr>
          <p:txBody>
            <a:bodyPr wrap="square" lIns="36000" tIns="36000" rIns="36000" bIns="36000" rtlCol="0">
              <a:spAutoFit/>
            </a:bodyPr>
            <a:lstStyle/>
            <a:p>
              <a:pPr algn="ctr"/>
              <a:r>
                <a:rPr lang="en-GB" sz="900" b="1" dirty="0">
                  <a:solidFill>
                    <a:srgbClr val="008265"/>
                  </a:solidFill>
                  <a:latin typeface="Arial" pitchFamily="34" charset="0"/>
                  <a:cs typeface="Arial" pitchFamily="34" charset="0"/>
                </a:rPr>
                <a:t>Less satisfied/more satisfied</a:t>
              </a:r>
            </a:p>
            <a:p>
              <a:pPr algn="ctr"/>
              <a:r>
                <a:rPr lang="en-GB" sz="900" b="1" dirty="0">
                  <a:solidFill>
                    <a:srgbClr val="008265"/>
                  </a:solidFill>
                  <a:latin typeface="Arial" pitchFamily="34" charset="0"/>
                  <a:cs typeface="Arial" pitchFamily="34" charset="0"/>
                </a:rPr>
                <a:t>than your last survey</a:t>
              </a:r>
            </a:p>
          </p:txBody>
        </p:sp>
        <p:cxnSp>
          <p:nvCxnSpPr>
            <p:cNvPr id="26" name="Straight Arrow Connector 25"/>
            <p:cNvCxnSpPr/>
            <p:nvPr/>
          </p:nvCxnSpPr>
          <p:spPr>
            <a:xfrm>
              <a:off x="7236643" y="1330430"/>
              <a:ext cx="1080120" cy="0"/>
            </a:xfrm>
            <a:prstGeom prst="straightConnector1">
              <a:avLst/>
            </a:prstGeom>
            <a:ln w="25400">
              <a:solidFill>
                <a:srgbClr val="15ADD0"/>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11" name="TextBox 10"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extLst>
      <p:ext uri="{BB962C8B-B14F-4D97-AF65-F5344CB8AC3E}">
        <p14:creationId xmlns:p14="http://schemas.microsoft.com/office/powerpoint/2010/main" val="3293331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graphicEl>
                                              <a:chart seriesIdx="-3" categoryIdx="-3" bldStep="gridLegend"/>
                                            </p:graphicEl>
                                          </p:spTgt>
                                        </p:tgtEl>
                                        <p:attrNameLst>
                                          <p:attrName>style.visibility</p:attrName>
                                        </p:attrNameLst>
                                      </p:cBhvr>
                                      <p:to>
                                        <p:strVal val="visible"/>
                                      </p:to>
                                    </p:set>
                                    <p:animEffect transition="in" filter="wipe(left)">
                                      <p:cBhvr>
                                        <p:cTn id="7" dur="500"/>
                                        <p:tgtEl>
                                          <p:spTgt spid="21">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
                                            <p:graphicEl>
                                              <a:chart seriesIdx="0" categoryIdx="-4" bldStep="series"/>
                                            </p:graphicEl>
                                          </p:spTgt>
                                        </p:tgtEl>
                                        <p:attrNameLst>
                                          <p:attrName>style.visibility</p:attrName>
                                        </p:attrNameLst>
                                      </p:cBhvr>
                                      <p:to>
                                        <p:strVal val="visible"/>
                                      </p:to>
                                    </p:set>
                                    <p:animEffect transition="in" filter="wipe(left)">
                                      <p:cBhvr>
                                        <p:cTn id="12" dur="500"/>
                                        <p:tgtEl>
                                          <p:spTgt spid="21">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wipe(left)">
                                      <p:cBhvr>
                                        <p:cTn id="17" dur="500"/>
                                        <p:tgtEl>
                                          <p:spTgt spid="22">
                                            <p:graphicEl>
                                              <a:chart seriesIdx="-3" categoryIdx="-3" bldStep="gridLegend"/>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2">
                                            <p:graphicEl>
                                              <a:chart seriesIdx="0" categoryIdx="-4" bldStep="series"/>
                                            </p:graphicEl>
                                          </p:spTgt>
                                        </p:tgtEl>
                                        <p:attrNameLst>
                                          <p:attrName>style.visibility</p:attrName>
                                        </p:attrNameLst>
                                      </p:cBhvr>
                                      <p:to>
                                        <p:strVal val="visible"/>
                                      </p:to>
                                    </p:set>
                                    <p:animEffect transition="in" filter="wipe(left)">
                                      <p:cBhvr>
                                        <p:cTn id="22" dur="500"/>
                                        <p:tgtEl>
                                          <p:spTgt spid="22">
                                            <p:graphicEl>
                                              <a:chart seriesIdx="0" categoryIdx="-4" bldStep="series"/>
                                            </p:graphic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Sub>
          <a:bldChart bld="series"/>
        </p:bldSub>
      </p:bldGraphic>
      <p:bldGraphic spid="22" grpId="0">
        <p:bldSub>
          <a:bldChart bld="series"/>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72423" y="404664"/>
            <a:ext cx="3913451"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UK Customer Satisfaction Index (UKCSI)</a:t>
            </a:r>
          </a:p>
        </p:txBody>
      </p:sp>
      <p:sp>
        <p:nvSpPr>
          <p:cNvPr id="10" name="Rectangle 9"/>
          <p:cNvSpPr/>
          <p:nvPr/>
        </p:nvSpPr>
        <p:spPr>
          <a:xfrm>
            <a:off x="179512" y="188640"/>
            <a:ext cx="4750018" cy="307777"/>
          </a:xfrm>
          <a:prstGeom prst="rect">
            <a:avLst/>
          </a:prstGeom>
        </p:spPr>
        <p:txBody>
          <a:bodyPr wrap="none">
            <a:spAutoFit/>
          </a:bodyPr>
          <a:lstStyle/>
          <a:p>
            <a:r>
              <a:rPr lang="en-GB" sz="1400" b="1" dirty="0">
                <a:solidFill>
                  <a:srgbClr val="008265"/>
                </a:solidFill>
                <a:latin typeface="Rockwell" panose="02060603020205020403" pitchFamily="18" charset="0"/>
                <a:cs typeface="Arial" pitchFamily="34" charset="0"/>
              </a:rPr>
              <a:t>Business Benchmarking │</a:t>
            </a:r>
            <a:r>
              <a:rPr lang="en-GB" sz="1400" dirty="0">
                <a:solidFill>
                  <a:srgbClr val="008265"/>
                </a:solidFill>
                <a:latin typeface="Rockwell" panose="02060603020205020403" pitchFamily="18" charset="0"/>
                <a:cs typeface="Arial" pitchFamily="34" charset="0"/>
              </a:rPr>
              <a:t>Northern Gas Networks</a:t>
            </a:r>
          </a:p>
        </p:txBody>
      </p:sp>
      <p:graphicFrame>
        <p:nvGraphicFramePr>
          <p:cNvPr id="8" name="Chart 7" descr="orlink:ORRange224@'PP Automation'!$F$30:$I$65€0€0€€0€0€0€0€€0"/>
          <p:cNvGraphicFramePr/>
          <p:nvPr>
            <p:extLst>
              <p:ext uri="{D42A27DB-BD31-4B8C-83A1-F6EECF244321}">
                <p14:modId xmlns:p14="http://schemas.microsoft.com/office/powerpoint/2010/main" val="2520828794"/>
              </p:ext>
            </p:extLst>
          </p:nvPr>
        </p:nvGraphicFramePr>
        <p:xfrm>
          <a:off x="770739" y="836712"/>
          <a:ext cx="7242482" cy="5379938"/>
        </p:xfrm>
        <a:graphic>
          <a:graphicData uri="http://schemas.openxmlformats.org/drawingml/2006/chart">
            <c:chart xmlns:c="http://schemas.openxmlformats.org/drawingml/2006/chart" xmlns:r="http://schemas.openxmlformats.org/officeDocument/2006/relationships" r:id="rId2"/>
          </a:graphicData>
        </a:graphic>
      </p:graphicFrame>
      <p:sp>
        <p:nvSpPr>
          <p:cNvPr id="5" name="Rounded Rectangle 4" descr="orlink:ORRange223@'PP Automation'!$B$79€0€0€€0€0€0€0€€0"/>
          <p:cNvSpPr/>
          <p:nvPr/>
        </p:nvSpPr>
        <p:spPr>
          <a:xfrm>
            <a:off x="6084168" y="5190850"/>
            <a:ext cx="2592288" cy="792088"/>
          </a:xfrm>
          <a:prstGeom prst="roundRect">
            <a:avLst/>
          </a:prstGeom>
          <a:solidFill>
            <a:srgbClr val="15ADD0"/>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latin typeface="Arial" pitchFamily="34" charset="0"/>
                <a:cs typeface="Arial" pitchFamily="34" charset="0"/>
              </a:rPr>
              <a:t>The score given to Northern Gas Networks by their customers: </a:t>
            </a:r>
            <a:r>
              <a:rPr lang="en-GB" sz="1200" b="1" dirty="0">
                <a:latin typeface="Arial" pitchFamily="34" charset="0"/>
                <a:cs typeface="Arial" pitchFamily="34" charset="0"/>
              </a:rPr>
              <a:t>88.0</a:t>
            </a:r>
          </a:p>
        </p:txBody>
      </p:sp>
      <p:sp>
        <p:nvSpPr>
          <p:cNvPr id="9" name="TextBox 8"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extLst>
      <p:ext uri="{BB962C8B-B14F-4D97-AF65-F5344CB8AC3E}">
        <p14:creationId xmlns:p14="http://schemas.microsoft.com/office/powerpoint/2010/main" val="2580644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530757" y="548680"/>
            <a:ext cx="3913451"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UK Customer Satisfaction Index (UKCSI)</a:t>
            </a:r>
          </a:p>
        </p:txBody>
      </p:sp>
      <p:sp>
        <p:nvSpPr>
          <p:cNvPr id="10" name="Rectangle 9"/>
          <p:cNvSpPr/>
          <p:nvPr/>
        </p:nvSpPr>
        <p:spPr>
          <a:xfrm>
            <a:off x="179512" y="188640"/>
            <a:ext cx="4750018" cy="307777"/>
          </a:xfrm>
          <a:prstGeom prst="rect">
            <a:avLst/>
          </a:prstGeom>
        </p:spPr>
        <p:txBody>
          <a:bodyPr wrap="none">
            <a:spAutoFit/>
          </a:bodyPr>
          <a:lstStyle/>
          <a:p>
            <a:r>
              <a:rPr lang="en-GB" sz="1400" b="1" dirty="0">
                <a:solidFill>
                  <a:srgbClr val="008265"/>
                </a:solidFill>
                <a:latin typeface="Rockwell" panose="02060603020205020403" pitchFamily="18" charset="0"/>
                <a:cs typeface="Arial" pitchFamily="34" charset="0"/>
              </a:rPr>
              <a:t>Business Benchmarking │</a:t>
            </a:r>
            <a:r>
              <a:rPr lang="en-GB" sz="1400" dirty="0">
                <a:solidFill>
                  <a:srgbClr val="008265"/>
                </a:solidFill>
                <a:latin typeface="Rockwell" panose="02060603020205020403" pitchFamily="18" charset="0"/>
                <a:cs typeface="Arial" pitchFamily="34" charset="0"/>
              </a:rPr>
              <a:t>Northern Gas Networks</a:t>
            </a:r>
          </a:p>
        </p:txBody>
      </p:sp>
      <p:graphicFrame>
        <p:nvGraphicFramePr>
          <p:cNvPr id="8" name="Chart 7" descr="orlink:ORRange227@'PP Automation'!$K$4:$N$6€0€0€€0€0€0€0€€0"/>
          <p:cNvGraphicFramePr/>
          <p:nvPr>
            <p:extLst>
              <p:ext uri="{D42A27DB-BD31-4B8C-83A1-F6EECF244321}">
                <p14:modId xmlns:p14="http://schemas.microsoft.com/office/powerpoint/2010/main" val="1481988629"/>
              </p:ext>
            </p:extLst>
          </p:nvPr>
        </p:nvGraphicFramePr>
        <p:xfrm>
          <a:off x="1907704" y="980728"/>
          <a:ext cx="4320480" cy="2448272"/>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251520" y="3717032"/>
            <a:ext cx="1999265"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Net Promoter Score</a:t>
            </a:r>
          </a:p>
        </p:txBody>
      </p:sp>
      <p:graphicFrame>
        <p:nvGraphicFramePr>
          <p:cNvPr id="6" name="Chart 5" descr="orlink:ORRange226@'PP Automation'!$I$8:$L$10€0€0€€0€0€0€0€€0"/>
          <p:cNvGraphicFramePr/>
          <p:nvPr>
            <p:extLst>
              <p:ext uri="{D42A27DB-BD31-4B8C-83A1-F6EECF244321}">
                <p14:modId xmlns:p14="http://schemas.microsoft.com/office/powerpoint/2010/main" val="1351620331"/>
              </p:ext>
            </p:extLst>
          </p:nvPr>
        </p:nvGraphicFramePr>
        <p:xfrm>
          <a:off x="251520" y="4077072"/>
          <a:ext cx="4104456" cy="216024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4788024" y="3717032"/>
            <a:ext cx="1681422"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Customer Effort</a:t>
            </a:r>
          </a:p>
        </p:txBody>
      </p:sp>
      <p:graphicFrame>
        <p:nvGraphicFramePr>
          <p:cNvPr id="9" name="Chart 8" descr="orlink:ORRange225@'PP Automation'!$L$11:$O$13€0€0€€0€0€0€0€€0"/>
          <p:cNvGraphicFramePr/>
          <p:nvPr>
            <p:extLst>
              <p:ext uri="{D42A27DB-BD31-4B8C-83A1-F6EECF244321}">
                <p14:modId xmlns:p14="http://schemas.microsoft.com/office/powerpoint/2010/main" val="2573188899"/>
              </p:ext>
            </p:extLst>
          </p:nvPr>
        </p:nvGraphicFramePr>
        <p:xfrm>
          <a:off x="4716016" y="4077072"/>
          <a:ext cx="4104456" cy="2160240"/>
        </p:xfrm>
        <a:graphic>
          <a:graphicData uri="http://schemas.openxmlformats.org/drawingml/2006/chart">
            <c:chart xmlns:c="http://schemas.openxmlformats.org/drawingml/2006/chart" xmlns:r="http://schemas.openxmlformats.org/officeDocument/2006/relationships" r:id="rId4"/>
          </a:graphicData>
        </a:graphic>
      </p:graphicFrame>
      <p:cxnSp>
        <p:nvCxnSpPr>
          <p:cNvPr id="12" name="Straight Connector 11"/>
          <p:cNvCxnSpPr/>
          <p:nvPr/>
        </p:nvCxnSpPr>
        <p:spPr>
          <a:xfrm>
            <a:off x="251520" y="3573016"/>
            <a:ext cx="8640960" cy="0"/>
          </a:xfrm>
          <a:prstGeom prst="line">
            <a:avLst/>
          </a:prstGeom>
          <a:ln w="12700">
            <a:solidFill>
              <a:srgbClr val="77BE97"/>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4538092" y="3573016"/>
            <a:ext cx="0" cy="2952328"/>
          </a:xfrm>
          <a:prstGeom prst="line">
            <a:avLst/>
          </a:prstGeom>
          <a:ln w="12700">
            <a:solidFill>
              <a:srgbClr val="77BE97"/>
            </a:solidFill>
            <a:prstDash val="dash"/>
          </a:ln>
        </p:spPr>
        <p:style>
          <a:lnRef idx="1">
            <a:schemeClr val="accent1"/>
          </a:lnRef>
          <a:fillRef idx="0">
            <a:schemeClr val="accent1"/>
          </a:fillRef>
          <a:effectRef idx="0">
            <a:schemeClr val="accent1"/>
          </a:effectRef>
          <a:fontRef idx="minor">
            <a:schemeClr val="tx1"/>
          </a:fontRef>
        </p:style>
      </p:cxnSp>
      <p:sp>
        <p:nvSpPr>
          <p:cNvPr id="13" name="TextBox 12"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extLst>
      <p:ext uri="{BB962C8B-B14F-4D97-AF65-F5344CB8AC3E}">
        <p14:creationId xmlns:p14="http://schemas.microsoft.com/office/powerpoint/2010/main" val="1351760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88640"/>
            <a:ext cx="4750018" cy="307777"/>
          </a:xfrm>
          <a:prstGeom prst="rect">
            <a:avLst/>
          </a:prstGeom>
        </p:spPr>
        <p:txBody>
          <a:bodyPr wrap="none">
            <a:spAutoFit/>
          </a:bodyPr>
          <a:lstStyle/>
          <a:p>
            <a:r>
              <a:rPr lang="en-GB" sz="1400" b="1" dirty="0">
                <a:solidFill>
                  <a:srgbClr val="008265"/>
                </a:solidFill>
                <a:latin typeface="Rockwell" panose="02060603020205020403" pitchFamily="18" charset="0"/>
                <a:cs typeface="Arial" pitchFamily="34" charset="0"/>
              </a:rPr>
              <a:t>Business Benchmarking │</a:t>
            </a:r>
            <a:r>
              <a:rPr lang="en-GB" sz="1400" dirty="0">
                <a:solidFill>
                  <a:srgbClr val="008265"/>
                </a:solidFill>
                <a:latin typeface="Rockwell" panose="02060603020205020403" pitchFamily="18" charset="0"/>
                <a:cs typeface="Arial" pitchFamily="34" charset="0"/>
              </a:rPr>
              <a:t>Northern Gas Networks</a:t>
            </a:r>
          </a:p>
        </p:txBody>
      </p:sp>
      <p:sp>
        <p:nvSpPr>
          <p:cNvPr id="4" name="Rectangle 3"/>
          <p:cNvSpPr/>
          <p:nvPr/>
        </p:nvSpPr>
        <p:spPr>
          <a:xfrm>
            <a:off x="1403648" y="548680"/>
            <a:ext cx="6035755"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UK Customer Satisfaction Index (UKCSI) &amp; Customer priorities</a:t>
            </a:r>
          </a:p>
        </p:txBody>
      </p:sp>
      <p:sp>
        <p:nvSpPr>
          <p:cNvPr id="5" name="TextBox 4"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graphicFrame>
        <p:nvGraphicFramePr>
          <p:cNvPr id="6" name="Chart 5" descr="orlink:ORRange228@'PP Automation'!$N$76:$S$79€268435456€0€€0€0€0€0€€0"/>
          <p:cNvGraphicFramePr/>
          <p:nvPr>
            <p:extLst>
              <p:ext uri="{D42A27DB-BD31-4B8C-83A1-F6EECF244321}">
                <p14:modId xmlns:p14="http://schemas.microsoft.com/office/powerpoint/2010/main" val="4212744479"/>
              </p:ext>
            </p:extLst>
          </p:nvPr>
        </p:nvGraphicFramePr>
        <p:xfrm>
          <a:off x="770738" y="836712"/>
          <a:ext cx="8049733" cy="53799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820139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72423" y="404664"/>
            <a:ext cx="3963329"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Net Promoter Score and Customer Effort</a:t>
            </a:r>
          </a:p>
        </p:txBody>
      </p:sp>
      <p:sp>
        <p:nvSpPr>
          <p:cNvPr id="10" name="Rectangle 9"/>
          <p:cNvSpPr/>
          <p:nvPr/>
        </p:nvSpPr>
        <p:spPr>
          <a:xfrm>
            <a:off x="179512" y="188640"/>
            <a:ext cx="4806124" cy="307777"/>
          </a:xfrm>
          <a:prstGeom prst="rect">
            <a:avLst/>
          </a:prstGeom>
        </p:spPr>
        <p:txBody>
          <a:bodyPr wrap="none">
            <a:spAutoFit/>
          </a:bodyPr>
          <a:lstStyle/>
          <a:p>
            <a:r>
              <a:rPr lang="en-GB" sz="1400" b="1" dirty="0">
                <a:solidFill>
                  <a:srgbClr val="008265"/>
                </a:solidFill>
                <a:latin typeface="Rockwell" panose="02060603020205020403" pitchFamily="18" charset="0"/>
                <a:cs typeface="Arial" pitchFamily="34" charset="0"/>
              </a:rPr>
              <a:t>Business Benchmarking │</a:t>
            </a:r>
            <a:r>
              <a:rPr lang="en-GB" sz="1400" dirty="0">
                <a:solidFill>
                  <a:srgbClr val="008265"/>
                </a:solidFill>
                <a:latin typeface="Rockwell" panose="02060603020205020403" pitchFamily="18" charset="0"/>
                <a:cs typeface="Arial" pitchFamily="34" charset="0"/>
              </a:rPr>
              <a:t>Northern Gas Networks</a:t>
            </a:r>
            <a:r>
              <a:rPr lang="en-GB" sz="1400" dirty="0">
                <a:latin typeface="Rockwell" panose="02060603020205020403" pitchFamily="18" charset="0"/>
                <a:cs typeface="Arial" pitchFamily="34" charset="0"/>
              </a:rPr>
              <a:t> </a:t>
            </a:r>
          </a:p>
        </p:txBody>
      </p:sp>
      <p:graphicFrame>
        <p:nvGraphicFramePr>
          <p:cNvPr id="5" name="Chart 4" descr="orlink:ORRange232@'PP Automation'!$J$30:$M$65€0€0€€0€0€0€0€€0"/>
          <p:cNvGraphicFramePr/>
          <p:nvPr>
            <p:extLst>
              <p:ext uri="{D42A27DB-BD31-4B8C-83A1-F6EECF244321}">
                <p14:modId xmlns:p14="http://schemas.microsoft.com/office/powerpoint/2010/main" val="2506718811"/>
              </p:ext>
            </p:extLst>
          </p:nvPr>
        </p:nvGraphicFramePr>
        <p:xfrm>
          <a:off x="107504" y="1448415"/>
          <a:ext cx="4392487" cy="46448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descr="orlink:ORRange231@'PP Automation'!$N$30:$Q$65€0€0€€0€0€0€0€€0"/>
          <p:cNvGraphicFramePr/>
          <p:nvPr>
            <p:extLst>
              <p:ext uri="{D42A27DB-BD31-4B8C-83A1-F6EECF244321}">
                <p14:modId xmlns:p14="http://schemas.microsoft.com/office/powerpoint/2010/main" val="2721636764"/>
              </p:ext>
            </p:extLst>
          </p:nvPr>
        </p:nvGraphicFramePr>
        <p:xfrm>
          <a:off x="4564497" y="1448415"/>
          <a:ext cx="3967943" cy="4652071"/>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67544" y="1166555"/>
            <a:ext cx="3744416" cy="230832"/>
          </a:xfrm>
          <a:prstGeom prst="rect">
            <a:avLst/>
          </a:prstGeom>
          <a:noFill/>
        </p:spPr>
        <p:txBody>
          <a:bodyPr wrap="square" rtlCol="0">
            <a:spAutoFit/>
          </a:bodyPr>
          <a:lstStyle/>
          <a:p>
            <a:pPr algn="ctr"/>
            <a:r>
              <a:rPr lang="en-GB" sz="900" b="1" dirty="0">
                <a:solidFill>
                  <a:srgbClr val="008265"/>
                </a:solidFill>
                <a:latin typeface="Arial" pitchFamily="34" charset="0"/>
                <a:cs typeface="Arial" pitchFamily="34" charset="0"/>
              </a:rPr>
              <a:t>NPS</a:t>
            </a:r>
          </a:p>
        </p:txBody>
      </p:sp>
      <p:sp>
        <p:nvSpPr>
          <p:cNvPr id="9" name="TextBox 8"/>
          <p:cNvSpPr txBox="1"/>
          <p:nvPr/>
        </p:nvSpPr>
        <p:spPr>
          <a:xfrm>
            <a:off x="4644008" y="1166555"/>
            <a:ext cx="3744416" cy="246221"/>
          </a:xfrm>
          <a:prstGeom prst="rect">
            <a:avLst/>
          </a:prstGeom>
          <a:noFill/>
        </p:spPr>
        <p:txBody>
          <a:bodyPr wrap="square" rtlCol="0">
            <a:spAutoFit/>
          </a:bodyPr>
          <a:lstStyle/>
          <a:p>
            <a:pPr algn="ctr"/>
            <a:r>
              <a:rPr lang="en-GB" sz="1000" b="1" dirty="0">
                <a:solidFill>
                  <a:srgbClr val="008265"/>
                </a:solidFill>
                <a:latin typeface="Arial" pitchFamily="34" charset="0"/>
                <a:cs typeface="Arial" pitchFamily="34" charset="0"/>
              </a:rPr>
              <a:t>Customer effort</a:t>
            </a:r>
          </a:p>
        </p:txBody>
      </p:sp>
      <p:sp>
        <p:nvSpPr>
          <p:cNvPr id="8" name="Rounded Rectangle 7" descr="orlink:ORRange230@'PP Automation'!$B$81€0€0€€0€0€0€0€€0"/>
          <p:cNvSpPr/>
          <p:nvPr/>
        </p:nvSpPr>
        <p:spPr>
          <a:xfrm>
            <a:off x="3391443" y="5445224"/>
            <a:ext cx="1252565" cy="504056"/>
          </a:xfrm>
          <a:prstGeom prst="roundRect">
            <a:avLst/>
          </a:prstGeom>
          <a:solidFill>
            <a:srgbClr val="15ADD0"/>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latin typeface="Arial" pitchFamily="34" charset="0"/>
                <a:cs typeface="Arial" pitchFamily="34" charset="0"/>
              </a:rPr>
              <a:t>Northern Gas Networks Business Benchmarking: </a:t>
            </a:r>
            <a:r>
              <a:rPr lang="en-GB" sz="900" b="1" dirty="0">
                <a:latin typeface="Arial" pitchFamily="34" charset="0"/>
                <a:cs typeface="Arial" pitchFamily="34" charset="0"/>
              </a:rPr>
              <a:t>54.4</a:t>
            </a:r>
          </a:p>
        </p:txBody>
      </p:sp>
      <p:sp>
        <p:nvSpPr>
          <p:cNvPr id="12" name="Rounded Rectangle 11" descr="orlink:ORRange229@'PP Automation'!$B$82€0€0€€0€0€0€0€€0"/>
          <p:cNvSpPr/>
          <p:nvPr/>
        </p:nvSpPr>
        <p:spPr>
          <a:xfrm>
            <a:off x="7742258" y="5445224"/>
            <a:ext cx="1368152" cy="504056"/>
          </a:xfrm>
          <a:prstGeom prst="roundRect">
            <a:avLst/>
          </a:prstGeom>
          <a:solidFill>
            <a:srgbClr val="15ADD0"/>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latin typeface="Arial" pitchFamily="34" charset="0"/>
                <a:cs typeface="Arial" pitchFamily="34" charset="0"/>
              </a:rPr>
              <a:t>Northern Gas Networks Business Benchmarking: </a:t>
            </a:r>
            <a:r>
              <a:rPr lang="en-GB" sz="900" b="1" dirty="0">
                <a:latin typeface="Arial" pitchFamily="34" charset="0"/>
                <a:cs typeface="Arial" pitchFamily="34" charset="0"/>
              </a:rPr>
              <a:t>2.3</a:t>
            </a:r>
          </a:p>
        </p:txBody>
      </p:sp>
      <p:sp>
        <p:nvSpPr>
          <p:cNvPr id="13" name="TextBox 12"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extLst>
      <p:ext uri="{BB962C8B-B14F-4D97-AF65-F5344CB8AC3E}">
        <p14:creationId xmlns:p14="http://schemas.microsoft.com/office/powerpoint/2010/main" val="4104329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descr="orlink:ORRange236@'PP Automation'!$Q$5:$R$13€0€0€€0€0€0€0€€0"/>
          <p:cNvGraphicFramePr/>
          <p:nvPr>
            <p:extLst>
              <p:ext uri="{D42A27DB-BD31-4B8C-83A1-F6EECF244321}">
                <p14:modId xmlns:p14="http://schemas.microsoft.com/office/powerpoint/2010/main" val="3099346891"/>
              </p:ext>
            </p:extLst>
          </p:nvPr>
        </p:nvGraphicFramePr>
        <p:xfrm>
          <a:off x="635583" y="1045634"/>
          <a:ext cx="3768080" cy="25360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descr="orlink:ORRange235@'PP Automation'!$Y$4:$AB$9€0€0€€0€0€0€0€€0"/>
          <p:cNvGraphicFramePr/>
          <p:nvPr>
            <p:extLst>
              <p:ext uri="{D42A27DB-BD31-4B8C-83A1-F6EECF244321}">
                <p14:modId xmlns:p14="http://schemas.microsoft.com/office/powerpoint/2010/main" val="2063606924"/>
              </p:ext>
            </p:extLst>
          </p:nvPr>
        </p:nvGraphicFramePr>
        <p:xfrm>
          <a:off x="130298" y="3947013"/>
          <a:ext cx="4200896" cy="2392040"/>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0" y="3004096"/>
            <a:ext cx="2172369" cy="461665"/>
          </a:xfrm>
          <a:prstGeom prst="rect">
            <a:avLst/>
          </a:prstGeom>
          <a:noFill/>
        </p:spPr>
        <p:txBody>
          <a:bodyPr wrap="square" rtlCol="0">
            <a:spAutoFit/>
          </a:bodyPr>
          <a:lstStyle/>
          <a:p>
            <a:pPr algn="ctr"/>
            <a:r>
              <a:rPr lang="en-GB" sz="800" dirty="0">
                <a:solidFill>
                  <a:srgbClr val="008265"/>
                </a:solidFill>
                <a:latin typeface="Arial" pitchFamily="34" charset="0"/>
                <a:cs typeface="Arial" pitchFamily="34" charset="0"/>
              </a:rPr>
              <a:t>The proportion of customers using each </a:t>
            </a:r>
            <a:br>
              <a:rPr lang="en-GB" sz="800" dirty="0">
                <a:solidFill>
                  <a:srgbClr val="008265"/>
                </a:solidFill>
                <a:latin typeface="Arial" pitchFamily="34" charset="0"/>
                <a:cs typeface="Arial" pitchFamily="34" charset="0"/>
              </a:rPr>
            </a:br>
            <a:r>
              <a:rPr lang="en-GB" sz="800" dirty="0">
                <a:solidFill>
                  <a:srgbClr val="008265"/>
                </a:solidFill>
                <a:latin typeface="Arial" pitchFamily="34" charset="0"/>
                <a:cs typeface="Arial" pitchFamily="34" charset="0"/>
              </a:rPr>
              <a:t>channel for their interaction, for Northern Gas Networks</a:t>
            </a:r>
          </a:p>
        </p:txBody>
      </p:sp>
      <p:sp>
        <p:nvSpPr>
          <p:cNvPr id="6" name="Rectangle 5"/>
          <p:cNvSpPr/>
          <p:nvPr/>
        </p:nvSpPr>
        <p:spPr>
          <a:xfrm>
            <a:off x="130298" y="132409"/>
            <a:ext cx="4750018" cy="307777"/>
          </a:xfrm>
          <a:prstGeom prst="rect">
            <a:avLst/>
          </a:prstGeom>
        </p:spPr>
        <p:txBody>
          <a:bodyPr wrap="none">
            <a:spAutoFit/>
          </a:bodyPr>
          <a:lstStyle/>
          <a:p>
            <a:r>
              <a:rPr lang="en-GB" sz="1400" b="1" dirty="0">
                <a:solidFill>
                  <a:srgbClr val="008265"/>
                </a:solidFill>
                <a:latin typeface="Rockwell" panose="02060603020205020403" pitchFamily="18" charset="0"/>
                <a:cs typeface="Arial" pitchFamily="34" charset="0"/>
              </a:rPr>
              <a:t>Business Benchmarking │</a:t>
            </a:r>
            <a:r>
              <a:rPr lang="en-GB" sz="1400" dirty="0">
                <a:solidFill>
                  <a:srgbClr val="008265"/>
                </a:solidFill>
                <a:latin typeface="Rockwell" panose="02060603020205020403" pitchFamily="18" charset="0"/>
                <a:cs typeface="Arial" pitchFamily="34" charset="0"/>
              </a:rPr>
              <a:t>Northern Gas Networks</a:t>
            </a:r>
          </a:p>
        </p:txBody>
      </p:sp>
      <p:graphicFrame>
        <p:nvGraphicFramePr>
          <p:cNvPr id="7" name="Chart 6" descr="orlink:ORRange234@'PP Automation'!$T$5:$U$14€0€0€€0€0€0€0€€0"/>
          <p:cNvGraphicFramePr/>
          <p:nvPr>
            <p:extLst>
              <p:ext uri="{D42A27DB-BD31-4B8C-83A1-F6EECF244321}">
                <p14:modId xmlns:p14="http://schemas.microsoft.com/office/powerpoint/2010/main" val="2864286795"/>
              </p:ext>
            </p:extLst>
          </p:nvPr>
        </p:nvGraphicFramePr>
        <p:xfrm>
          <a:off x="5039246" y="853405"/>
          <a:ext cx="3768080" cy="2536056"/>
        </p:xfrm>
        <a:graphic>
          <a:graphicData uri="http://schemas.openxmlformats.org/drawingml/2006/chart">
            <c:chart xmlns:c="http://schemas.openxmlformats.org/drawingml/2006/chart" xmlns:r="http://schemas.openxmlformats.org/officeDocument/2006/relationships" r:id="rId5"/>
          </a:graphicData>
        </a:graphic>
      </p:graphicFrame>
      <p:cxnSp>
        <p:nvCxnSpPr>
          <p:cNvPr id="8" name="Straight Connector 7"/>
          <p:cNvCxnSpPr/>
          <p:nvPr/>
        </p:nvCxnSpPr>
        <p:spPr>
          <a:xfrm>
            <a:off x="4403663" y="620688"/>
            <a:ext cx="0" cy="5617479"/>
          </a:xfrm>
          <a:prstGeom prst="line">
            <a:avLst/>
          </a:prstGeom>
          <a:ln w="12700">
            <a:solidFill>
              <a:srgbClr val="77BE97"/>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02306" y="3482280"/>
            <a:ext cx="8640960" cy="0"/>
          </a:xfrm>
          <a:prstGeom prst="line">
            <a:avLst/>
          </a:prstGeom>
          <a:ln w="12700">
            <a:solidFill>
              <a:srgbClr val="77BE97"/>
            </a:solidFill>
            <a:prstDash val="dash"/>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31097" y="3540628"/>
            <a:ext cx="2342436"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Satisfaction by channel</a:t>
            </a:r>
          </a:p>
        </p:txBody>
      </p:sp>
      <p:sp>
        <p:nvSpPr>
          <p:cNvPr id="12" name="Rectangle 11"/>
          <p:cNvSpPr/>
          <p:nvPr/>
        </p:nvSpPr>
        <p:spPr>
          <a:xfrm>
            <a:off x="4545160" y="3536177"/>
            <a:ext cx="3278911"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Satisfaction by reason for contact</a:t>
            </a:r>
          </a:p>
        </p:txBody>
      </p:sp>
      <p:sp>
        <p:nvSpPr>
          <p:cNvPr id="13" name="Rectangle 12"/>
          <p:cNvSpPr/>
          <p:nvPr/>
        </p:nvSpPr>
        <p:spPr>
          <a:xfrm>
            <a:off x="231097" y="404664"/>
            <a:ext cx="2211888"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Frequency of channel</a:t>
            </a:r>
          </a:p>
        </p:txBody>
      </p:sp>
      <p:sp>
        <p:nvSpPr>
          <p:cNvPr id="14" name="Rectangle 13"/>
          <p:cNvSpPr/>
          <p:nvPr/>
        </p:nvSpPr>
        <p:spPr>
          <a:xfrm>
            <a:off x="4549984" y="404664"/>
            <a:ext cx="3148362"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Frequency of reason for contact</a:t>
            </a:r>
          </a:p>
        </p:txBody>
      </p:sp>
      <p:sp>
        <p:nvSpPr>
          <p:cNvPr id="15" name="TextBox 14"/>
          <p:cNvSpPr txBox="1"/>
          <p:nvPr/>
        </p:nvSpPr>
        <p:spPr>
          <a:xfrm>
            <a:off x="4403662" y="3026048"/>
            <a:ext cx="2040545" cy="461665"/>
          </a:xfrm>
          <a:prstGeom prst="rect">
            <a:avLst/>
          </a:prstGeom>
          <a:noFill/>
        </p:spPr>
        <p:txBody>
          <a:bodyPr wrap="square" rtlCol="0">
            <a:spAutoFit/>
          </a:bodyPr>
          <a:lstStyle/>
          <a:p>
            <a:pPr algn="ctr"/>
            <a:r>
              <a:rPr lang="en-GB" sz="800" dirty="0">
                <a:solidFill>
                  <a:srgbClr val="008265"/>
                </a:solidFill>
                <a:latin typeface="Arial" pitchFamily="34" charset="0"/>
                <a:cs typeface="Arial" pitchFamily="34" charset="0"/>
              </a:rPr>
              <a:t>The proportion of customers stating each reason for contact, for Northern Gas Networks</a:t>
            </a:r>
          </a:p>
        </p:txBody>
      </p:sp>
      <p:sp>
        <p:nvSpPr>
          <p:cNvPr id="16" name="TextBox 15"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graphicFrame>
        <p:nvGraphicFramePr>
          <p:cNvPr id="19" name="Chart 18" descr="orlink:ORRange233@'PP Automation'!$W$4:$X$14€268435456€0€€0€0€0€0€€0"/>
          <p:cNvGraphicFramePr/>
          <p:nvPr>
            <p:extLst>
              <p:ext uri="{D42A27DB-BD31-4B8C-83A1-F6EECF244321}">
                <p14:modId xmlns:p14="http://schemas.microsoft.com/office/powerpoint/2010/main" val="2395217153"/>
              </p:ext>
            </p:extLst>
          </p:nvPr>
        </p:nvGraphicFramePr>
        <p:xfrm>
          <a:off x="4403663" y="3741481"/>
          <a:ext cx="4632833" cy="2921632"/>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212725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619672" y="1700734"/>
            <a:ext cx="3167063" cy="792162"/>
          </a:xfrm>
          <a:prstGeom prst="rect">
            <a:avLst/>
          </a:prstGeom>
        </p:spPr>
        <p:txBody>
          <a:bodyPr/>
          <a:lstStyle/>
          <a:p>
            <a:r>
              <a:rPr lang="en-GB" sz="1800" b="0" dirty="0">
                <a:latin typeface="Rockwell" panose="02060603020205020403" pitchFamily="18" charset="0"/>
              </a:rPr>
              <a:t>Contents</a:t>
            </a:r>
          </a:p>
        </p:txBody>
      </p:sp>
      <p:sp>
        <p:nvSpPr>
          <p:cNvPr id="7" name="Rectangle 6"/>
          <p:cNvSpPr/>
          <p:nvPr/>
        </p:nvSpPr>
        <p:spPr>
          <a:xfrm>
            <a:off x="1619672" y="2204864"/>
            <a:ext cx="7188100" cy="2169825"/>
          </a:xfrm>
          <a:prstGeom prst="rect">
            <a:avLst/>
          </a:prstGeom>
        </p:spPr>
        <p:txBody>
          <a:bodyPr wrap="square">
            <a:spAutoFit/>
          </a:bodyPr>
          <a:lstStyle/>
          <a:p>
            <a:pPr>
              <a:lnSpc>
                <a:spcPct val="150000"/>
              </a:lnSpc>
              <a:spcBef>
                <a:spcPts val="0"/>
              </a:spcBef>
              <a:spcAft>
                <a:spcPts val="0"/>
              </a:spcAft>
            </a:pPr>
            <a:r>
              <a:rPr lang="en-GB" sz="1200" dirty="0">
                <a:solidFill>
                  <a:srgbClr val="008265"/>
                </a:solidFill>
                <a:latin typeface="Arial" pitchFamily="34" charset="0"/>
                <a:cs typeface="Arial" pitchFamily="34" charset="0"/>
              </a:rPr>
              <a:t>Part 1   	UKCSI and Business Benchmarking: an introduction </a:t>
            </a:r>
          </a:p>
          <a:p>
            <a:pPr>
              <a:lnSpc>
                <a:spcPct val="150000"/>
              </a:lnSpc>
              <a:spcBef>
                <a:spcPts val="0"/>
              </a:spcBef>
              <a:spcAft>
                <a:spcPts val="0"/>
              </a:spcAft>
            </a:pPr>
            <a:r>
              <a:rPr lang="en-GB" sz="1200" dirty="0">
                <a:solidFill>
                  <a:srgbClr val="008265"/>
                </a:solidFill>
                <a:latin typeface="Arial" pitchFamily="34" charset="0"/>
                <a:cs typeface="Arial" pitchFamily="34" charset="0"/>
              </a:rPr>
              <a:t>Part 2 	How to use this report </a:t>
            </a:r>
          </a:p>
          <a:p>
            <a:pPr>
              <a:lnSpc>
                <a:spcPct val="150000"/>
              </a:lnSpc>
              <a:spcBef>
                <a:spcPts val="0"/>
              </a:spcBef>
              <a:spcAft>
                <a:spcPts val="0"/>
              </a:spcAft>
            </a:pPr>
            <a:r>
              <a:rPr lang="en-GB" sz="1200" dirty="0">
                <a:solidFill>
                  <a:srgbClr val="008265"/>
                </a:solidFill>
                <a:latin typeface="Arial" pitchFamily="34" charset="0"/>
                <a:cs typeface="Arial" pitchFamily="34" charset="0"/>
              </a:rPr>
              <a:t>Part 3 	UK Customer Satisfaction Index (UKCSI) </a:t>
            </a:r>
          </a:p>
          <a:p>
            <a:pPr>
              <a:lnSpc>
                <a:spcPct val="150000"/>
              </a:lnSpc>
              <a:spcBef>
                <a:spcPts val="0"/>
              </a:spcBef>
              <a:spcAft>
                <a:spcPts val="0"/>
              </a:spcAft>
            </a:pPr>
            <a:r>
              <a:rPr lang="en-GB" sz="1200" dirty="0">
                <a:solidFill>
                  <a:srgbClr val="008265"/>
                </a:solidFill>
                <a:latin typeface="Arial" pitchFamily="34" charset="0"/>
                <a:cs typeface="Arial" pitchFamily="34" charset="0"/>
              </a:rPr>
              <a:t>Part 4 	Satisfaction &amp; Loyalty</a:t>
            </a:r>
          </a:p>
          <a:p>
            <a:pPr>
              <a:lnSpc>
                <a:spcPct val="150000"/>
              </a:lnSpc>
              <a:spcBef>
                <a:spcPts val="0"/>
              </a:spcBef>
              <a:spcAft>
                <a:spcPts val="0"/>
              </a:spcAft>
            </a:pPr>
            <a:r>
              <a:rPr lang="en-GB" sz="1200" dirty="0">
                <a:solidFill>
                  <a:srgbClr val="008265"/>
                </a:solidFill>
                <a:latin typeface="Arial" pitchFamily="34" charset="0"/>
                <a:cs typeface="Arial" pitchFamily="34" charset="0"/>
              </a:rPr>
              <a:t>Part 5 	B2B Benchmarking</a:t>
            </a:r>
          </a:p>
          <a:p>
            <a:pPr>
              <a:lnSpc>
                <a:spcPct val="150000"/>
              </a:lnSpc>
              <a:spcBef>
                <a:spcPts val="0"/>
              </a:spcBef>
              <a:spcAft>
                <a:spcPts val="0"/>
              </a:spcAft>
            </a:pPr>
            <a:r>
              <a:rPr lang="en-GB" sz="1200" dirty="0">
                <a:solidFill>
                  <a:srgbClr val="008265"/>
                </a:solidFill>
                <a:latin typeface="Arial" pitchFamily="34" charset="0"/>
                <a:cs typeface="Arial" pitchFamily="34" charset="0"/>
              </a:rPr>
              <a:t>Part 6	Also available from the Institute</a:t>
            </a:r>
          </a:p>
          <a:p>
            <a:pPr>
              <a:lnSpc>
                <a:spcPct val="150000"/>
              </a:lnSpc>
              <a:spcBef>
                <a:spcPts val="0"/>
              </a:spcBef>
              <a:spcAft>
                <a:spcPts val="0"/>
              </a:spcAft>
            </a:pPr>
            <a:endParaRPr lang="en-GB" dirty="0">
              <a:solidFill>
                <a:srgbClr val="004632"/>
              </a:solidFill>
              <a:latin typeface="Arial" pitchFamily="34" charset="0"/>
              <a:cs typeface="Arial" pitchFamily="34" charset="0"/>
            </a:endParaRPr>
          </a:p>
        </p:txBody>
      </p:sp>
      <p:sp>
        <p:nvSpPr>
          <p:cNvPr id="5" name="TextBox 4"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extLst>
      <p:ext uri="{BB962C8B-B14F-4D97-AF65-F5344CB8AC3E}">
        <p14:creationId xmlns:p14="http://schemas.microsoft.com/office/powerpoint/2010/main" val="19219378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298" y="132409"/>
            <a:ext cx="4750018" cy="307777"/>
          </a:xfrm>
          <a:prstGeom prst="rect">
            <a:avLst/>
          </a:prstGeom>
        </p:spPr>
        <p:txBody>
          <a:bodyPr wrap="none">
            <a:spAutoFit/>
          </a:bodyPr>
          <a:lstStyle/>
          <a:p>
            <a:r>
              <a:rPr lang="en-GB" sz="1400" b="1" dirty="0">
                <a:solidFill>
                  <a:srgbClr val="008265"/>
                </a:solidFill>
                <a:latin typeface="Rockwell" panose="02060603020205020403" pitchFamily="18" charset="0"/>
                <a:cs typeface="Arial" pitchFamily="34" charset="0"/>
              </a:rPr>
              <a:t>Business Benchmarking │</a:t>
            </a:r>
            <a:r>
              <a:rPr lang="en-GB" sz="1400" dirty="0">
                <a:solidFill>
                  <a:srgbClr val="008265"/>
                </a:solidFill>
                <a:latin typeface="Rockwell" panose="02060603020205020403" pitchFamily="18" charset="0"/>
                <a:cs typeface="Arial" pitchFamily="34" charset="0"/>
              </a:rPr>
              <a:t>Northern Gas Networks</a:t>
            </a:r>
          </a:p>
        </p:txBody>
      </p:sp>
      <p:sp>
        <p:nvSpPr>
          <p:cNvPr id="3" name="Rectangle 2"/>
          <p:cNvSpPr/>
          <p:nvPr/>
        </p:nvSpPr>
        <p:spPr>
          <a:xfrm>
            <a:off x="231097" y="547289"/>
            <a:ext cx="1557221"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Right first time</a:t>
            </a:r>
          </a:p>
        </p:txBody>
      </p:sp>
      <p:cxnSp>
        <p:nvCxnSpPr>
          <p:cNvPr id="6" name="Straight Connector 5"/>
          <p:cNvCxnSpPr/>
          <p:nvPr/>
        </p:nvCxnSpPr>
        <p:spPr>
          <a:xfrm flipH="1">
            <a:off x="231097" y="3140968"/>
            <a:ext cx="8661383" cy="0"/>
          </a:xfrm>
          <a:prstGeom prst="line">
            <a:avLst/>
          </a:prstGeom>
          <a:ln w="12700">
            <a:solidFill>
              <a:srgbClr val="77BE97"/>
            </a:solidFill>
            <a:prstDash val="dash"/>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5949" y="3284984"/>
            <a:ext cx="1725152"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Complaints data</a:t>
            </a:r>
          </a:p>
        </p:txBody>
      </p:sp>
      <p:graphicFrame>
        <p:nvGraphicFramePr>
          <p:cNvPr id="8" name="Chart 7" descr="orlink:ORRange238@'PP Automation'!$F$88:$I$90€0€0€€0€0€0€0€€0"/>
          <p:cNvGraphicFramePr/>
          <p:nvPr>
            <p:extLst>
              <p:ext uri="{D42A27DB-BD31-4B8C-83A1-F6EECF244321}">
                <p14:modId xmlns:p14="http://schemas.microsoft.com/office/powerpoint/2010/main" val="1387486219"/>
              </p:ext>
            </p:extLst>
          </p:nvPr>
        </p:nvGraphicFramePr>
        <p:xfrm>
          <a:off x="1509842" y="992946"/>
          <a:ext cx="6096000" cy="214802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Chart 13" descr="orlink:ORRange237@'PP Automation'!$F$93:$I$95€0€0€€0€0€0€0€€0"/>
          <p:cNvGraphicFramePr/>
          <p:nvPr>
            <p:extLst>
              <p:ext uri="{D42A27DB-BD31-4B8C-83A1-F6EECF244321}">
                <p14:modId xmlns:p14="http://schemas.microsoft.com/office/powerpoint/2010/main" val="1942494750"/>
              </p:ext>
            </p:extLst>
          </p:nvPr>
        </p:nvGraphicFramePr>
        <p:xfrm>
          <a:off x="1509842" y="3933056"/>
          <a:ext cx="6096000" cy="2148022"/>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extLst>
      <p:ext uri="{BB962C8B-B14F-4D97-AF65-F5344CB8AC3E}">
        <p14:creationId xmlns:p14="http://schemas.microsoft.com/office/powerpoint/2010/main" val="34567796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7005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descr="orlink:ORRange240@'PP Automation'!$AB$34:$AC$41€0€0€€0€0€0€0€€0"/>
          <p:cNvGraphicFramePr/>
          <p:nvPr>
            <p:extLst>
              <p:ext uri="{D42A27DB-BD31-4B8C-83A1-F6EECF244321}">
                <p14:modId xmlns:p14="http://schemas.microsoft.com/office/powerpoint/2010/main" val="604557684"/>
              </p:ext>
            </p:extLst>
          </p:nvPr>
        </p:nvGraphicFramePr>
        <p:xfrm>
          <a:off x="75989" y="1342536"/>
          <a:ext cx="4521341" cy="4999236"/>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179512" y="188640"/>
            <a:ext cx="4750018" cy="307777"/>
          </a:xfrm>
          <a:prstGeom prst="rect">
            <a:avLst/>
          </a:prstGeom>
        </p:spPr>
        <p:txBody>
          <a:bodyPr wrap="none">
            <a:spAutoFit/>
          </a:bodyPr>
          <a:lstStyle/>
          <a:p>
            <a:r>
              <a:rPr lang="en-GB" sz="1400" b="1" dirty="0">
                <a:solidFill>
                  <a:srgbClr val="008265"/>
                </a:solidFill>
                <a:latin typeface="Rockwell" panose="02060603020205020403" pitchFamily="18" charset="0"/>
                <a:cs typeface="Arial" pitchFamily="34" charset="0"/>
              </a:rPr>
              <a:t>Business Benchmarking │</a:t>
            </a:r>
            <a:r>
              <a:rPr lang="en-GB" sz="1400" dirty="0">
                <a:solidFill>
                  <a:srgbClr val="008265"/>
                </a:solidFill>
                <a:latin typeface="Rockwell" panose="02060603020205020403" pitchFamily="18" charset="0"/>
                <a:cs typeface="Arial" pitchFamily="34" charset="0"/>
              </a:rPr>
              <a:t>Northern Gas Networks</a:t>
            </a:r>
          </a:p>
        </p:txBody>
      </p:sp>
      <p:sp>
        <p:nvSpPr>
          <p:cNvPr id="4" name="Rectangle 3"/>
          <p:cNvSpPr/>
          <p:nvPr/>
        </p:nvSpPr>
        <p:spPr>
          <a:xfrm>
            <a:off x="107504" y="584015"/>
            <a:ext cx="4019434" cy="307777"/>
          </a:xfrm>
          <a:prstGeom prst="rect">
            <a:avLst/>
          </a:prstGeom>
        </p:spPr>
        <p:txBody>
          <a:bodyPr wrap="none">
            <a:spAutoFit/>
          </a:bodyPr>
          <a:lstStyle/>
          <a:p>
            <a:r>
              <a:rPr lang="en-GB" sz="1400" dirty="0">
                <a:solidFill>
                  <a:srgbClr val="008265"/>
                </a:solidFill>
                <a:latin typeface="Rockwell" panose="02060603020205020403" pitchFamily="18" charset="0"/>
                <a:cs typeface="Arial" pitchFamily="34" charset="0"/>
              </a:rPr>
              <a:t>Satisfaction and intention to remain a customer</a:t>
            </a:r>
          </a:p>
        </p:txBody>
      </p:sp>
      <p:sp>
        <p:nvSpPr>
          <p:cNvPr id="7" name="Rectangle 6"/>
          <p:cNvSpPr/>
          <p:nvPr/>
        </p:nvSpPr>
        <p:spPr>
          <a:xfrm>
            <a:off x="5004048" y="584014"/>
            <a:ext cx="3487237" cy="307777"/>
          </a:xfrm>
          <a:prstGeom prst="rect">
            <a:avLst/>
          </a:prstGeom>
        </p:spPr>
        <p:txBody>
          <a:bodyPr wrap="none">
            <a:spAutoFit/>
          </a:bodyPr>
          <a:lstStyle/>
          <a:p>
            <a:r>
              <a:rPr lang="en-GB" sz="1400" dirty="0">
                <a:solidFill>
                  <a:srgbClr val="008265"/>
                </a:solidFill>
                <a:latin typeface="Rockwell" panose="02060603020205020403" pitchFamily="18" charset="0"/>
                <a:cs typeface="Arial" pitchFamily="34" charset="0"/>
              </a:rPr>
              <a:t>Satisfaction and intention to recommend</a:t>
            </a:r>
          </a:p>
        </p:txBody>
      </p:sp>
      <p:cxnSp>
        <p:nvCxnSpPr>
          <p:cNvPr id="10" name="Straight Connector 9"/>
          <p:cNvCxnSpPr/>
          <p:nvPr/>
        </p:nvCxnSpPr>
        <p:spPr>
          <a:xfrm>
            <a:off x="4572000" y="692696"/>
            <a:ext cx="0" cy="5617479"/>
          </a:xfrm>
          <a:prstGeom prst="line">
            <a:avLst/>
          </a:prstGeom>
          <a:ln w="12700">
            <a:solidFill>
              <a:srgbClr val="77BE97"/>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1" name="Chart 10" descr="orlink:ORRange239@'PP Automation'!$AN$33:$AO$40€0€0€€0€0€0€0€€0"/>
          <p:cNvGraphicFramePr/>
          <p:nvPr>
            <p:extLst>
              <p:ext uri="{D42A27DB-BD31-4B8C-83A1-F6EECF244321}">
                <p14:modId xmlns:p14="http://schemas.microsoft.com/office/powerpoint/2010/main" val="2033827464"/>
              </p:ext>
            </p:extLst>
          </p:nvPr>
        </p:nvGraphicFramePr>
        <p:xfrm>
          <a:off x="4557989" y="1342536"/>
          <a:ext cx="4521341" cy="4999236"/>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0" y="6310175"/>
            <a:ext cx="3419872" cy="323165"/>
          </a:xfrm>
          <a:prstGeom prst="rect">
            <a:avLst/>
          </a:prstGeom>
          <a:noFill/>
        </p:spPr>
        <p:txBody>
          <a:bodyPr wrap="square" rtlCol="0">
            <a:spAutoFit/>
          </a:bodyPr>
          <a:lstStyle/>
          <a:p>
            <a:r>
              <a:rPr lang="en-GB" sz="700" i="1" dirty="0"/>
              <a:t>*organisation scores compared against top and bottom 2 in their chosen sector</a:t>
            </a:r>
          </a:p>
          <a:p>
            <a:endParaRPr lang="en-GB" sz="800" i="1" dirty="0"/>
          </a:p>
        </p:txBody>
      </p:sp>
      <p:sp>
        <p:nvSpPr>
          <p:cNvPr id="12" name="TextBox 11"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extLst>
      <p:ext uri="{BB962C8B-B14F-4D97-AF65-F5344CB8AC3E}">
        <p14:creationId xmlns:p14="http://schemas.microsoft.com/office/powerpoint/2010/main" val="41652915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9512" y="404664"/>
            <a:ext cx="4242315"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Range of scores against customer priorities</a:t>
            </a:r>
          </a:p>
        </p:txBody>
      </p:sp>
      <p:sp>
        <p:nvSpPr>
          <p:cNvPr id="10" name="Rectangle 9"/>
          <p:cNvSpPr/>
          <p:nvPr/>
        </p:nvSpPr>
        <p:spPr>
          <a:xfrm>
            <a:off x="179512" y="188640"/>
            <a:ext cx="4750018" cy="307777"/>
          </a:xfrm>
          <a:prstGeom prst="rect">
            <a:avLst/>
          </a:prstGeom>
        </p:spPr>
        <p:txBody>
          <a:bodyPr wrap="none">
            <a:spAutoFit/>
          </a:bodyPr>
          <a:lstStyle/>
          <a:p>
            <a:r>
              <a:rPr lang="en-GB" sz="1400" b="1" dirty="0">
                <a:solidFill>
                  <a:srgbClr val="008265"/>
                </a:solidFill>
                <a:latin typeface="Rockwell" panose="02060603020205020403" pitchFamily="18" charset="0"/>
                <a:cs typeface="Arial" pitchFamily="34" charset="0"/>
              </a:rPr>
              <a:t>Business Benchmarking │</a:t>
            </a:r>
            <a:r>
              <a:rPr lang="en-GB" sz="1400" dirty="0">
                <a:solidFill>
                  <a:srgbClr val="008265"/>
                </a:solidFill>
                <a:latin typeface="Rockwell" panose="02060603020205020403" pitchFamily="18" charset="0"/>
                <a:cs typeface="Arial" pitchFamily="34" charset="0"/>
              </a:rPr>
              <a:t>Northern Gas Networks</a:t>
            </a:r>
          </a:p>
        </p:txBody>
      </p:sp>
      <p:sp>
        <p:nvSpPr>
          <p:cNvPr id="18" name="TextBox 1"/>
          <p:cNvSpPr txBox="1"/>
          <p:nvPr/>
        </p:nvSpPr>
        <p:spPr>
          <a:xfrm>
            <a:off x="251520" y="6021288"/>
            <a:ext cx="8280920" cy="424492"/>
          </a:xfrm>
          <a:prstGeom prst="rect">
            <a:avLst/>
          </a:prstGeom>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900" dirty="0">
                <a:solidFill>
                  <a:schemeClr val="bg1">
                    <a:lumMod val="65000"/>
                  </a:schemeClr>
                </a:solidFill>
                <a:latin typeface="Arial" pitchFamily="34" charset="0"/>
                <a:cs typeface="Arial" pitchFamily="34" charset="0"/>
              </a:rPr>
              <a:t>Comparisons were only made between companies with base sizes over 10. Factors with less than 4 companies scoring them were removed from the analysis.</a:t>
            </a:r>
            <a:endParaRPr lang="en-US" sz="900" dirty="0">
              <a:solidFill>
                <a:schemeClr val="bg1">
                  <a:lumMod val="65000"/>
                </a:schemeClr>
              </a:solidFill>
              <a:latin typeface="Arial" pitchFamily="34" charset="0"/>
              <a:cs typeface="Arial" pitchFamily="34" charset="0"/>
            </a:endParaRPr>
          </a:p>
        </p:txBody>
      </p:sp>
      <p:sp>
        <p:nvSpPr>
          <p:cNvPr id="19" name="Rectangle 18"/>
          <p:cNvSpPr/>
          <p:nvPr/>
        </p:nvSpPr>
        <p:spPr>
          <a:xfrm>
            <a:off x="4283968" y="3020071"/>
            <a:ext cx="307777" cy="1364065"/>
          </a:xfrm>
          <a:prstGeom prst="rect">
            <a:avLst/>
          </a:prstGeom>
        </p:spPr>
        <p:txBody>
          <a:bodyPr vert="vert270" wrap="none">
            <a:spAutoFit/>
          </a:bodyPr>
          <a:lstStyle/>
          <a:p>
            <a:r>
              <a:rPr lang="en-GB" sz="800" dirty="0">
                <a:solidFill>
                  <a:srgbClr val="008265"/>
                </a:solidFill>
                <a:latin typeface="Arial" pitchFamily="34" charset="0"/>
                <a:cs typeface="Arial" pitchFamily="34" charset="0"/>
              </a:rPr>
              <a:t>Lowest scoring organisation </a:t>
            </a:r>
          </a:p>
        </p:txBody>
      </p:sp>
      <p:sp>
        <p:nvSpPr>
          <p:cNvPr id="20" name="Rectangle 19"/>
          <p:cNvSpPr/>
          <p:nvPr/>
        </p:nvSpPr>
        <p:spPr>
          <a:xfrm>
            <a:off x="8152655" y="2996952"/>
            <a:ext cx="307777" cy="1386858"/>
          </a:xfrm>
          <a:prstGeom prst="rect">
            <a:avLst/>
          </a:prstGeom>
        </p:spPr>
        <p:txBody>
          <a:bodyPr vert="vert270" wrap="none">
            <a:spAutoFit/>
          </a:bodyPr>
          <a:lstStyle/>
          <a:p>
            <a:r>
              <a:rPr lang="en-GB" sz="800" dirty="0">
                <a:solidFill>
                  <a:srgbClr val="008265"/>
                </a:solidFill>
                <a:latin typeface="Arial" pitchFamily="34" charset="0"/>
                <a:cs typeface="Arial" pitchFamily="34" charset="0"/>
              </a:rPr>
              <a:t>Highest scoring organisation </a:t>
            </a:r>
          </a:p>
        </p:txBody>
      </p:sp>
      <p:sp>
        <p:nvSpPr>
          <p:cNvPr id="24" name="Isosceles Triangle 23"/>
          <p:cNvSpPr/>
          <p:nvPr/>
        </p:nvSpPr>
        <p:spPr>
          <a:xfrm rot="10800000" flipV="1">
            <a:off x="6300195" y="367054"/>
            <a:ext cx="48016" cy="54998"/>
          </a:xfrm>
          <a:custGeom>
            <a:avLst/>
            <a:gdLst/>
            <a:ahLst/>
            <a:cxnLst/>
            <a:rect l="l" t="t" r="r" b="b"/>
            <a:pathLst>
              <a:path w="1128138" h="1846022">
                <a:moveTo>
                  <a:pt x="564069" y="1846022"/>
                </a:moveTo>
                <a:lnTo>
                  <a:pt x="1" y="923011"/>
                </a:lnTo>
                <a:lnTo>
                  <a:pt x="0" y="923011"/>
                </a:lnTo>
                <a:lnTo>
                  <a:pt x="564069" y="0"/>
                </a:lnTo>
                <a:lnTo>
                  <a:pt x="1128137" y="923011"/>
                </a:lnTo>
                <a:lnTo>
                  <a:pt x="1128138" y="923011"/>
                </a:lnTo>
                <a:close/>
              </a:path>
            </a:pathLst>
          </a:cu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C00000"/>
              </a:solidFill>
            </a:endParaRPr>
          </a:p>
        </p:txBody>
      </p:sp>
      <p:grpSp>
        <p:nvGrpSpPr>
          <p:cNvPr id="11" name="Group 10"/>
          <p:cNvGrpSpPr/>
          <p:nvPr/>
        </p:nvGrpSpPr>
        <p:grpSpPr>
          <a:xfrm>
            <a:off x="6300193" y="286142"/>
            <a:ext cx="3168352" cy="406554"/>
            <a:chOff x="5557984" y="705396"/>
            <a:chExt cx="2398393" cy="406554"/>
          </a:xfrm>
        </p:grpSpPr>
        <p:sp>
          <p:nvSpPr>
            <p:cNvPr id="12" name="Rectangle 11"/>
            <p:cNvSpPr/>
            <p:nvPr/>
          </p:nvSpPr>
          <p:spPr>
            <a:xfrm>
              <a:off x="5557984" y="875160"/>
              <a:ext cx="41855" cy="65042"/>
            </a:xfrm>
            <a:prstGeom prst="rect">
              <a:avLst/>
            </a:prstGeom>
            <a:solidFill>
              <a:srgbClr val="0082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itchFamily="34" charset="0"/>
                <a:cs typeface="Arial" pitchFamily="34" charset="0"/>
              </a:endParaRPr>
            </a:p>
          </p:txBody>
        </p:sp>
        <p:sp>
          <p:nvSpPr>
            <p:cNvPr id="13" name="Rectangle 12"/>
            <p:cNvSpPr/>
            <p:nvPr/>
          </p:nvSpPr>
          <p:spPr>
            <a:xfrm>
              <a:off x="5557986" y="985322"/>
              <a:ext cx="43596" cy="63902"/>
            </a:xfrm>
            <a:prstGeom prst="rect">
              <a:avLst/>
            </a:prstGeom>
            <a:solidFill>
              <a:srgbClr val="5DAE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itchFamily="34" charset="0"/>
                <a:cs typeface="Arial" pitchFamily="34" charset="0"/>
              </a:endParaRPr>
            </a:p>
          </p:txBody>
        </p:sp>
        <p:sp>
          <p:nvSpPr>
            <p:cNvPr id="15" name="TextBox 14"/>
            <p:cNvSpPr txBox="1"/>
            <p:nvPr/>
          </p:nvSpPr>
          <p:spPr>
            <a:xfrm>
              <a:off x="5580111" y="705396"/>
              <a:ext cx="1831175" cy="200055"/>
            </a:xfrm>
            <a:prstGeom prst="rect">
              <a:avLst/>
            </a:prstGeom>
            <a:noFill/>
          </p:spPr>
          <p:txBody>
            <a:bodyPr wrap="square" rtlCol="0">
              <a:spAutoFit/>
            </a:bodyPr>
            <a:lstStyle/>
            <a:p>
              <a:r>
                <a:rPr lang="en-GB" sz="700" dirty="0">
                  <a:solidFill>
                    <a:srgbClr val="15ADD0"/>
                  </a:solidFill>
                  <a:latin typeface="Arial" pitchFamily="34" charset="0"/>
                  <a:cs typeface="Arial" pitchFamily="34" charset="0"/>
                </a:rPr>
                <a:t>Northern Gas Networks Business Benchmarking</a:t>
              </a:r>
            </a:p>
          </p:txBody>
        </p:sp>
        <p:sp>
          <p:nvSpPr>
            <p:cNvPr id="16" name="TextBox 15"/>
            <p:cNvSpPr txBox="1"/>
            <p:nvPr/>
          </p:nvSpPr>
          <p:spPr>
            <a:xfrm>
              <a:off x="5580112" y="812329"/>
              <a:ext cx="2376265" cy="200055"/>
            </a:xfrm>
            <a:prstGeom prst="rect">
              <a:avLst/>
            </a:prstGeom>
            <a:noFill/>
            <a:ln>
              <a:noFill/>
            </a:ln>
          </p:spPr>
          <p:txBody>
            <a:bodyPr wrap="square" rtlCol="0">
              <a:spAutoFit/>
            </a:bodyPr>
            <a:lstStyle/>
            <a:p>
              <a:r>
                <a:rPr lang="en-GB" sz="700" dirty="0">
                  <a:solidFill>
                    <a:srgbClr val="008265"/>
                  </a:solidFill>
                  <a:latin typeface="Arial" pitchFamily="34" charset="0"/>
                  <a:cs typeface="Arial" pitchFamily="34" charset="0"/>
                </a:rPr>
                <a:t>Above average sector organisations</a:t>
              </a:r>
            </a:p>
          </p:txBody>
        </p:sp>
        <p:sp>
          <p:nvSpPr>
            <p:cNvPr id="17" name="TextBox 16"/>
            <p:cNvSpPr txBox="1"/>
            <p:nvPr/>
          </p:nvSpPr>
          <p:spPr>
            <a:xfrm>
              <a:off x="5580112" y="911895"/>
              <a:ext cx="2232248" cy="200055"/>
            </a:xfrm>
            <a:prstGeom prst="rect">
              <a:avLst/>
            </a:prstGeom>
            <a:noFill/>
            <a:ln>
              <a:noFill/>
            </a:ln>
          </p:spPr>
          <p:txBody>
            <a:bodyPr wrap="square" rtlCol="0">
              <a:spAutoFit/>
            </a:bodyPr>
            <a:lstStyle/>
            <a:p>
              <a:r>
                <a:rPr lang="en-GB" sz="700" dirty="0">
                  <a:solidFill>
                    <a:srgbClr val="008265"/>
                  </a:solidFill>
                  <a:latin typeface="Arial" pitchFamily="34" charset="0"/>
                  <a:cs typeface="Arial" pitchFamily="34" charset="0"/>
                </a:rPr>
                <a:t>Below average sector organisations</a:t>
              </a:r>
            </a:p>
          </p:txBody>
        </p:sp>
      </p:grpSp>
      <p:sp>
        <p:nvSpPr>
          <p:cNvPr id="22" name="TextBox 21"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pic>
        <p:nvPicPr>
          <p:cNvPr id="2" name="Picture 1"/>
          <p:cNvPicPr>
            <a:picLocks noChangeAspect="1"/>
          </p:cNvPicPr>
          <p:nvPr/>
        </p:nvPicPr>
        <p:blipFill>
          <a:blip r:embed="rId2"/>
          <a:stretch>
            <a:fillRect/>
          </a:stretch>
        </p:blipFill>
        <p:spPr>
          <a:xfrm>
            <a:off x="-49565" y="574725"/>
            <a:ext cx="9193565" cy="5590517"/>
          </a:xfrm>
          <a:prstGeom prst="rect">
            <a:avLst/>
          </a:prstGeom>
        </p:spPr>
      </p:pic>
    </p:spTree>
    <p:extLst>
      <p:ext uri="{BB962C8B-B14F-4D97-AF65-F5344CB8AC3E}">
        <p14:creationId xmlns:p14="http://schemas.microsoft.com/office/powerpoint/2010/main" val="4098292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
        <p:nvSpPr>
          <p:cNvPr id="11" name="Rectangle 10"/>
          <p:cNvSpPr/>
          <p:nvPr/>
        </p:nvSpPr>
        <p:spPr>
          <a:xfrm>
            <a:off x="179512" y="404664"/>
            <a:ext cx="5221301"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How customers describe their experience with you</a:t>
            </a:r>
          </a:p>
        </p:txBody>
      </p:sp>
      <p:sp>
        <p:nvSpPr>
          <p:cNvPr id="12" name="Rectangle 11"/>
          <p:cNvSpPr/>
          <p:nvPr/>
        </p:nvSpPr>
        <p:spPr>
          <a:xfrm>
            <a:off x="179512" y="188640"/>
            <a:ext cx="4750018" cy="307777"/>
          </a:xfrm>
          <a:prstGeom prst="rect">
            <a:avLst/>
          </a:prstGeom>
        </p:spPr>
        <p:txBody>
          <a:bodyPr wrap="none">
            <a:spAutoFit/>
          </a:bodyPr>
          <a:lstStyle/>
          <a:p>
            <a:r>
              <a:rPr lang="en-GB" sz="1400" b="1" dirty="0">
                <a:solidFill>
                  <a:srgbClr val="008265"/>
                </a:solidFill>
                <a:latin typeface="Rockwell" panose="02060603020205020403" pitchFamily="18" charset="0"/>
                <a:cs typeface="Arial" pitchFamily="34" charset="0"/>
              </a:rPr>
              <a:t>Business Benchmarking │</a:t>
            </a:r>
            <a:r>
              <a:rPr lang="en-GB" sz="1400" dirty="0">
                <a:solidFill>
                  <a:srgbClr val="008265"/>
                </a:solidFill>
                <a:latin typeface="Rockwell" panose="02060603020205020403" pitchFamily="18" charset="0"/>
                <a:cs typeface="Arial" pitchFamily="34" charset="0"/>
              </a:rPr>
              <a:t>Northern Gas Networks</a:t>
            </a:r>
          </a:p>
        </p:txBody>
      </p:sp>
      <p:sp>
        <p:nvSpPr>
          <p:cNvPr id="13" name="TextBox 1"/>
          <p:cNvSpPr txBox="1"/>
          <p:nvPr/>
        </p:nvSpPr>
        <p:spPr>
          <a:xfrm>
            <a:off x="467544" y="5884828"/>
            <a:ext cx="7528320" cy="424492"/>
          </a:xfrm>
          <a:prstGeom prst="rect">
            <a:avLst/>
          </a:prstGeom>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000" dirty="0">
                <a:latin typeface="Arial" pitchFamily="34" charset="0"/>
                <a:cs typeface="Arial" pitchFamily="34" charset="0"/>
              </a:rPr>
              <a:t>The word cloud shows which words were used the most when customers were asked to give up to three words to describe their most recent experience with Northern Gas Networks. The bigger the word the more times it was mentioned.</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463" y="772662"/>
            <a:ext cx="8449073" cy="5312675"/>
          </a:xfrm>
          <a:prstGeom prst="rect">
            <a:avLst/>
          </a:prstGeom>
        </p:spPr>
      </p:pic>
    </p:spTree>
    <p:extLst>
      <p:ext uri="{BB962C8B-B14F-4D97-AF65-F5344CB8AC3E}">
        <p14:creationId xmlns:p14="http://schemas.microsoft.com/office/powerpoint/2010/main" val="25042389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4" y="0"/>
            <a:ext cx="9142571" cy="6858000"/>
          </a:xfrm>
          <a:prstGeom prst="rect">
            <a:avLst/>
          </a:prstGeom>
        </p:spPr>
      </p:pic>
      <p:sp>
        <p:nvSpPr>
          <p:cNvPr id="2" name="TextBox 1"/>
          <p:cNvSpPr txBox="1"/>
          <p:nvPr/>
        </p:nvSpPr>
        <p:spPr>
          <a:xfrm>
            <a:off x="861492" y="3789040"/>
            <a:ext cx="6984776" cy="600164"/>
          </a:xfrm>
          <a:prstGeom prst="rect">
            <a:avLst/>
          </a:prstGeom>
          <a:noFill/>
        </p:spPr>
        <p:txBody>
          <a:bodyPr wrap="square" rtlCol="0">
            <a:spAutoFit/>
          </a:bodyPr>
          <a:lstStyle/>
          <a:p>
            <a:r>
              <a:rPr lang="en-GB" sz="1100" b="1" dirty="0">
                <a:solidFill>
                  <a:srgbClr val="F0F6E3"/>
                </a:solidFill>
                <a:latin typeface="Arial" pitchFamily="34" charset="0"/>
                <a:cs typeface="Arial" pitchFamily="34" charset="0"/>
              </a:rPr>
              <a:t>In this section, the results of the Business Benchmarking survey for Northern Gas Networks have been compared against other B2B organisations’ Business Benchmarking results</a:t>
            </a:r>
            <a:endParaRPr lang="en-US" sz="1100" b="1" dirty="0">
              <a:solidFill>
                <a:srgbClr val="F0F6E3"/>
              </a:solidFill>
              <a:latin typeface="Arial" pitchFamily="34" charset="0"/>
              <a:cs typeface="Arial" pitchFamily="34" charset="0"/>
            </a:endParaRPr>
          </a:p>
          <a:p>
            <a:endParaRPr lang="en-US" sz="1100" b="1" dirty="0">
              <a:solidFill>
                <a:srgbClr val="F0F6E3"/>
              </a:solidFill>
              <a:latin typeface="Arial" pitchFamily="34" charset="0"/>
              <a:cs typeface="Arial" pitchFamily="34" charset="0"/>
            </a:endParaRPr>
          </a:p>
        </p:txBody>
      </p:sp>
    </p:spTree>
    <p:extLst>
      <p:ext uri="{BB962C8B-B14F-4D97-AF65-F5344CB8AC3E}">
        <p14:creationId xmlns:p14="http://schemas.microsoft.com/office/powerpoint/2010/main" val="2953547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rot="5400000">
            <a:off x="5788266" y="-616789"/>
            <a:ext cx="323165" cy="2716909"/>
          </a:xfrm>
          <a:prstGeom prst="rect">
            <a:avLst/>
          </a:prstGeom>
        </p:spPr>
        <p:txBody>
          <a:bodyPr vert="vert270" wrap="square">
            <a:spAutoFit/>
          </a:bodyPr>
          <a:lstStyle/>
          <a:p>
            <a:r>
              <a:rPr lang="en-GB" sz="900" dirty="0">
                <a:solidFill>
                  <a:srgbClr val="008265"/>
                </a:solidFill>
                <a:latin typeface="Arial" pitchFamily="34" charset="0"/>
                <a:cs typeface="Arial" pitchFamily="34" charset="0"/>
              </a:rPr>
              <a:t>Highest scoring organisation </a:t>
            </a:r>
          </a:p>
        </p:txBody>
      </p:sp>
      <p:sp>
        <p:nvSpPr>
          <p:cNvPr id="16" name="Rectangle 15"/>
          <p:cNvSpPr/>
          <p:nvPr/>
        </p:nvSpPr>
        <p:spPr>
          <a:xfrm>
            <a:off x="230600" y="660758"/>
            <a:ext cx="2793153" cy="338554"/>
          </a:xfrm>
          <a:prstGeom prst="rect">
            <a:avLst/>
          </a:prstGeom>
        </p:spPr>
        <p:txBody>
          <a:bodyPr wrap="none">
            <a:spAutoFit/>
          </a:bodyPr>
          <a:lstStyle/>
          <a:p>
            <a:r>
              <a:rPr lang="en-GB" sz="1600" dirty="0">
                <a:solidFill>
                  <a:srgbClr val="008265"/>
                </a:solidFill>
                <a:latin typeface="Rockwell" panose="02060603020205020403" pitchFamily="18" charset="0"/>
                <a:cs typeface="Arial" pitchFamily="34" charset="0"/>
              </a:rPr>
              <a:t>B2B Company League Table</a:t>
            </a:r>
          </a:p>
        </p:txBody>
      </p:sp>
      <p:sp>
        <p:nvSpPr>
          <p:cNvPr id="24" name="Rectangle 23"/>
          <p:cNvSpPr/>
          <p:nvPr/>
        </p:nvSpPr>
        <p:spPr>
          <a:xfrm rot="5400000">
            <a:off x="5171933" y="5349347"/>
            <a:ext cx="323165" cy="1523032"/>
          </a:xfrm>
          <a:prstGeom prst="rect">
            <a:avLst/>
          </a:prstGeom>
        </p:spPr>
        <p:txBody>
          <a:bodyPr vert="vert270" wrap="none">
            <a:spAutoFit/>
          </a:bodyPr>
          <a:lstStyle/>
          <a:p>
            <a:pPr algn="ctr"/>
            <a:r>
              <a:rPr lang="en-GB" sz="900" dirty="0">
                <a:solidFill>
                  <a:srgbClr val="008265"/>
                </a:solidFill>
                <a:latin typeface="Arial" pitchFamily="34" charset="0"/>
                <a:cs typeface="Arial" pitchFamily="34" charset="0"/>
              </a:rPr>
              <a:t>Lowest scoring organisation </a:t>
            </a:r>
          </a:p>
        </p:txBody>
      </p:sp>
      <p:sp>
        <p:nvSpPr>
          <p:cNvPr id="9" name="Rectangle 8"/>
          <p:cNvSpPr/>
          <p:nvPr/>
        </p:nvSpPr>
        <p:spPr>
          <a:xfrm>
            <a:off x="179512" y="188640"/>
            <a:ext cx="4610558" cy="307777"/>
          </a:xfrm>
          <a:prstGeom prst="rect">
            <a:avLst/>
          </a:prstGeom>
        </p:spPr>
        <p:txBody>
          <a:bodyPr wrap="none">
            <a:spAutoFit/>
          </a:bodyPr>
          <a:lstStyle/>
          <a:p>
            <a:r>
              <a:rPr lang="en-GB" sz="1400" b="1" dirty="0">
                <a:solidFill>
                  <a:srgbClr val="008265"/>
                </a:solidFill>
                <a:latin typeface="Arial" pitchFamily="34" charset="0"/>
                <a:cs typeface="Arial" pitchFamily="34" charset="0"/>
              </a:rPr>
              <a:t>Business Benchmarking │</a:t>
            </a:r>
            <a:r>
              <a:rPr lang="en-GB" sz="1400" dirty="0">
                <a:latin typeface="Rockwell" panose="02060603020205020403" pitchFamily="18" charset="0"/>
                <a:cs typeface="Arial" pitchFamily="34" charset="0"/>
              </a:rPr>
              <a:t> </a:t>
            </a:r>
            <a:r>
              <a:rPr lang="en-GB" sz="1400" dirty="0">
                <a:solidFill>
                  <a:srgbClr val="008265"/>
                </a:solidFill>
                <a:latin typeface="Rockwell" panose="02060603020205020403" pitchFamily="18" charset="0"/>
                <a:cs typeface="Arial" pitchFamily="34" charset="0"/>
              </a:rPr>
              <a:t>Northern Gas Networks</a:t>
            </a:r>
            <a:endParaRPr lang="en-GB" sz="1400" dirty="0">
              <a:solidFill>
                <a:srgbClr val="008265"/>
              </a:solidFill>
              <a:latin typeface="Arial" pitchFamily="34" charset="0"/>
              <a:cs typeface="Arial" pitchFamily="34" charset="0"/>
            </a:endParaRPr>
          </a:p>
        </p:txBody>
      </p:sp>
      <p:sp>
        <p:nvSpPr>
          <p:cNvPr id="10" name="TextBox 9"/>
          <p:cNvSpPr txBox="1"/>
          <p:nvPr/>
        </p:nvSpPr>
        <p:spPr>
          <a:xfrm>
            <a:off x="179512" y="1322765"/>
            <a:ext cx="4176464" cy="954107"/>
          </a:xfrm>
          <a:prstGeom prst="rect">
            <a:avLst/>
          </a:prstGeom>
          <a:noFill/>
        </p:spPr>
        <p:txBody>
          <a:bodyPr wrap="square" rtlCol="0">
            <a:spAutoFit/>
          </a:bodyPr>
          <a:lstStyle/>
          <a:p>
            <a:r>
              <a:rPr lang="en-GB" sz="1400" dirty="0">
                <a:solidFill>
                  <a:srgbClr val="008265"/>
                </a:solidFill>
                <a:latin typeface="Arial" pitchFamily="34" charset="0"/>
                <a:cs typeface="Arial" pitchFamily="34" charset="0"/>
              </a:rPr>
              <a:t>This chart shows where the Customer Satisfaction Index for Northern Gas Networks stands compared against all B2B organisations who have completed a Business Benchmarking survey </a:t>
            </a:r>
            <a:endParaRPr lang="en-US" sz="1400" dirty="0">
              <a:solidFill>
                <a:srgbClr val="008265"/>
              </a:solidFill>
              <a:latin typeface="Arial" pitchFamily="34" charset="0"/>
              <a:cs typeface="Arial" pitchFamily="34" charset="0"/>
            </a:endParaRPr>
          </a:p>
        </p:txBody>
      </p:sp>
      <p:sp>
        <p:nvSpPr>
          <p:cNvPr id="12" name="Rounded Rectangle 11" descr="orlink:ORRange223@'PP Automation'!$B$79€0€0€€0€0€0€0€€0"/>
          <p:cNvSpPr/>
          <p:nvPr/>
        </p:nvSpPr>
        <p:spPr>
          <a:xfrm>
            <a:off x="1115616" y="3573016"/>
            <a:ext cx="2304256" cy="792088"/>
          </a:xfrm>
          <a:prstGeom prst="roundRect">
            <a:avLst/>
          </a:prstGeom>
          <a:solidFill>
            <a:srgbClr val="15ADD0"/>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latin typeface="Arial" pitchFamily="34" charset="0"/>
                <a:cs typeface="Arial" pitchFamily="34" charset="0"/>
              </a:rPr>
              <a:t>The score given to Northern Gas Networks by their customers: </a:t>
            </a:r>
            <a:r>
              <a:rPr lang="en-GB" sz="1200" b="1" dirty="0">
                <a:latin typeface="Arial" pitchFamily="34" charset="0"/>
                <a:cs typeface="Arial" pitchFamily="34" charset="0"/>
              </a:rPr>
              <a:t>88.0</a:t>
            </a:r>
          </a:p>
        </p:txBody>
      </p:sp>
      <p:sp>
        <p:nvSpPr>
          <p:cNvPr id="13" name="TextBox 12"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pic>
        <p:nvPicPr>
          <p:cNvPr id="2" name="Picture 1"/>
          <p:cNvPicPr>
            <a:picLocks noChangeAspect="1"/>
          </p:cNvPicPr>
          <p:nvPr/>
        </p:nvPicPr>
        <p:blipFill>
          <a:blip r:embed="rId2"/>
          <a:stretch>
            <a:fillRect/>
          </a:stretch>
        </p:blipFill>
        <p:spPr>
          <a:xfrm>
            <a:off x="4283968" y="813544"/>
            <a:ext cx="3528392" cy="5528879"/>
          </a:xfrm>
          <a:prstGeom prst="rect">
            <a:avLst/>
          </a:prstGeom>
        </p:spPr>
      </p:pic>
    </p:spTree>
    <p:extLst>
      <p:ext uri="{BB962C8B-B14F-4D97-AF65-F5344CB8AC3E}">
        <p14:creationId xmlns:p14="http://schemas.microsoft.com/office/powerpoint/2010/main" val="14885117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3325466" y="3356992"/>
            <a:ext cx="323165" cy="1523032"/>
          </a:xfrm>
          <a:prstGeom prst="rect">
            <a:avLst/>
          </a:prstGeom>
        </p:spPr>
        <p:txBody>
          <a:bodyPr vert="vert270" wrap="none">
            <a:spAutoFit/>
          </a:bodyPr>
          <a:lstStyle/>
          <a:p>
            <a:r>
              <a:rPr lang="en-GB" sz="900" dirty="0">
                <a:solidFill>
                  <a:srgbClr val="008265"/>
                </a:solidFill>
                <a:latin typeface="Arial" pitchFamily="34" charset="0"/>
                <a:cs typeface="Arial" pitchFamily="34" charset="0"/>
              </a:rPr>
              <a:t>Lowest scoring organisation </a:t>
            </a:r>
          </a:p>
        </p:txBody>
      </p:sp>
      <p:sp>
        <p:nvSpPr>
          <p:cNvPr id="25" name="Rectangle 24"/>
          <p:cNvSpPr/>
          <p:nvPr/>
        </p:nvSpPr>
        <p:spPr>
          <a:xfrm>
            <a:off x="8676456" y="3304031"/>
            <a:ext cx="323165" cy="1548674"/>
          </a:xfrm>
          <a:prstGeom prst="rect">
            <a:avLst/>
          </a:prstGeom>
        </p:spPr>
        <p:txBody>
          <a:bodyPr vert="vert270" wrap="none">
            <a:spAutoFit/>
          </a:bodyPr>
          <a:lstStyle/>
          <a:p>
            <a:r>
              <a:rPr lang="en-GB" sz="900" dirty="0">
                <a:solidFill>
                  <a:srgbClr val="008265"/>
                </a:solidFill>
                <a:latin typeface="Arial" pitchFamily="34" charset="0"/>
                <a:cs typeface="Arial" pitchFamily="34" charset="0"/>
              </a:rPr>
              <a:t>Highest scoring organisation </a:t>
            </a:r>
          </a:p>
        </p:txBody>
      </p:sp>
      <p:sp>
        <p:nvSpPr>
          <p:cNvPr id="12" name="TextBox 11"/>
          <p:cNvSpPr txBox="1"/>
          <p:nvPr/>
        </p:nvSpPr>
        <p:spPr>
          <a:xfrm>
            <a:off x="1835696" y="796642"/>
            <a:ext cx="6336704" cy="369332"/>
          </a:xfrm>
          <a:prstGeom prst="rect">
            <a:avLst/>
          </a:prstGeom>
          <a:noFill/>
        </p:spPr>
        <p:txBody>
          <a:bodyPr wrap="square" rtlCol="0">
            <a:spAutoFit/>
          </a:bodyPr>
          <a:lstStyle/>
          <a:p>
            <a:r>
              <a:rPr lang="en-GB" sz="900" dirty="0">
                <a:latin typeface="Arial" pitchFamily="34" charset="0"/>
                <a:cs typeface="Arial" pitchFamily="34" charset="0"/>
              </a:rPr>
              <a:t>The range of scores achieved by B2B companies, from worst to best on each question. The average is shown as a white line, your scores are demonstrated by a red line</a:t>
            </a:r>
            <a:endParaRPr lang="en-US" sz="900" dirty="0">
              <a:latin typeface="Arial" pitchFamily="34" charset="0"/>
              <a:cs typeface="Arial" pitchFamily="34" charset="0"/>
            </a:endParaRPr>
          </a:p>
        </p:txBody>
      </p:sp>
      <p:sp>
        <p:nvSpPr>
          <p:cNvPr id="16" name="Rectangle 15"/>
          <p:cNvSpPr/>
          <p:nvPr/>
        </p:nvSpPr>
        <p:spPr>
          <a:xfrm>
            <a:off x="1835696" y="538754"/>
            <a:ext cx="3428155" cy="307777"/>
          </a:xfrm>
          <a:prstGeom prst="rect">
            <a:avLst/>
          </a:prstGeom>
        </p:spPr>
        <p:txBody>
          <a:bodyPr wrap="none">
            <a:spAutoFit/>
          </a:bodyPr>
          <a:lstStyle/>
          <a:p>
            <a:r>
              <a:rPr lang="en-GB" sz="1400" dirty="0">
                <a:solidFill>
                  <a:srgbClr val="008265"/>
                </a:solidFill>
                <a:latin typeface="Rockwell" panose="02060603020205020403" pitchFamily="18" charset="0"/>
                <a:cs typeface="Arial" pitchFamily="34" charset="0"/>
              </a:rPr>
              <a:t>Range of scores against B2B companies</a:t>
            </a:r>
          </a:p>
        </p:txBody>
      </p:sp>
      <p:sp>
        <p:nvSpPr>
          <p:cNvPr id="19" name="TextBox 18"/>
          <p:cNvSpPr txBox="1">
            <a:spLocks noChangeAspect="1"/>
          </p:cNvSpPr>
          <p:nvPr/>
        </p:nvSpPr>
        <p:spPr>
          <a:xfrm>
            <a:off x="226995" y="741931"/>
            <a:ext cx="3260054" cy="600164"/>
          </a:xfrm>
          <a:prstGeom prst="rect">
            <a:avLst/>
          </a:prstGeom>
          <a:noFill/>
        </p:spPr>
        <p:txBody>
          <a:bodyPr wrap="square" rtlCol="0">
            <a:spAutoFit/>
          </a:bodyPr>
          <a:lstStyle/>
          <a:p>
            <a:r>
              <a:rPr lang="en-GB" sz="1100" dirty="0"/>
              <a:t>= Northern Gas Networks</a:t>
            </a:r>
            <a:br>
              <a:rPr lang="en-GB" sz="1100" dirty="0"/>
            </a:br>
            <a:r>
              <a:rPr lang="en-GB" sz="1100" dirty="0"/>
              <a:t>   Business</a:t>
            </a:r>
            <a:br>
              <a:rPr lang="en-GB" sz="1100" dirty="0"/>
            </a:br>
            <a:r>
              <a:rPr lang="en-GB" sz="1100" dirty="0"/>
              <a:t>   Benchmarking</a:t>
            </a:r>
          </a:p>
        </p:txBody>
      </p:sp>
      <p:sp>
        <p:nvSpPr>
          <p:cNvPr id="10" name="Rectangle 9"/>
          <p:cNvSpPr/>
          <p:nvPr/>
        </p:nvSpPr>
        <p:spPr>
          <a:xfrm>
            <a:off x="179512" y="188640"/>
            <a:ext cx="4610558" cy="307777"/>
          </a:xfrm>
          <a:prstGeom prst="rect">
            <a:avLst/>
          </a:prstGeom>
        </p:spPr>
        <p:txBody>
          <a:bodyPr wrap="none">
            <a:spAutoFit/>
          </a:bodyPr>
          <a:lstStyle/>
          <a:p>
            <a:r>
              <a:rPr lang="en-GB" sz="1400" b="1" dirty="0">
                <a:solidFill>
                  <a:srgbClr val="008265"/>
                </a:solidFill>
                <a:latin typeface="Arial" pitchFamily="34" charset="0"/>
                <a:cs typeface="Arial" pitchFamily="34" charset="0"/>
              </a:rPr>
              <a:t>Business Benchmarking │</a:t>
            </a:r>
            <a:r>
              <a:rPr lang="en-GB" sz="1400" dirty="0">
                <a:latin typeface="Rockwell" panose="02060603020205020403" pitchFamily="18" charset="0"/>
                <a:cs typeface="Arial" pitchFamily="34" charset="0"/>
              </a:rPr>
              <a:t> </a:t>
            </a:r>
            <a:r>
              <a:rPr lang="en-GB" sz="1400" dirty="0">
                <a:solidFill>
                  <a:srgbClr val="008265"/>
                </a:solidFill>
                <a:latin typeface="Rockwell" panose="02060603020205020403" pitchFamily="18" charset="0"/>
                <a:cs typeface="Arial" pitchFamily="34" charset="0"/>
              </a:rPr>
              <a:t>Northern Gas Networks</a:t>
            </a:r>
            <a:endParaRPr lang="en-GB" sz="1400" dirty="0">
              <a:solidFill>
                <a:srgbClr val="008265"/>
              </a:solidFill>
              <a:latin typeface="Arial" pitchFamily="34" charset="0"/>
              <a:cs typeface="Arial" pitchFamily="34" charset="0"/>
            </a:endParaRPr>
          </a:p>
        </p:txBody>
      </p:sp>
      <p:sp>
        <p:nvSpPr>
          <p:cNvPr id="23" name="Isosceles Triangle 23"/>
          <p:cNvSpPr/>
          <p:nvPr/>
        </p:nvSpPr>
        <p:spPr>
          <a:xfrm rot="10800000" flipV="1">
            <a:off x="179512" y="836712"/>
            <a:ext cx="94965" cy="98419"/>
          </a:xfrm>
          <a:custGeom>
            <a:avLst/>
            <a:gdLst/>
            <a:ahLst/>
            <a:cxnLst/>
            <a:rect l="l" t="t" r="r" b="b"/>
            <a:pathLst>
              <a:path w="1128138" h="1846022">
                <a:moveTo>
                  <a:pt x="564069" y="1846022"/>
                </a:moveTo>
                <a:lnTo>
                  <a:pt x="1" y="923011"/>
                </a:lnTo>
                <a:lnTo>
                  <a:pt x="0" y="923011"/>
                </a:lnTo>
                <a:lnTo>
                  <a:pt x="564069" y="0"/>
                </a:lnTo>
                <a:lnTo>
                  <a:pt x="1128137" y="923011"/>
                </a:lnTo>
                <a:lnTo>
                  <a:pt x="1128138" y="923011"/>
                </a:lnTo>
                <a:close/>
              </a:path>
            </a:pathLst>
          </a:cu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pic>
        <p:nvPicPr>
          <p:cNvPr id="3" name="Picture 2"/>
          <p:cNvPicPr>
            <a:picLocks noChangeAspect="1"/>
          </p:cNvPicPr>
          <p:nvPr/>
        </p:nvPicPr>
        <p:blipFill>
          <a:blip r:embed="rId2"/>
          <a:stretch>
            <a:fillRect/>
          </a:stretch>
        </p:blipFill>
        <p:spPr>
          <a:xfrm>
            <a:off x="160039" y="1042013"/>
            <a:ext cx="9199661" cy="5590517"/>
          </a:xfrm>
          <a:prstGeom prst="rect">
            <a:avLst/>
          </a:prstGeom>
        </p:spPr>
      </p:pic>
    </p:spTree>
    <p:extLst>
      <p:ext uri="{BB962C8B-B14F-4D97-AF65-F5344CB8AC3E}">
        <p14:creationId xmlns:p14="http://schemas.microsoft.com/office/powerpoint/2010/main" val="21614590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254080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77404" y="560874"/>
            <a:ext cx="7090940" cy="400110"/>
          </a:xfrm>
          <a:prstGeom prst="rect">
            <a:avLst/>
          </a:prstGeom>
        </p:spPr>
        <p:txBody>
          <a:bodyPr wrap="square">
            <a:spAutoFit/>
          </a:bodyPr>
          <a:lstStyle/>
          <a:p>
            <a:pPr algn="ctr"/>
            <a:r>
              <a:rPr lang="en-GB" sz="2000" b="1" dirty="0">
                <a:solidFill>
                  <a:srgbClr val="008265"/>
                </a:solidFill>
                <a:latin typeface="Rockwell" panose="02060603020205020403" pitchFamily="18" charset="0"/>
                <a:cs typeface="Arial" pitchFamily="34" charset="0"/>
              </a:rPr>
              <a:t>The Institute of Customer Service </a:t>
            </a:r>
            <a:endParaRPr lang="en-GB" sz="2000" dirty="0">
              <a:latin typeface="Rockwell" panose="02060603020205020403" pitchFamily="18" charset="0"/>
              <a:cs typeface="Arial" pitchFamily="34" charset="0"/>
            </a:endParaRPr>
          </a:p>
        </p:txBody>
      </p:sp>
      <p:grpSp>
        <p:nvGrpSpPr>
          <p:cNvPr id="34" name="Group 33"/>
          <p:cNvGrpSpPr/>
          <p:nvPr/>
        </p:nvGrpSpPr>
        <p:grpSpPr>
          <a:xfrm>
            <a:off x="558602" y="1382745"/>
            <a:ext cx="7980221" cy="4710551"/>
            <a:chOff x="845124" y="1136067"/>
            <a:chExt cx="7980221" cy="4710551"/>
          </a:xfrm>
        </p:grpSpPr>
        <p:sp>
          <p:nvSpPr>
            <p:cNvPr id="6" name="Rounded Rectangle 5"/>
            <p:cNvSpPr/>
            <p:nvPr/>
          </p:nvSpPr>
          <p:spPr>
            <a:xfrm>
              <a:off x="845126" y="1136067"/>
              <a:ext cx="2292927" cy="1163788"/>
            </a:xfrm>
            <a:prstGeom prst="roundRect">
              <a:avLst/>
            </a:prstGeom>
            <a:solidFill>
              <a:srgbClr val="15AD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dirty="0">
                  <a:solidFill>
                    <a:prstClr val="white"/>
                  </a:solidFill>
                  <a:latin typeface="Arial" pitchFamily="34" charset="0"/>
                  <a:cs typeface="Arial" pitchFamily="34" charset="0"/>
                </a:rPr>
                <a:t>Thought leadership research   </a:t>
              </a:r>
            </a:p>
          </p:txBody>
        </p:sp>
        <p:sp>
          <p:nvSpPr>
            <p:cNvPr id="7" name="Rounded Rectangle 6"/>
            <p:cNvSpPr/>
            <p:nvPr/>
          </p:nvSpPr>
          <p:spPr>
            <a:xfrm>
              <a:off x="3435927" y="1136067"/>
              <a:ext cx="2341418" cy="1163788"/>
            </a:xfrm>
            <a:prstGeom prst="roundRect">
              <a:avLst/>
            </a:prstGeom>
            <a:solidFill>
              <a:srgbClr val="93C01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dirty="0">
                  <a:solidFill>
                    <a:prstClr val="white"/>
                  </a:solidFill>
                  <a:latin typeface="Arial" pitchFamily="34" charset="0"/>
                  <a:cs typeface="Arial" pitchFamily="34" charset="0"/>
                </a:rPr>
                <a:t>UKCSI:                            a barometer of customer satisfaction </a:t>
              </a:r>
            </a:p>
          </p:txBody>
        </p:sp>
        <p:sp>
          <p:nvSpPr>
            <p:cNvPr id="8" name="Rounded Rectangle 7"/>
            <p:cNvSpPr/>
            <p:nvPr/>
          </p:nvSpPr>
          <p:spPr>
            <a:xfrm>
              <a:off x="845125" y="2673927"/>
              <a:ext cx="2292927" cy="1343911"/>
            </a:xfrm>
            <a:prstGeom prst="roundRect">
              <a:avLst/>
            </a:prstGeom>
            <a:solidFill>
              <a:srgbClr val="93C01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dirty="0">
                  <a:solidFill>
                    <a:prstClr val="white"/>
                  </a:solidFill>
                  <a:latin typeface="Arial" pitchFamily="34" charset="0"/>
                  <a:cs typeface="Arial" pitchFamily="34" charset="0"/>
                </a:rPr>
                <a:t>Benchmarking</a:t>
              </a:r>
            </a:p>
          </p:txBody>
        </p:sp>
        <p:sp>
          <p:nvSpPr>
            <p:cNvPr id="9" name="Rounded Rectangle 8"/>
            <p:cNvSpPr/>
            <p:nvPr/>
          </p:nvSpPr>
          <p:spPr>
            <a:xfrm>
              <a:off x="6206838" y="1136068"/>
              <a:ext cx="2618506" cy="1163787"/>
            </a:xfrm>
            <a:prstGeom prst="roundRect">
              <a:avLst/>
            </a:prstGeom>
            <a:solidFill>
              <a:srgbClr val="15AD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dirty="0">
                  <a:solidFill>
                    <a:prstClr val="white"/>
                  </a:solidFill>
                  <a:latin typeface="Arial" pitchFamily="34" charset="0"/>
                  <a:cs typeface="Arial" pitchFamily="34" charset="0"/>
                </a:rPr>
                <a:t>Bespoke research and insight </a:t>
              </a:r>
            </a:p>
          </p:txBody>
        </p:sp>
        <p:sp>
          <p:nvSpPr>
            <p:cNvPr id="12" name="Rounded Rectangle 11"/>
            <p:cNvSpPr/>
            <p:nvPr/>
          </p:nvSpPr>
          <p:spPr>
            <a:xfrm>
              <a:off x="3435927" y="2674871"/>
              <a:ext cx="2341418" cy="1343911"/>
            </a:xfrm>
            <a:prstGeom prst="roundRect">
              <a:avLst/>
            </a:prstGeom>
            <a:solidFill>
              <a:srgbClr val="15AD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dirty="0">
                  <a:solidFill>
                    <a:prstClr val="white"/>
                  </a:solidFill>
                  <a:latin typeface="Arial" pitchFamily="34" charset="0"/>
                  <a:cs typeface="Arial" pitchFamily="34" charset="0"/>
                </a:rPr>
                <a:t>Accreditation </a:t>
              </a:r>
            </a:p>
          </p:txBody>
        </p:sp>
        <p:sp>
          <p:nvSpPr>
            <p:cNvPr id="14" name="Rounded Rectangle 13"/>
            <p:cNvSpPr/>
            <p:nvPr/>
          </p:nvSpPr>
          <p:spPr>
            <a:xfrm>
              <a:off x="6206837" y="2673918"/>
              <a:ext cx="2618507" cy="1343911"/>
            </a:xfrm>
            <a:prstGeom prst="roundRect">
              <a:avLst/>
            </a:prstGeom>
            <a:solidFill>
              <a:srgbClr val="93C01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dirty="0">
                  <a:solidFill>
                    <a:prstClr val="white"/>
                  </a:solidFill>
                  <a:latin typeface="Arial" pitchFamily="34" charset="0"/>
                  <a:cs typeface="Arial" pitchFamily="34" charset="0"/>
                </a:rPr>
                <a:t>People development</a:t>
              </a:r>
            </a:p>
          </p:txBody>
        </p:sp>
        <p:sp>
          <p:nvSpPr>
            <p:cNvPr id="15" name="Rounded Rectangle 14"/>
            <p:cNvSpPr/>
            <p:nvPr/>
          </p:nvSpPr>
          <p:spPr>
            <a:xfrm>
              <a:off x="845124" y="4391890"/>
              <a:ext cx="2292928" cy="1454727"/>
            </a:xfrm>
            <a:prstGeom prst="roundRect">
              <a:avLst/>
            </a:prstGeom>
            <a:solidFill>
              <a:srgbClr val="15AD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dirty="0">
                  <a:solidFill>
                    <a:prstClr val="white"/>
                  </a:solidFill>
                  <a:latin typeface="Arial" pitchFamily="34" charset="0"/>
                  <a:cs typeface="Arial" pitchFamily="34" charset="0"/>
                </a:rPr>
                <a:t>Increasing the profile of customer service</a:t>
              </a:r>
            </a:p>
          </p:txBody>
        </p:sp>
        <p:sp>
          <p:nvSpPr>
            <p:cNvPr id="16" name="Rounded Rectangle 15"/>
            <p:cNvSpPr/>
            <p:nvPr/>
          </p:nvSpPr>
          <p:spPr>
            <a:xfrm>
              <a:off x="3435927" y="4391892"/>
              <a:ext cx="2341418" cy="1454726"/>
            </a:xfrm>
            <a:prstGeom prst="roundRect">
              <a:avLst/>
            </a:prstGeom>
            <a:solidFill>
              <a:srgbClr val="93C01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dirty="0">
                  <a:solidFill>
                    <a:prstClr val="white"/>
                  </a:solidFill>
                  <a:latin typeface="Arial" pitchFamily="34" charset="0"/>
                  <a:cs typeface="Arial" pitchFamily="34" charset="0"/>
                </a:rPr>
                <a:t>Networking and knowledge sharing</a:t>
              </a:r>
            </a:p>
          </p:txBody>
        </p:sp>
        <p:sp>
          <p:nvSpPr>
            <p:cNvPr id="17" name="Rounded Rectangle 16"/>
            <p:cNvSpPr/>
            <p:nvPr/>
          </p:nvSpPr>
          <p:spPr>
            <a:xfrm>
              <a:off x="6206837" y="4391892"/>
              <a:ext cx="2618508" cy="1454726"/>
            </a:xfrm>
            <a:prstGeom prst="roundRect">
              <a:avLst/>
            </a:prstGeom>
            <a:solidFill>
              <a:srgbClr val="15AD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dirty="0">
                  <a:solidFill>
                    <a:prstClr val="white"/>
                  </a:solidFill>
                  <a:latin typeface="Arial" pitchFamily="34" charset="0"/>
                  <a:cs typeface="Arial" pitchFamily="34" charset="0"/>
                </a:rPr>
                <a:t>Tools to improve business performance</a:t>
              </a:r>
            </a:p>
          </p:txBody>
        </p:sp>
        <p:cxnSp>
          <p:nvCxnSpPr>
            <p:cNvPr id="18" name="Straight Connector 17"/>
            <p:cNvCxnSpPr>
              <a:stCxn id="6" idx="3"/>
              <a:endCxn id="7" idx="1"/>
            </p:cNvCxnSpPr>
            <p:nvPr/>
          </p:nvCxnSpPr>
          <p:spPr>
            <a:xfrm>
              <a:off x="3138053" y="1717961"/>
              <a:ext cx="297874" cy="0"/>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a:stCxn id="7" idx="3"/>
              <a:endCxn id="9" idx="1"/>
            </p:cNvCxnSpPr>
            <p:nvPr/>
          </p:nvCxnSpPr>
          <p:spPr>
            <a:xfrm>
              <a:off x="5777345" y="1717961"/>
              <a:ext cx="429493" cy="1"/>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a:stCxn id="6" idx="2"/>
              <a:endCxn id="8" idx="0"/>
            </p:cNvCxnSpPr>
            <p:nvPr/>
          </p:nvCxnSpPr>
          <p:spPr>
            <a:xfrm flipH="1">
              <a:off x="1991589" y="2299855"/>
              <a:ext cx="1" cy="374072"/>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a:stCxn id="7" idx="2"/>
              <a:endCxn id="12" idx="0"/>
            </p:cNvCxnSpPr>
            <p:nvPr/>
          </p:nvCxnSpPr>
          <p:spPr>
            <a:xfrm>
              <a:off x="4606636" y="2299855"/>
              <a:ext cx="0" cy="375016"/>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a:stCxn id="8" idx="2"/>
              <a:endCxn id="15" idx="0"/>
            </p:cNvCxnSpPr>
            <p:nvPr/>
          </p:nvCxnSpPr>
          <p:spPr>
            <a:xfrm flipH="1">
              <a:off x="1991588" y="4017838"/>
              <a:ext cx="1" cy="374052"/>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a:stCxn id="12" idx="2"/>
              <a:endCxn id="16" idx="0"/>
            </p:cNvCxnSpPr>
            <p:nvPr/>
          </p:nvCxnSpPr>
          <p:spPr>
            <a:xfrm>
              <a:off x="4606636" y="4018782"/>
              <a:ext cx="0" cy="373110"/>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7356764" y="4017838"/>
              <a:ext cx="0" cy="374053"/>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a:stCxn id="15" idx="3"/>
              <a:endCxn id="16" idx="1"/>
            </p:cNvCxnSpPr>
            <p:nvPr/>
          </p:nvCxnSpPr>
          <p:spPr>
            <a:xfrm>
              <a:off x="3138052" y="5119254"/>
              <a:ext cx="297875" cy="1"/>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16" idx="3"/>
              <a:endCxn id="17" idx="1"/>
            </p:cNvCxnSpPr>
            <p:nvPr/>
          </p:nvCxnSpPr>
          <p:spPr>
            <a:xfrm>
              <a:off x="5777345" y="5119255"/>
              <a:ext cx="429492" cy="0"/>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12" idx="3"/>
              <a:endCxn id="14" idx="1"/>
            </p:cNvCxnSpPr>
            <p:nvPr/>
          </p:nvCxnSpPr>
          <p:spPr>
            <a:xfrm flipV="1">
              <a:off x="5777345" y="3345874"/>
              <a:ext cx="429492" cy="953"/>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a:stCxn id="8" idx="3"/>
              <a:endCxn id="12" idx="1"/>
            </p:cNvCxnSpPr>
            <p:nvPr/>
          </p:nvCxnSpPr>
          <p:spPr>
            <a:xfrm>
              <a:off x="3138052" y="3345883"/>
              <a:ext cx="297875" cy="944"/>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a:stCxn id="9" idx="2"/>
            </p:cNvCxnSpPr>
            <p:nvPr/>
          </p:nvCxnSpPr>
          <p:spPr>
            <a:xfrm flipH="1">
              <a:off x="7287493" y="2299855"/>
              <a:ext cx="228598" cy="374072"/>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020291" y="4017838"/>
              <a:ext cx="484909" cy="498744"/>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V="1">
              <a:off x="5652655" y="3920836"/>
              <a:ext cx="554183" cy="471056"/>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3020291" y="2299855"/>
              <a:ext cx="484909" cy="374072"/>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5652655" y="2299855"/>
              <a:ext cx="554183" cy="484909"/>
            </a:xfrm>
            <a:prstGeom prst="line">
              <a:avLst/>
            </a:prstGeom>
            <a:ln w="57150" cmpd="sng">
              <a:solidFill>
                <a:srgbClr val="008265"/>
              </a:solidFill>
            </a:ln>
            <a:effectLst/>
          </p:spPr>
          <p:style>
            <a:lnRef idx="2">
              <a:schemeClr val="accent1"/>
            </a:lnRef>
            <a:fillRef idx="0">
              <a:schemeClr val="accent1"/>
            </a:fillRef>
            <a:effectRef idx="1">
              <a:schemeClr val="accent1"/>
            </a:effectRef>
            <a:fontRef idx="minor">
              <a:schemeClr val="tx1"/>
            </a:fontRef>
          </p:style>
        </p:cxnSp>
      </p:grpSp>
      <p:sp>
        <p:nvSpPr>
          <p:cNvPr id="36" name="TextBox 35"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extLst>
      <p:ext uri="{BB962C8B-B14F-4D97-AF65-F5344CB8AC3E}">
        <p14:creationId xmlns:p14="http://schemas.microsoft.com/office/powerpoint/2010/main" val="213061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096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s8.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43457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77404" y="560874"/>
            <a:ext cx="6802908" cy="707886"/>
          </a:xfrm>
          <a:prstGeom prst="rect">
            <a:avLst/>
          </a:prstGeom>
        </p:spPr>
        <p:txBody>
          <a:bodyPr wrap="square">
            <a:spAutoFit/>
          </a:bodyPr>
          <a:lstStyle/>
          <a:p>
            <a:r>
              <a:rPr lang="en-GB" sz="2000" b="1" dirty="0">
                <a:solidFill>
                  <a:srgbClr val="008265"/>
                </a:solidFill>
                <a:latin typeface="Rockwell" panose="02060603020205020403" pitchFamily="18" charset="0"/>
                <a:cs typeface="Arial" pitchFamily="34" charset="0"/>
              </a:rPr>
              <a:t>Business Benchmarking</a:t>
            </a:r>
            <a:r>
              <a:rPr lang="en-GB" sz="2000" dirty="0">
                <a:solidFill>
                  <a:srgbClr val="008265"/>
                </a:solidFill>
                <a:latin typeface="Rockwell" panose="02060603020205020403" pitchFamily="18" charset="0"/>
                <a:cs typeface="Arial" pitchFamily="34" charset="0"/>
              </a:rPr>
              <a:t> │An introduction to the UKCSI</a:t>
            </a:r>
          </a:p>
          <a:p>
            <a:endParaRPr lang="en-GB" sz="2000" dirty="0">
              <a:latin typeface="Arial" pitchFamily="34" charset="0"/>
              <a:cs typeface="Arial" pitchFamily="34" charset="0"/>
            </a:endParaRPr>
          </a:p>
        </p:txBody>
      </p:sp>
      <p:sp>
        <p:nvSpPr>
          <p:cNvPr id="8" name="Rectangle 7"/>
          <p:cNvSpPr/>
          <p:nvPr/>
        </p:nvSpPr>
        <p:spPr>
          <a:xfrm>
            <a:off x="3635896" y="1484784"/>
            <a:ext cx="5400600" cy="2862322"/>
          </a:xfrm>
          <a:prstGeom prst="rect">
            <a:avLst/>
          </a:prstGeom>
        </p:spPr>
        <p:txBody>
          <a:bodyPr wrap="square">
            <a:spAutoFit/>
          </a:bodyPr>
          <a:lstStyle/>
          <a:p>
            <a:pPr marL="177800" indent="-177800">
              <a:buFont typeface="Arial"/>
              <a:buChar char="•"/>
            </a:pPr>
            <a:r>
              <a:rPr lang="en-GB" dirty="0">
                <a:latin typeface="Arial" pitchFamily="34" charset="0"/>
                <a:cs typeface="Arial" pitchFamily="34" charset="0"/>
              </a:rPr>
              <a:t>UK’s largest cross-sector customer benchmarking study</a:t>
            </a:r>
          </a:p>
          <a:p>
            <a:pPr marL="177800" indent="-177800">
              <a:buFont typeface="Arial"/>
              <a:buChar char="•"/>
            </a:pPr>
            <a:r>
              <a:rPr lang="en-GB" dirty="0">
                <a:latin typeface="Arial" pitchFamily="34" charset="0"/>
                <a:cs typeface="Arial" pitchFamily="34" charset="0"/>
              </a:rPr>
              <a:t>Over 10,000 customers; 45,000 responses </a:t>
            </a:r>
          </a:p>
          <a:p>
            <a:pPr marL="177800" indent="-177800">
              <a:buFont typeface="Arial"/>
              <a:buChar char="•"/>
            </a:pPr>
            <a:r>
              <a:rPr lang="en-GB" dirty="0">
                <a:latin typeface="Arial" pitchFamily="34" charset="0"/>
                <a:cs typeface="Arial" pitchFamily="34" charset="0"/>
              </a:rPr>
              <a:t>13 sectors   </a:t>
            </a:r>
          </a:p>
          <a:p>
            <a:pPr marL="177800" indent="-177800">
              <a:buFont typeface="Arial"/>
              <a:buChar char="•"/>
            </a:pPr>
            <a:r>
              <a:rPr lang="en-GB" dirty="0">
                <a:latin typeface="Arial" pitchFamily="34" charset="0"/>
                <a:cs typeface="Arial" pitchFamily="34" charset="0"/>
              </a:rPr>
              <a:t>26 metrics of customer experience </a:t>
            </a:r>
          </a:p>
          <a:p>
            <a:pPr marL="177800" indent="-177800">
              <a:buFont typeface="Arial"/>
              <a:buChar char="•"/>
            </a:pPr>
            <a:r>
              <a:rPr lang="en-GB" dirty="0">
                <a:latin typeface="Arial" pitchFamily="34" charset="0"/>
                <a:cs typeface="Arial" pitchFamily="34" charset="0"/>
              </a:rPr>
              <a:t>Future customer behaviours, NPS, customer effort, right first time, trust, reputation </a:t>
            </a:r>
          </a:p>
          <a:p>
            <a:pPr marL="177800" indent="-177800">
              <a:buFont typeface="Arial"/>
              <a:buChar char="•"/>
            </a:pPr>
            <a:r>
              <a:rPr lang="en-GB" dirty="0">
                <a:latin typeface="Arial" pitchFamily="34" charset="0"/>
                <a:cs typeface="Arial" pitchFamily="34" charset="0"/>
              </a:rPr>
              <a:t>Channel usage and satisfaction  </a:t>
            </a:r>
          </a:p>
          <a:p>
            <a:pPr marL="177800" indent="-177800">
              <a:buFont typeface="Arial"/>
              <a:buChar char="•"/>
            </a:pPr>
            <a:r>
              <a:rPr lang="en-GB" dirty="0">
                <a:latin typeface="Arial" pitchFamily="34" charset="0"/>
                <a:cs typeface="Arial" pitchFamily="34" charset="0"/>
              </a:rPr>
              <a:t>Drivers of complaints and complaint handling</a:t>
            </a:r>
          </a:p>
          <a:p>
            <a:pPr marL="177800" indent="-177800">
              <a:buFont typeface="Arial"/>
              <a:buChar char="•"/>
            </a:pPr>
            <a:r>
              <a:rPr lang="en-GB" dirty="0">
                <a:latin typeface="Arial" pitchFamily="34" charset="0"/>
                <a:cs typeface="Arial" pitchFamily="34" charset="0"/>
              </a:rPr>
              <a:t>Published in January and July </a:t>
            </a:r>
          </a:p>
        </p:txBody>
      </p:sp>
      <p:sp>
        <p:nvSpPr>
          <p:cNvPr id="9" name="Rounded Rectangle 8"/>
          <p:cNvSpPr/>
          <p:nvPr/>
        </p:nvSpPr>
        <p:spPr>
          <a:xfrm>
            <a:off x="3851920" y="4509121"/>
            <a:ext cx="4968552" cy="792088"/>
          </a:xfrm>
          <a:prstGeom prst="roundRect">
            <a:avLst/>
          </a:prstGeom>
          <a:solidFill>
            <a:srgbClr val="15ADD0"/>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latin typeface="Arial" pitchFamily="34" charset="0"/>
                <a:cs typeface="Arial" pitchFamily="34" charset="0"/>
              </a:rPr>
              <a:t>A barometer of the state of customer satisfaction in the UK </a:t>
            </a:r>
          </a:p>
        </p:txBody>
      </p:sp>
      <p:sp>
        <p:nvSpPr>
          <p:cNvPr id="13" name="TextBox 12"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pic>
        <p:nvPicPr>
          <p:cNvPr id="7" name="Picture 3" descr="G:\UKCSI-ma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5807" y="1268760"/>
            <a:ext cx="2702057" cy="4293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3599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77404" y="560874"/>
            <a:ext cx="6514876" cy="707886"/>
          </a:xfrm>
          <a:prstGeom prst="rect">
            <a:avLst/>
          </a:prstGeom>
        </p:spPr>
        <p:txBody>
          <a:bodyPr wrap="square">
            <a:spAutoFit/>
          </a:bodyPr>
          <a:lstStyle/>
          <a:p>
            <a:r>
              <a:rPr lang="en-GB" sz="2000" b="1" dirty="0">
                <a:solidFill>
                  <a:srgbClr val="008265"/>
                </a:solidFill>
                <a:latin typeface="Rockwell" panose="02060603020205020403" pitchFamily="18" charset="0"/>
                <a:cs typeface="Arial" pitchFamily="34" charset="0"/>
              </a:rPr>
              <a:t>UKCSI vs Business Benchmarking</a:t>
            </a:r>
            <a:r>
              <a:rPr lang="en-GB" sz="2000" dirty="0">
                <a:latin typeface="Rockwell" panose="02060603020205020403" pitchFamily="18" charset="0"/>
                <a:cs typeface="Arial" pitchFamily="34" charset="0"/>
              </a:rPr>
              <a:t>│</a:t>
            </a:r>
            <a:r>
              <a:rPr lang="en-GB" sz="2000" dirty="0">
                <a:solidFill>
                  <a:srgbClr val="006548"/>
                </a:solidFill>
                <a:latin typeface="Rockwell" panose="02060603020205020403" pitchFamily="18" charset="0"/>
                <a:cs typeface="Arial" pitchFamily="34" charset="0"/>
              </a:rPr>
              <a:t>Key facts</a:t>
            </a:r>
          </a:p>
          <a:p>
            <a:endParaRPr lang="en-GB" sz="2000" dirty="0">
              <a:latin typeface="Rockwell" panose="02060603020205020403" pitchFamily="18"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365609471"/>
              </p:ext>
            </p:extLst>
          </p:nvPr>
        </p:nvGraphicFramePr>
        <p:xfrm>
          <a:off x="899592" y="1296194"/>
          <a:ext cx="7632848" cy="4941117"/>
        </p:xfrm>
        <a:graphic>
          <a:graphicData uri="http://schemas.openxmlformats.org/drawingml/2006/table">
            <a:tbl>
              <a:tblPr firstRow="1" bandRow="1">
                <a:tableStyleId>{F5AB1C69-6EDB-4FF4-983F-18BD219EF322}</a:tableStyleId>
              </a:tblPr>
              <a:tblGrid>
                <a:gridCol w="1152128">
                  <a:extLst>
                    <a:ext uri="{9D8B030D-6E8A-4147-A177-3AD203B41FA5}">
                      <a16:colId xmlns:a16="http://schemas.microsoft.com/office/drawing/2014/main" val="20000"/>
                    </a:ext>
                  </a:extLst>
                </a:gridCol>
                <a:gridCol w="3024336">
                  <a:extLst>
                    <a:ext uri="{9D8B030D-6E8A-4147-A177-3AD203B41FA5}">
                      <a16:colId xmlns:a16="http://schemas.microsoft.com/office/drawing/2014/main" val="20001"/>
                    </a:ext>
                  </a:extLst>
                </a:gridCol>
                <a:gridCol w="3456384">
                  <a:extLst>
                    <a:ext uri="{9D8B030D-6E8A-4147-A177-3AD203B41FA5}">
                      <a16:colId xmlns:a16="http://schemas.microsoft.com/office/drawing/2014/main" val="20002"/>
                    </a:ext>
                  </a:extLst>
                </a:gridCol>
              </a:tblGrid>
              <a:tr h="336796">
                <a:tc>
                  <a:txBody>
                    <a:bodyPr/>
                    <a:lstStyle/>
                    <a:p>
                      <a:endParaRPr lang="en-GB" sz="1600" dirty="0">
                        <a:latin typeface="Arial" pitchFamily="34" charset="0"/>
                        <a:cs typeface="Arial" pitchFamily="34" charset="0"/>
                      </a:endParaRPr>
                    </a:p>
                  </a:txBody>
                  <a:tcPr>
                    <a:solidFill>
                      <a:srgbClr val="008265"/>
                    </a:solidFill>
                  </a:tcPr>
                </a:tc>
                <a:tc>
                  <a:txBody>
                    <a:bodyPr/>
                    <a:lstStyle/>
                    <a:p>
                      <a:pPr algn="ctr"/>
                      <a:r>
                        <a:rPr lang="en-GB" sz="1600" b="0" dirty="0">
                          <a:latin typeface="Arial" pitchFamily="34" charset="0"/>
                          <a:cs typeface="Arial" pitchFamily="34" charset="0"/>
                        </a:rPr>
                        <a:t>Business Benchmarking </a:t>
                      </a:r>
                    </a:p>
                  </a:txBody>
                  <a:tcPr>
                    <a:solidFill>
                      <a:srgbClr val="008265"/>
                    </a:solidFill>
                  </a:tcPr>
                </a:tc>
                <a:tc>
                  <a:txBody>
                    <a:bodyPr/>
                    <a:lstStyle/>
                    <a:p>
                      <a:pPr algn="ctr"/>
                      <a:r>
                        <a:rPr lang="en-GB" sz="1600" b="0" dirty="0">
                          <a:latin typeface="Arial" pitchFamily="34" charset="0"/>
                          <a:cs typeface="Arial" pitchFamily="34" charset="0"/>
                        </a:rPr>
                        <a:t>UKCSI</a:t>
                      </a:r>
                    </a:p>
                  </a:txBody>
                  <a:tcPr>
                    <a:solidFill>
                      <a:srgbClr val="008265"/>
                    </a:solidFill>
                  </a:tcPr>
                </a:tc>
                <a:extLst>
                  <a:ext uri="{0D108BD9-81ED-4DB2-BD59-A6C34878D82A}">
                    <a16:rowId xmlns:a16="http://schemas.microsoft.com/office/drawing/2014/main" val="10000"/>
                  </a:ext>
                </a:extLst>
              </a:tr>
              <a:tr h="1270640">
                <a:tc>
                  <a:txBody>
                    <a:bodyPr/>
                    <a:lstStyle/>
                    <a:p>
                      <a:r>
                        <a:rPr lang="en-GB" sz="1400" b="1" dirty="0">
                          <a:solidFill>
                            <a:srgbClr val="93C01F"/>
                          </a:solidFill>
                          <a:latin typeface="Arial" pitchFamily="34" charset="0"/>
                          <a:cs typeface="Arial" pitchFamily="34" charset="0"/>
                        </a:rPr>
                        <a:t>Customer Sample </a:t>
                      </a:r>
                    </a:p>
                  </a:txBody>
                  <a:tcPr anchor="ctr">
                    <a:lnR w="12700" cap="flat" cmpd="sng" algn="ctr">
                      <a:solidFill>
                        <a:srgbClr val="93C01F"/>
                      </a:solidFill>
                      <a:prstDash val="solid"/>
                      <a:round/>
                      <a:headEnd type="none" w="med" len="med"/>
                      <a:tailEnd type="none" w="med" len="med"/>
                    </a:lnR>
                    <a:lnB w="12700" cap="flat" cmpd="sng" algn="ctr">
                      <a:solidFill>
                        <a:srgbClr val="93C01F"/>
                      </a:solidFill>
                      <a:prstDash val="solid"/>
                      <a:round/>
                      <a:headEnd type="none" w="med" len="med"/>
                      <a:tailEnd type="none" w="med" len="med"/>
                    </a:lnB>
                    <a:noFill/>
                  </a:tcPr>
                </a:tc>
                <a:tc>
                  <a:txBody>
                    <a:bodyPr/>
                    <a:lstStyle/>
                    <a:p>
                      <a:pPr marL="285750" lvl="0" indent="-285750">
                        <a:buFont typeface="Arial" panose="020B0604020202020204" pitchFamily="34" charset="0"/>
                        <a:buChar char="•"/>
                      </a:pPr>
                      <a:endParaRPr lang="en-GB" sz="1100" b="0" dirty="0">
                        <a:solidFill>
                          <a:srgbClr val="008265"/>
                        </a:solidFill>
                        <a:latin typeface="Arial" pitchFamily="34" charset="0"/>
                        <a:cs typeface="Arial" pitchFamily="34" charset="0"/>
                      </a:endParaRPr>
                    </a:p>
                    <a:p>
                      <a:pPr marL="285750" lvl="0" indent="-285750">
                        <a:buFont typeface="Arial" panose="020B0604020202020204" pitchFamily="34" charset="0"/>
                        <a:buChar char="•"/>
                      </a:pPr>
                      <a:r>
                        <a:rPr lang="en-GB" sz="1100" b="0" dirty="0">
                          <a:solidFill>
                            <a:srgbClr val="008265"/>
                          </a:solidFill>
                          <a:latin typeface="Arial" pitchFamily="34" charset="0"/>
                          <a:cs typeface="Arial" pitchFamily="34" charset="0"/>
                        </a:rPr>
                        <a:t>Survey sample selected</a:t>
                      </a:r>
                      <a:r>
                        <a:rPr lang="en-GB" sz="1100" b="0" baseline="0" dirty="0">
                          <a:solidFill>
                            <a:srgbClr val="008265"/>
                          </a:solidFill>
                          <a:latin typeface="Arial" pitchFamily="34" charset="0"/>
                          <a:cs typeface="Arial" pitchFamily="34" charset="0"/>
                        </a:rPr>
                        <a:t> and </a:t>
                      </a:r>
                      <a:r>
                        <a:rPr lang="en-GB" sz="1100" b="0" dirty="0">
                          <a:solidFill>
                            <a:srgbClr val="008265"/>
                          </a:solidFill>
                          <a:latin typeface="Arial" pitchFamily="34" charset="0"/>
                          <a:cs typeface="Arial" pitchFamily="34" charset="0"/>
                        </a:rPr>
                        <a:t>provided by</a:t>
                      </a:r>
                      <a:r>
                        <a:rPr lang="en-GB" sz="1100" b="0" baseline="0" dirty="0">
                          <a:solidFill>
                            <a:srgbClr val="008265"/>
                          </a:solidFill>
                          <a:latin typeface="Arial" pitchFamily="34" charset="0"/>
                          <a:cs typeface="Arial" pitchFamily="34" charset="0"/>
                        </a:rPr>
                        <a:t> </a:t>
                      </a:r>
                      <a:r>
                        <a:rPr lang="en-GB" sz="1100" b="0" dirty="0">
                          <a:solidFill>
                            <a:srgbClr val="008265"/>
                          </a:solidFill>
                          <a:latin typeface="Arial" pitchFamily="34" charset="0"/>
                          <a:cs typeface="Arial" pitchFamily="34" charset="0"/>
                        </a:rPr>
                        <a:t>your organisation </a:t>
                      </a:r>
                    </a:p>
                    <a:p>
                      <a:pPr marL="285750" lvl="0" indent="-285750">
                        <a:buFont typeface="Arial" panose="020B0604020202020204" pitchFamily="34" charset="0"/>
                        <a:buChar char="•"/>
                      </a:pPr>
                      <a:r>
                        <a:rPr lang="en-GB" sz="1100" b="0" dirty="0">
                          <a:solidFill>
                            <a:srgbClr val="008265"/>
                          </a:solidFill>
                          <a:latin typeface="Arial" pitchFamily="34" charset="0"/>
                          <a:cs typeface="Arial" pitchFamily="34" charset="0"/>
                        </a:rPr>
                        <a:t>Typically c. 200 responses  from your customers </a:t>
                      </a:r>
                    </a:p>
                    <a:p>
                      <a:pPr marL="285750" lvl="0" indent="-285750">
                        <a:buFont typeface="Arial" panose="020B0604020202020204" pitchFamily="34" charset="0"/>
                        <a:buChar char="•"/>
                      </a:pPr>
                      <a:r>
                        <a:rPr lang="en-GB" sz="1100" b="0" dirty="0">
                          <a:solidFill>
                            <a:srgbClr val="008265"/>
                          </a:solidFill>
                          <a:latin typeface="Arial" pitchFamily="34" charset="0"/>
                          <a:cs typeface="Arial" pitchFamily="34" charset="0"/>
                        </a:rPr>
                        <a:t>You choose a sector benchmark from 13 sectors </a:t>
                      </a:r>
                    </a:p>
                  </a:txBody>
                  <a:tcPr>
                    <a:lnL w="12700" cap="flat" cmpd="sng" algn="ctr">
                      <a:solidFill>
                        <a:srgbClr val="93C01F"/>
                      </a:solidFill>
                      <a:prstDash val="solid"/>
                      <a:round/>
                      <a:headEnd type="none" w="med" len="med"/>
                      <a:tailEnd type="none" w="med" len="med"/>
                    </a:lnL>
                    <a:lnR w="12700" cap="flat" cmpd="sng" algn="ctr">
                      <a:solidFill>
                        <a:srgbClr val="93C01F"/>
                      </a:solidFill>
                      <a:prstDash val="solid"/>
                      <a:round/>
                      <a:headEnd type="none" w="med" len="med"/>
                      <a:tailEnd type="none" w="med" len="med"/>
                    </a:lnR>
                    <a:lnB w="12700" cap="flat" cmpd="sng" algn="ctr">
                      <a:solidFill>
                        <a:srgbClr val="93C01F"/>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GB" sz="1100" b="0" dirty="0">
                          <a:solidFill>
                            <a:srgbClr val="008265"/>
                          </a:solidFill>
                          <a:latin typeface="Arial" pitchFamily="34" charset="0"/>
                          <a:cs typeface="Arial" pitchFamily="34" charset="0"/>
                        </a:rPr>
                        <a:t>Online panel of 10,000 customers </a:t>
                      </a:r>
                    </a:p>
                    <a:p>
                      <a:pPr marL="285750" indent="-285750">
                        <a:buFont typeface="Arial" panose="020B0604020202020204" pitchFamily="34" charset="0"/>
                        <a:buChar char="•"/>
                      </a:pPr>
                      <a:r>
                        <a:rPr lang="en-GB" sz="1100" b="0" dirty="0">
                          <a:solidFill>
                            <a:srgbClr val="008265"/>
                          </a:solidFill>
                          <a:latin typeface="Arial" pitchFamily="34" charset="0"/>
                          <a:cs typeface="Arial" pitchFamily="34" charset="0"/>
                        </a:rPr>
                        <a:t>Representative of UK population</a:t>
                      </a:r>
                    </a:p>
                    <a:p>
                      <a:pPr marL="285750" indent="-285750">
                        <a:buFont typeface="Arial" panose="020B0604020202020204" pitchFamily="34" charset="0"/>
                        <a:buChar char="•"/>
                      </a:pPr>
                      <a:r>
                        <a:rPr lang="en-GB" sz="1100" b="0" dirty="0">
                          <a:solidFill>
                            <a:srgbClr val="008265"/>
                          </a:solidFill>
                          <a:latin typeface="Arial" pitchFamily="34" charset="0"/>
                          <a:cs typeface="Arial" pitchFamily="34" charset="0"/>
                        </a:rPr>
                        <a:t>3,000 responses per sector</a:t>
                      </a:r>
                    </a:p>
                    <a:p>
                      <a:pPr marL="285750" indent="-285750">
                        <a:buFont typeface="Arial" panose="020B0604020202020204" pitchFamily="34" charset="0"/>
                        <a:buChar char="•"/>
                      </a:pPr>
                      <a:r>
                        <a:rPr lang="en-GB" sz="1100" b="0" dirty="0">
                          <a:solidFill>
                            <a:srgbClr val="008265"/>
                          </a:solidFill>
                          <a:latin typeface="Arial" pitchFamily="34" charset="0"/>
                          <a:cs typeface="Arial" pitchFamily="34" charset="0"/>
                        </a:rPr>
                        <a:t>Customer</a:t>
                      </a:r>
                      <a:r>
                        <a:rPr lang="en-GB" sz="1100" b="0" baseline="0" dirty="0">
                          <a:solidFill>
                            <a:srgbClr val="008265"/>
                          </a:solidFill>
                          <a:latin typeface="Arial" pitchFamily="34" charset="0"/>
                          <a:cs typeface="Arial" pitchFamily="34" charset="0"/>
                        </a:rPr>
                        <a:t> chooses an organisation to rate (based on interaction in the last three months)</a:t>
                      </a:r>
                    </a:p>
                  </a:txBody>
                  <a:tcPr anchor="ctr">
                    <a:lnL w="12700" cap="flat" cmpd="sng" algn="ctr">
                      <a:solidFill>
                        <a:srgbClr val="93C01F"/>
                      </a:solidFill>
                      <a:prstDash val="solid"/>
                      <a:round/>
                      <a:headEnd type="none" w="med" len="med"/>
                      <a:tailEnd type="none" w="med" len="med"/>
                    </a:lnL>
                    <a:lnB w="12700" cap="flat" cmpd="sng" algn="ctr">
                      <a:solidFill>
                        <a:srgbClr val="93C01F"/>
                      </a:solidFill>
                      <a:prstDash val="solid"/>
                      <a:round/>
                      <a:headEnd type="none" w="med" len="med"/>
                      <a:tailEnd type="none" w="med" len="med"/>
                    </a:lnB>
                    <a:noFill/>
                  </a:tcPr>
                </a:tc>
                <a:extLst>
                  <a:ext uri="{0D108BD9-81ED-4DB2-BD59-A6C34878D82A}">
                    <a16:rowId xmlns:a16="http://schemas.microsoft.com/office/drawing/2014/main" val="10001"/>
                  </a:ext>
                </a:extLst>
              </a:tr>
              <a:tr h="455604">
                <a:tc>
                  <a:txBody>
                    <a:bodyPr/>
                    <a:lstStyle/>
                    <a:p>
                      <a:r>
                        <a:rPr lang="en-GB" sz="1400" b="1" i="0" dirty="0">
                          <a:solidFill>
                            <a:srgbClr val="93C01F"/>
                          </a:solidFill>
                          <a:latin typeface="Arial" pitchFamily="34" charset="0"/>
                          <a:cs typeface="Arial" pitchFamily="34" charset="0"/>
                        </a:rPr>
                        <a:t>Timing </a:t>
                      </a:r>
                    </a:p>
                  </a:txBody>
                  <a:tcPr anchor="ctr">
                    <a:lnR w="12700" cap="flat" cmpd="sng" algn="ctr">
                      <a:solidFill>
                        <a:srgbClr val="93C01F"/>
                      </a:solidFill>
                      <a:prstDash val="solid"/>
                      <a:round/>
                      <a:headEnd type="none" w="med" len="med"/>
                      <a:tailEnd type="none" w="med" len="med"/>
                    </a:lnR>
                    <a:lnT w="12700" cap="flat" cmpd="sng" algn="ctr">
                      <a:solidFill>
                        <a:srgbClr val="93C01F"/>
                      </a:solidFill>
                      <a:prstDash val="solid"/>
                      <a:round/>
                      <a:headEnd type="none" w="med" len="med"/>
                      <a:tailEnd type="none" w="med" len="med"/>
                    </a:lnT>
                    <a:lnB w="12700" cap="flat" cmpd="sng" algn="ctr">
                      <a:solidFill>
                        <a:srgbClr val="93C01F"/>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rgbClr val="008265"/>
                          </a:solidFill>
                          <a:latin typeface="Arial" pitchFamily="34" charset="0"/>
                          <a:cs typeface="Arial" pitchFamily="34" charset="0"/>
                        </a:rPr>
                        <a:t>Survey takes place at a time agreed by the Institute and your organisation</a:t>
                      </a:r>
                    </a:p>
                  </a:txBody>
                  <a:tcPr anchor="ctr">
                    <a:lnL w="12700" cap="flat" cmpd="sng" algn="ctr">
                      <a:solidFill>
                        <a:srgbClr val="93C01F"/>
                      </a:solidFill>
                      <a:prstDash val="solid"/>
                      <a:round/>
                      <a:headEnd type="none" w="med" len="med"/>
                      <a:tailEnd type="none" w="med" len="med"/>
                    </a:lnL>
                    <a:lnR w="12700" cap="flat" cmpd="sng" algn="ctr">
                      <a:solidFill>
                        <a:srgbClr val="93C01F"/>
                      </a:solidFill>
                      <a:prstDash val="solid"/>
                      <a:round/>
                      <a:headEnd type="none" w="med" len="med"/>
                      <a:tailEnd type="none" w="med" len="med"/>
                    </a:lnR>
                    <a:lnT w="12700" cap="flat" cmpd="sng" algn="ctr">
                      <a:solidFill>
                        <a:srgbClr val="93C01F"/>
                      </a:solidFill>
                      <a:prstDash val="solid"/>
                      <a:round/>
                      <a:headEnd type="none" w="med" len="med"/>
                      <a:tailEnd type="none" w="med" len="med"/>
                    </a:lnT>
                    <a:lnB w="12700" cap="flat" cmpd="sng" algn="ctr">
                      <a:solidFill>
                        <a:srgbClr val="93C01F"/>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GB" sz="1100" dirty="0">
                          <a:solidFill>
                            <a:srgbClr val="008265"/>
                          </a:solidFill>
                          <a:latin typeface="Arial" pitchFamily="34" charset="0"/>
                          <a:cs typeface="Arial" pitchFamily="34" charset="0"/>
                        </a:rPr>
                        <a:t>Published January and July</a:t>
                      </a:r>
                    </a:p>
                    <a:p>
                      <a:pPr marL="285750" indent="-285750">
                        <a:buFont typeface="Arial" panose="020B0604020202020204" pitchFamily="34" charset="0"/>
                        <a:buChar char="•"/>
                      </a:pPr>
                      <a:r>
                        <a:rPr lang="en-GB" sz="1100" dirty="0">
                          <a:solidFill>
                            <a:srgbClr val="008265"/>
                          </a:solidFill>
                          <a:latin typeface="Arial" pitchFamily="34" charset="0"/>
                          <a:cs typeface="Arial" pitchFamily="34" charset="0"/>
                        </a:rPr>
                        <a:t>Fieldwork approx. 3 months before publication </a:t>
                      </a:r>
                    </a:p>
                  </a:txBody>
                  <a:tcPr anchor="ctr">
                    <a:lnL w="12700" cap="flat" cmpd="sng" algn="ctr">
                      <a:solidFill>
                        <a:srgbClr val="93C01F"/>
                      </a:solidFill>
                      <a:prstDash val="solid"/>
                      <a:round/>
                      <a:headEnd type="none" w="med" len="med"/>
                      <a:tailEnd type="none" w="med" len="med"/>
                    </a:lnL>
                    <a:lnT w="12700" cap="flat" cmpd="sng" algn="ctr">
                      <a:solidFill>
                        <a:srgbClr val="93C01F"/>
                      </a:solidFill>
                      <a:prstDash val="solid"/>
                      <a:round/>
                      <a:headEnd type="none" w="med" len="med"/>
                      <a:tailEnd type="none" w="med" len="med"/>
                    </a:lnT>
                    <a:lnB w="12700" cap="flat" cmpd="sng" algn="ctr">
                      <a:solidFill>
                        <a:srgbClr val="93C01F"/>
                      </a:solidFill>
                      <a:prstDash val="solid"/>
                      <a:round/>
                      <a:headEnd type="none" w="med" len="med"/>
                      <a:tailEnd type="none" w="med" len="med"/>
                    </a:lnB>
                    <a:noFill/>
                  </a:tcPr>
                </a:tc>
                <a:extLst>
                  <a:ext uri="{0D108BD9-81ED-4DB2-BD59-A6C34878D82A}">
                    <a16:rowId xmlns:a16="http://schemas.microsoft.com/office/drawing/2014/main" val="10002"/>
                  </a:ext>
                </a:extLst>
              </a:tr>
              <a:tr h="1607437">
                <a:tc>
                  <a:txBody>
                    <a:bodyPr/>
                    <a:lstStyle/>
                    <a:p>
                      <a:r>
                        <a:rPr lang="en-GB" sz="1400" b="1" dirty="0">
                          <a:solidFill>
                            <a:srgbClr val="15ADD0"/>
                          </a:solidFill>
                          <a:latin typeface="Arial" pitchFamily="34" charset="0"/>
                          <a:cs typeface="Arial" pitchFamily="34" charset="0"/>
                        </a:rPr>
                        <a:t>Measures </a:t>
                      </a:r>
                    </a:p>
                  </a:txBody>
                  <a:tcPr anchor="ctr">
                    <a:lnR w="12700" cap="flat" cmpd="sng" algn="ctr">
                      <a:solidFill>
                        <a:srgbClr val="93C01F"/>
                      </a:solidFill>
                      <a:prstDash val="solid"/>
                      <a:round/>
                      <a:headEnd type="none" w="med" len="med"/>
                      <a:tailEnd type="none" w="med" len="med"/>
                    </a:lnR>
                    <a:lnT w="12700" cap="flat" cmpd="sng" algn="ctr">
                      <a:solidFill>
                        <a:srgbClr val="93C01F"/>
                      </a:solidFill>
                      <a:prstDash val="solid"/>
                      <a:round/>
                      <a:headEnd type="none" w="med" len="med"/>
                      <a:tailEnd type="none" w="med" len="med"/>
                    </a:lnT>
                    <a:lnB w="12700" cap="flat" cmpd="sng" algn="ctr">
                      <a:solidFill>
                        <a:srgbClr val="93C01F"/>
                      </a:solidFill>
                      <a:prstDash val="solid"/>
                      <a:round/>
                      <a:headEnd type="none" w="med" len="med"/>
                      <a:tailEnd type="none" w="med" len="med"/>
                    </a:lnB>
                    <a:noFill/>
                  </a:tcPr>
                </a:tc>
                <a:tc>
                  <a:txBody>
                    <a:bodyPr/>
                    <a:lstStyle/>
                    <a:p>
                      <a:pPr marL="285750" indent="-285750">
                        <a:buFont typeface="Arial" panose="020B0604020202020204" pitchFamily="34" charset="0"/>
                        <a:buChar char="•"/>
                      </a:pPr>
                      <a:endParaRPr lang="en-GB" sz="1100" dirty="0">
                        <a:solidFill>
                          <a:srgbClr val="008265"/>
                        </a:solidFill>
                        <a:latin typeface="Arial" pitchFamily="34" charset="0"/>
                        <a:cs typeface="Arial" pitchFamily="34" charset="0"/>
                      </a:endParaRPr>
                    </a:p>
                    <a:p>
                      <a:pPr marL="285750" indent="-285750">
                        <a:buFont typeface="Arial" panose="020B0604020202020204" pitchFamily="34" charset="0"/>
                        <a:buChar char="•"/>
                      </a:pPr>
                      <a:r>
                        <a:rPr lang="en-GB" sz="1100" dirty="0">
                          <a:solidFill>
                            <a:srgbClr val="008265"/>
                          </a:solidFill>
                          <a:latin typeface="Arial" pitchFamily="34" charset="0"/>
                          <a:cs typeface="Arial" pitchFamily="34" charset="0"/>
                        </a:rPr>
                        <a:t>Based on measures in the UKCSI</a:t>
                      </a:r>
                    </a:p>
                    <a:p>
                      <a:pPr marL="285750" indent="-285750">
                        <a:buFont typeface="Arial" panose="020B0604020202020204" pitchFamily="34" charset="0"/>
                        <a:buChar char="•"/>
                      </a:pPr>
                      <a:r>
                        <a:rPr lang="en-GB" sz="1100" dirty="0">
                          <a:solidFill>
                            <a:srgbClr val="008265"/>
                          </a:solidFill>
                          <a:latin typeface="Arial" pitchFamily="34" charset="0"/>
                          <a:cs typeface="Arial" pitchFamily="34" charset="0"/>
                        </a:rPr>
                        <a:t>Includes channel usage and satisfaction </a:t>
                      </a:r>
                    </a:p>
                    <a:p>
                      <a:pPr marL="285750" indent="-285750">
                        <a:buFont typeface="Arial" panose="020B0604020202020204" pitchFamily="34" charset="0"/>
                        <a:buChar char="•"/>
                      </a:pPr>
                      <a:r>
                        <a:rPr lang="en-GB" sz="1100" dirty="0">
                          <a:solidFill>
                            <a:srgbClr val="008265"/>
                          </a:solidFill>
                          <a:latin typeface="Arial" pitchFamily="34" charset="0"/>
                          <a:cs typeface="Arial" pitchFamily="34" charset="0"/>
                        </a:rPr>
                        <a:t>Additional / bespoke questions may be added if agreed with the Institute before the survey commences </a:t>
                      </a:r>
                    </a:p>
                  </a:txBody>
                  <a:tcPr anchor="ctr">
                    <a:lnL w="12700" cap="flat" cmpd="sng" algn="ctr">
                      <a:solidFill>
                        <a:srgbClr val="93C01F"/>
                      </a:solidFill>
                      <a:prstDash val="solid"/>
                      <a:round/>
                      <a:headEnd type="none" w="med" len="med"/>
                      <a:tailEnd type="none" w="med" len="med"/>
                    </a:lnL>
                    <a:lnR w="12700" cap="flat" cmpd="sng" algn="ctr">
                      <a:solidFill>
                        <a:srgbClr val="93C01F"/>
                      </a:solidFill>
                      <a:prstDash val="solid"/>
                      <a:round/>
                      <a:headEnd type="none" w="med" len="med"/>
                      <a:tailEnd type="none" w="med" len="med"/>
                    </a:lnR>
                    <a:lnT w="12700" cap="flat" cmpd="sng" algn="ctr">
                      <a:solidFill>
                        <a:srgbClr val="93C01F"/>
                      </a:solidFill>
                      <a:prstDash val="solid"/>
                      <a:round/>
                      <a:headEnd type="none" w="med" len="med"/>
                      <a:tailEnd type="none" w="med" len="med"/>
                    </a:lnT>
                    <a:lnB w="12700" cap="flat" cmpd="sng" algn="ctr">
                      <a:solidFill>
                        <a:srgbClr val="93C01F"/>
                      </a:solidFill>
                      <a:prstDash val="solid"/>
                      <a:round/>
                      <a:headEnd type="none" w="med" len="med"/>
                      <a:tailEnd type="none" w="med" len="med"/>
                    </a:lnB>
                    <a:noFill/>
                  </a:tcPr>
                </a:tc>
                <a:tc>
                  <a:txBody>
                    <a:bodyPr/>
                    <a:lstStyle/>
                    <a:p>
                      <a:pPr marL="285750" indent="-285750">
                        <a:lnSpc>
                          <a:spcPct val="100000"/>
                        </a:lnSpc>
                        <a:buFont typeface="Arial" panose="020B0604020202020204" pitchFamily="34" charset="0"/>
                        <a:buChar char="•"/>
                      </a:pPr>
                      <a:r>
                        <a:rPr lang="en-GB" sz="1100">
                          <a:solidFill>
                            <a:srgbClr val="008265"/>
                          </a:solidFill>
                          <a:latin typeface="Arial" pitchFamily="34" charset="0"/>
                          <a:cs typeface="Arial" pitchFamily="34" charset="0"/>
                        </a:rPr>
                        <a:t>26 </a:t>
                      </a:r>
                      <a:r>
                        <a:rPr lang="en-GB" sz="1100" dirty="0">
                          <a:solidFill>
                            <a:srgbClr val="008265"/>
                          </a:solidFill>
                          <a:latin typeface="Arial" pitchFamily="34" charset="0"/>
                          <a:cs typeface="Arial" pitchFamily="34" charset="0"/>
                        </a:rPr>
                        <a:t>metrics of customer experience, based on the Institute’s research into customers’ priorities </a:t>
                      </a:r>
                    </a:p>
                    <a:p>
                      <a:pPr marL="285750" indent="-285750">
                        <a:lnSpc>
                          <a:spcPct val="100000"/>
                        </a:lnSpc>
                        <a:buFont typeface="Arial" panose="020B0604020202020204" pitchFamily="34" charset="0"/>
                        <a:buChar char="•"/>
                      </a:pPr>
                      <a:r>
                        <a:rPr lang="en-GB" sz="1100" dirty="0">
                          <a:solidFill>
                            <a:srgbClr val="008265"/>
                          </a:solidFill>
                          <a:latin typeface="Arial" pitchFamily="34" charset="0"/>
                          <a:cs typeface="Arial" pitchFamily="34" charset="0"/>
                        </a:rPr>
                        <a:t>Channel usage and satisfaction available in sector reports  </a:t>
                      </a:r>
                    </a:p>
                    <a:p>
                      <a:pPr marL="285750" indent="-285750">
                        <a:lnSpc>
                          <a:spcPct val="100000"/>
                        </a:lnSpc>
                        <a:buFont typeface="Arial" panose="020B0604020202020204" pitchFamily="34" charset="0"/>
                        <a:buChar char="•"/>
                      </a:pPr>
                      <a:r>
                        <a:rPr lang="en-GB" sz="1100" dirty="0">
                          <a:solidFill>
                            <a:srgbClr val="008265"/>
                          </a:solidFill>
                          <a:latin typeface="Arial" pitchFamily="34" charset="0"/>
                          <a:cs typeface="Arial" pitchFamily="34" charset="0"/>
                        </a:rPr>
                        <a:t>Complaints insight available in sector reports   </a:t>
                      </a:r>
                    </a:p>
                  </a:txBody>
                  <a:tcPr anchor="ctr">
                    <a:lnL w="12700" cap="flat" cmpd="sng" algn="ctr">
                      <a:solidFill>
                        <a:srgbClr val="93C01F"/>
                      </a:solidFill>
                      <a:prstDash val="solid"/>
                      <a:round/>
                      <a:headEnd type="none" w="med" len="med"/>
                      <a:tailEnd type="none" w="med" len="med"/>
                    </a:lnL>
                    <a:lnT w="12700" cap="flat" cmpd="sng" algn="ctr">
                      <a:solidFill>
                        <a:srgbClr val="93C01F"/>
                      </a:solidFill>
                      <a:prstDash val="solid"/>
                      <a:round/>
                      <a:headEnd type="none" w="med" len="med"/>
                      <a:tailEnd type="none" w="med" len="med"/>
                    </a:lnT>
                    <a:lnB w="12700" cap="flat" cmpd="sng" algn="ctr">
                      <a:solidFill>
                        <a:srgbClr val="93C01F"/>
                      </a:solidFill>
                      <a:prstDash val="solid"/>
                      <a:round/>
                      <a:headEnd type="none" w="med" len="med"/>
                      <a:tailEnd type="none" w="med" len="med"/>
                    </a:lnB>
                    <a:noFill/>
                  </a:tcPr>
                </a:tc>
                <a:extLst>
                  <a:ext uri="{0D108BD9-81ED-4DB2-BD59-A6C34878D82A}">
                    <a16:rowId xmlns:a16="http://schemas.microsoft.com/office/drawing/2014/main" val="10003"/>
                  </a:ext>
                </a:extLst>
              </a:tr>
              <a:tr h="1270640">
                <a:tc>
                  <a:txBody>
                    <a:bodyPr/>
                    <a:lstStyle/>
                    <a:p>
                      <a:r>
                        <a:rPr lang="en-GB" sz="1400" b="1" dirty="0">
                          <a:solidFill>
                            <a:srgbClr val="15ADD0"/>
                          </a:solidFill>
                          <a:latin typeface="Arial" pitchFamily="34" charset="0"/>
                          <a:cs typeface="Arial" pitchFamily="34" charset="0"/>
                        </a:rPr>
                        <a:t>Index Calculation </a:t>
                      </a:r>
                    </a:p>
                  </a:txBody>
                  <a:tcPr anchor="ctr">
                    <a:lnR w="12700" cap="flat" cmpd="sng" algn="ctr">
                      <a:solidFill>
                        <a:srgbClr val="93C01F"/>
                      </a:solidFill>
                      <a:prstDash val="solid"/>
                      <a:round/>
                      <a:headEnd type="none" w="med" len="med"/>
                      <a:tailEnd type="none" w="med" len="med"/>
                    </a:lnR>
                    <a:lnT w="12700" cap="flat" cmpd="sng" algn="ctr">
                      <a:solidFill>
                        <a:srgbClr val="93C01F"/>
                      </a:solidFill>
                      <a:prstDash val="solid"/>
                      <a:round/>
                      <a:headEnd type="none" w="med" len="med"/>
                      <a:tailEnd type="none" w="med" len="med"/>
                    </a:lnT>
                    <a:noFill/>
                  </a:tcPr>
                </a:tc>
                <a:tc>
                  <a:txBody>
                    <a:bodyPr/>
                    <a:lstStyle/>
                    <a:p>
                      <a:r>
                        <a:rPr lang="en-GB" sz="1100" dirty="0">
                          <a:solidFill>
                            <a:srgbClr val="008265"/>
                          </a:solidFill>
                          <a:latin typeface="Arial" pitchFamily="34" charset="0"/>
                          <a:cs typeface="Arial" pitchFamily="34" charset="0"/>
                        </a:rPr>
                        <a:t>Your organisation’s scores are calculated on the same basis as the UKCSI</a:t>
                      </a:r>
                    </a:p>
                  </a:txBody>
                  <a:tcPr anchor="ctr">
                    <a:lnL w="12700" cap="flat" cmpd="sng" algn="ctr">
                      <a:solidFill>
                        <a:srgbClr val="93C01F"/>
                      </a:solidFill>
                      <a:prstDash val="solid"/>
                      <a:round/>
                      <a:headEnd type="none" w="med" len="med"/>
                      <a:tailEnd type="none" w="med" len="med"/>
                    </a:lnL>
                    <a:lnR w="12700" cap="flat" cmpd="sng" algn="ctr">
                      <a:solidFill>
                        <a:srgbClr val="93C01F"/>
                      </a:solidFill>
                      <a:prstDash val="solid"/>
                      <a:round/>
                      <a:headEnd type="none" w="med" len="med"/>
                      <a:tailEnd type="none" w="med" len="med"/>
                    </a:lnR>
                    <a:lnT w="12700" cap="flat" cmpd="sng" algn="ctr">
                      <a:solidFill>
                        <a:srgbClr val="93C01F"/>
                      </a:solidFill>
                      <a:prstDash val="solid"/>
                      <a:round/>
                      <a:headEnd type="none" w="med" len="med"/>
                      <a:tailEnd type="none" w="med" len="med"/>
                    </a:lnT>
                    <a:no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rgbClr val="008265"/>
                          </a:solidFill>
                          <a:latin typeface="Arial" pitchFamily="34" charset="0"/>
                          <a:cs typeface="Arial" pitchFamily="34" charset="0"/>
                        </a:rPr>
                        <a:t>Responses on a 1 to10 scale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rgbClr val="008265"/>
                          </a:solidFill>
                          <a:latin typeface="Arial" pitchFamily="34" charset="0"/>
                          <a:cs typeface="Arial" pitchFamily="34" charset="0"/>
                        </a:rPr>
                        <a:t>Index score for each measure is mean average of all responses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srgbClr val="008265"/>
                          </a:solidFill>
                          <a:latin typeface="Arial" pitchFamily="34" charset="0"/>
                          <a:cs typeface="Arial" pitchFamily="34" charset="0"/>
                        </a:rPr>
                        <a:t>UKCSI for each organisation is the average of all of its customers’ satisfaction scores, weighted by importance based on customer priorities’ research </a:t>
                      </a:r>
                    </a:p>
                  </a:txBody>
                  <a:tcPr anchor="ctr">
                    <a:lnL w="12700" cap="flat" cmpd="sng" algn="ctr">
                      <a:solidFill>
                        <a:srgbClr val="93C01F"/>
                      </a:solidFill>
                      <a:prstDash val="solid"/>
                      <a:round/>
                      <a:headEnd type="none" w="med" len="med"/>
                      <a:tailEnd type="none" w="med" len="med"/>
                    </a:lnL>
                    <a:lnT w="12700" cap="flat" cmpd="sng" algn="ctr">
                      <a:solidFill>
                        <a:srgbClr val="93C01F"/>
                      </a:solidFill>
                      <a:prstDash val="solid"/>
                      <a:round/>
                      <a:headEnd type="none" w="med" len="med"/>
                      <a:tailEnd type="none" w="med" len="med"/>
                    </a:lnT>
                    <a:noFill/>
                  </a:tcPr>
                </a:tc>
                <a:extLst>
                  <a:ext uri="{0D108BD9-81ED-4DB2-BD59-A6C34878D82A}">
                    <a16:rowId xmlns:a16="http://schemas.microsoft.com/office/drawing/2014/main" val="10004"/>
                  </a:ext>
                </a:extLst>
              </a:tr>
            </a:tbl>
          </a:graphicData>
        </a:graphic>
      </p:graphicFrame>
      <p:sp>
        <p:nvSpPr>
          <p:cNvPr id="9" name="Rectangle 8"/>
          <p:cNvSpPr/>
          <p:nvPr/>
        </p:nvSpPr>
        <p:spPr>
          <a:xfrm>
            <a:off x="251520" y="1628800"/>
            <a:ext cx="532688" cy="1728192"/>
          </a:xfrm>
          <a:prstGeom prst="rect">
            <a:avLst/>
          </a:prstGeom>
          <a:solidFill>
            <a:srgbClr val="93C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251520" y="3429000"/>
            <a:ext cx="532688" cy="2808312"/>
          </a:xfrm>
          <a:prstGeom prst="rect">
            <a:avLst/>
          </a:prstGeom>
          <a:solidFill>
            <a:srgbClr val="15ADD0"/>
          </a:solidFill>
          <a:ln>
            <a:solidFill>
              <a:srgbClr val="F0F6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solidFill>
            </a:endParaRPr>
          </a:p>
        </p:txBody>
      </p:sp>
      <p:sp>
        <p:nvSpPr>
          <p:cNvPr id="12" name="TextBox 11"/>
          <p:cNvSpPr txBox="1"/>
          <p:nvPr/>
        </p:nvSpPr>
        <p:spPr>
          <a:xfrm rot="16200000">
            <a:off x="-556013" y="1913113"/>
            <a:ext cx="2099958" cy="523220"/>
          </a:xfrm>
          <a:prstGeom prst="rect">
            <a:avLst/>
          </a:prstGeom>
          <a:noFill/>
          <a:ln>
            <a:noFill/>
          </a:ln>
        </p:spPr>
        <p:txBody>
          <a:bodyPr wrap="square" rtlCol="0">
            <a:spAutoFit/>
          </a:bodyPr>
          <a:lstStyle/>
          <a:p>
            <a:r>
              <a:rPr lang="en-GB" sz="1400" b="1" dirty="0">
                <a:solidFill>
                  <a:schemeClr val="bg1"/>
                </a:solidFill>
              </a:rPr>
              <a:t>Differences </a:t>
            </a:r>
          </a:p>
          <a:p>
            <a:r>
              <a:rPr lang="en-GB" sz="1400" b="1" dirty="0">
                <a:solidFill>
                  <a:schemeClr val="bg1"/>
                </a:solidFill>
              </a:rPr>
              <a:t>in methodology</a:t>
            </a:r>
            <a:r>
              <a:rPr lang="en-GB" sz="1400" dirty="0">
                <a:solidFill>
                  <a:schemeClr val="bg1"/>
                </a:solidFill>
              </a:rPr>
              <a:t> </a:t>
            </a:r>
          </a:p>
        </p:txBody>
      </p:sp>
      <p:sp>
        <p:nvSpPr>
          <p:cNvPr id="13" name="TextBox 12"/>
          <p:cNvSpPr txBox="1"/>
          <p:nvPr/>
        </p:nvSpPr>
        <p:spPr>
          <a:xfrm rot="16200000">
            <a:off x="-485055" y="4577878"/>
            <a:ext cx="1885453" cy="307777"/>
          </a:xfrm>
          <a:prstGeom prst="rect">
            <a:avLst/>
          </a:prstGeom>
          <a:noFill/>
        </p:spPr>
        <p:txBody>
          <a:bodyPr wrap="none" rtlCol="0">
            <a:spAutoFit/>
          </a:bodyPr>
          <a:lstStyle/>
          <a:p>
            <a:r>
              <a:rPr lang="en-GB" sz="1400" b="1" dirty="0">
                <a:solidFill>
                  <a:schemeClr val="bg1"/>
                </a:solidFill>
              </a:rPr>
              <a:t>Same methodology</a:t>
            </a:r>
            <a:r>
              <a:rPr lang="en-GB" sz="1400" b="1" dirty="0">
                <a:solidFill>
                  <a:srgbClr val="008265"/>
                </a:solidFill>
              </a:rPr>
              <a:t> </a:t>
            </a:r>
          </a:p>
        </p:txBody>
      </p:sp>
      <p:sp>
        <p:nvSpPr>
          <p:cNvPr id="14" name="TextBox 13"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extLst>
      <p:ext uri="{BB962C8B-B14F-4D97-AF65-F5344CB8AC3E}">
        <p14:creationId xmlns:p14="http://schemas.microsoft.com/office/powerpoint/2010/main" val="2355130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4294967295"/>
          </p:nvPr>
        </p:nvPicPr>
        <p:blipFill>
          <a:blip r:embed="rId3" cstate="print">
            <a:extLst>
              <a:ext uri="{28A0092B-C50C-407E-A947-70E740481C1C}">
                <a14:useLocalDpi xmlns:a14="http://schemas.microsoft.com/office/drawing/2010/main" val="0"/>
              </a:ext>
            </a:extLst>
          </a:blip>
          <a:stretch>
            <a:fillRect/>
          </a:stretch>
        </p:blipFill>
        <p:spPr>
          <a:xfrm>
            <a:off x="1331640" y="1083230"/>
            <a:ext cx="6300788" cy="5305425"/>
          </a:xfrm>
          <a:prstGeom prst="rect">
            <a:avLst/>
          </a:prstGeom>
        </p:spPr>
      </p:pic>
      <p:sp>
        <p:nvSpPr>
          <p:cNvPr id="18" name="TextBox 17"/>
          <p:cNvSpPr txBox="1"/>
          <p:nvPr/>
        </p:nvSpPr>
        <p:spPr>
          <a:xfrm>
            <a:off x="6444208" y="692696"/>
            <a:ext cx="1595309" cy="369332"/>
          </a:xfrm>
          <a:prstGeom prst="rect">
            <a:avLst/>
          </a:prstGeom>
          <a:noFill/>
        </p:spPr>
        <p:txBody>
          <a:bodyPr wrap="none" rtlCol="0">
            <a:spAutoFit/>
          </a:bodyPr>
          <a:lstStyle/>
          <a:p>
            <a:r>
              <a:rPr lang="en-GB" b="1" dirty="0">
                <a:solidFill>
                  <a:prstClr val="white"/>
                </a:solidFill>
              </a:rPr>
              <a:t>Implications </a:t>
            </a:r>
          </a:p>
        </p:txBody>
      </p:sp>
      <p:sp>
        <p:nvSpPr>
          <p:cNvPr id="5" name="Rectangle 4"/>
          <p:cNvSpPr/>
          <p:nvPr/>
        </p:nvSpPr>
        <p:spPr>
          <a:xfrm>
            <a:off x="577404" y="560874"/>
            <a:ext cx="7450980" cy="707886"/>
          </a:xfrm>
          <a:prstGeom prst="rect">
            <a:avLst/>
          </a:prstGeom>
        </p:spPr>
        <p:txBody>
          <a:bodyPr wrap="square">
            <a:spAutoFit/>
          </a:bodyPr>
          <a:lstStyle/>
          <a:p>
            <a:r>
              <a:rPr lang="en-GB" sz="2000" b="1" dirty="0">
                <a:solidFill>
                  <a:srgbClr val="008265"/>
                </a:solidFill>
                <a:latin typeface="Rockwell" panose="02060603020205020403" pitchFamily="18" charset="0"/>
                <a:cs typeface="Arial" pitchFamily="34" charset="0"/>
              </a:rPr>
              <a:t>Business Benchmarking</a:t>
            </a:r>
            <a:r>
              <a:rPr lang="en-GB" sz="2000" dirty="0">
                <a:solidFill>
                  <a:srgbClr val="008265"/>
                </a:solidFill>
                <a:latin typeface="Rockwell" panose="02060603020205020403" pitchFamily="18" charset="0"/>
                <a:cs typeface="Arial" pitchFamily="34" charset="0"/>
              </a:rPr>
              <a:t> │Customer priorities</a:t>
            </a:r>
          </a:p>
          <a:p>
            <a:endParaRPr lang="en-GB" sz="2000" dirty="0">
              <a:latin typeface="Arial" pitchFamily="34" charset="0"/>
              <a:cs typeface="Arial" pitchFamily="34" charset="0"/>
            </a:endParaRPr>
          </a:p>
        </p:txBody>
      </p:sp>
      <p:sp>
        <p:nvSpPr>
          <p:cNvPr id="7" name="TextBox 6"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extLst>
      <p:ext uri="{BB962C8B-B14F-4D97-AF65-F5344CB8AC3E}">
        <p14:creationId xmlns:p14="http://schemas.microsoft.com/office/powerpoint/2010/main" val="2290656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77404" y="560874"/>
            <a:ext cx="7450980" cy="707886"/>
          </a:xfrm>
          <a:prstGeom prst="rect">
            <a:avLst/>
          </a:prstGeom>
        </p:spPr>
        <p:txBody>
          <a:bodyPr wrap="square">
            <a:spAutoFit/>
          </a:bodyPr>
          <a:lstStyle/>
          <a:p>
            <a:r>
              <a:rPr lang="en-GB" sz="2000" b="1" dirty="0">
                <a:solidFill>
                  <a:srgbClr val="008265"/>
                </a:solidFill>
                <a:latin typeface="Rockwell" panose="02060603020205020403" pitchFamily="18" charset="0"/>
                <a:cs typeface="Arial" pitchFamily="34" charset="0"/>
              </a:rPr>
              <a:t>Business Benchmarking</a:t>
            </a:r>
            <a:r>
              <a:rPr lang="en-GB" sz="2000" dirty="0">
                <a:solidFill>
                  <a:srgbClr val="008265"/>
                </a:solidFill>
                <a:latin typeface="Rockwell" panose="02060603020205020403" pitchFamily="18" charset="0"/>
                <a:cs typeface="Arial" pitchFamily="34" charset="0"/>
              </a:rPr>
              <a:t> │Top customer priorities</a:t>
            </a:r>
          </a:p>
          <a:p>
            <a:endParaRPr lang="en-GB" sz="2000" dirty="0">
              <a:latin typeface="Arial" pitchFamily="34" charset="0"/>
              <a:cs typeface="Arial" pitchFamily="34" charset="0"/>
            </a:endParaRPr>
          </a:p>
        </p:txBody>
      </p:sp>
      <p:pic>
        <p:nvPicPr>
          <p:cNvPr id="7"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t="19094"/>
          <a:stretch/>
        </p:blipFill>
        <p:spPr>
          <a:xfrm>
            <a:off x="467544" y="980728"/>
            <a:ext cx="8226425" cy="4988520"/>
          </a:xfrm>
          <a:prstGeom prst="rect">
            <a:avLst/>
          </a:prstGeom>
        </p:spPr>
      </p:pic>
      <p:sp>
        <p:nvSpPr>
          <p:cNvPr id="5" name="TextBox 4"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extLst>
      <p:ext uri="{BB962C8B-B14F-4D97-AF65-F5344CB8AC3E}">
        <p14:creationId xmlns:p14="http://schemas.microsoft.com/office/powerpoint/2010/main" val="1828205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77404" y="560874"/>
            <a:ext cx="7522988" cy="707886"/>
          </a:xfrm>
          <a:prstGeom prst="rect">
            <a:avLst/>
          </a:prstGeom>
        </p:spPr>
        <p:txBody>
          <a:bodyPr wrap="square">
            <a:spAutoFit/>
          </a:bodyPr>
          <a:lstStyle/>
          <a:p>
            <a:r>
              <a:rPr lang="en-GB" sz="2000" b="1" dirty="0">
                <a:solidFill>
                  <a:srgbClr val="008265"/>
                </a:solidFill>
                <a:latin typeface="Rockwell" panose="02060603020205020403" pitchFamily="18" charset="0"/>
                <a:cs typeface="Arial" pitchFamily="34" charset="0"/>
              </a:rPr>
              <a:t>Business Benchmarking</a:t>
            </a:r>
            <a:r>
              <a:rPr lang="en-GB" sz="2000" dirty="0">
                <a:solidFill>
                  <a:srgbClr val="008265"/>
                </a:solidFill>
                <a:latin typeface="Rockwell" panose="02060603020205020403" pitchFamily="18" charset="0"/>
                <a:cs typeface="Arial" pitchFamily="34" charset="0"/>
              </a:rPr>
              <a:t> │Methodology: further notes</a:t>
            </a:r>
          </a:p>
          <a:p>
            <a:endParaRPr lang="en-GB" sz="2000" dirty="0">
              <a:latin typeface="Arial" pitchFamily="34" charset="0"/>
              <a:cs typeface="Arial" pitchFamily="34" charset="0"/>
            </a:endParaRPr>
          </a:p>
        </p:txBody>
      </p:sp>
      <p:sp>
        <p:nvSpPr>
          <p:cNvPr id="9" name="Rectangle 8"/>
          <p:cNvSpPr/>
          <p:nvPr/>
        </p:nvSpPr>
        <p:spPr>
          <a:xfrm>
            <a:off x="611560" y="1124744"/>
            <a:ext cx="3744416" cy="4847479"/>
          </a:xfrm>
          <a:prstGeom prst="rect">
            <a:avLst/>
          </a:prstGeom>
        </p:spPr>
        <p:txBody>
          <a:bodyPr wrap="square">
            <a:spAutoFit/>
          </a:bodyPr>
          <a:lstStyle/>
          <a:p>
            <a:endParaRPr lang="en-GB" sz="1000" dirty="0">
              <a:solidFill>
                <a:srgbClr val="646464"/>
              </a:solidFill>
              <a:latin typeface="Arial" pitchFamily="34" charset="0"/>
              <a:cs typeface="Arial" pitchFamily="34" charset="0"/>
            </a:endParaRPr>
          </a:p>
          <a:p>
            <a:r>
              <a:rPr lang="en-GB" sz="1200" dirty="0">
                <a:solidFill>
                  <a:srgbClr val="008265"/>
                </a:solidFill>
                <a:latin typeface="Arial" pitchFamily="34" charset="0"/>
                <a:cs typeface="Arial" pitchFamily="34" charset="0"/>
              </a:rPr>
              <a:t>Customer Effort</a:t>
            </a:r>
            <a:endParaRPr lang="en-GB" sz="1200" b="1" cap="small" dirty="0">
              <a:solidFill>
                <a:srgbClr val="004632"/>
              </a:solidFill>
              <a:latin typeface="Arial" pitchFamily="34" charset="0"/>
              <a:cs typeface="Arial" pitchFamily="34" charset="0"/>
            </a:endParaRPr>
          </a:p>
          <a:p>
            <a:endParaRPr lang="en-GB" sz="900" b="1" cap="small" dirty="0">
              <a:solidFill>
                <a:srgbClr val="004632"/>
              </a:solidFill>
              <a:latin typeface="Arial" pitchFamily="34" charset="0"/>
              <a:cs typeface="Arial" pitchFamily="34" charset="0"/>
            </a:endParaRPr>
          </a:p>
          <a:p>
            <a:r>
              <a:rPr lang="en-GB" sz="900" b="1" dirty="0">
                <a:solidFill>
                  <a:srgbClr val="008265"/>
                </a:solidFill>
              </a:rPr>
              <a:t>This metric is based on the question:</a:t>
            </a:r>
          </a:p>
          <a:p>
            <a:r>
              <a:rPr lang="en-GB" sz="900" dirty="0">
                <a:latin typeface="Arial" pitchFamily="34" charset="0"/>
                <a:cs typeface="Arial" pitchFamily="34" charset="0"/>
              </a:rPr>
              <a:t>“How much effort did you have to make to complete your transaction, </a:t>
            </a:r>
          </a:p>
          <a:p>
            <a:r>
              <a:rPr lang="en-GB" sz="900" dirty="0">
                <a:latin typeface="Arial" pitchFamily="34" charset="0"/>
                <a:cs typeface="Arial" pitchFamily="34" charset="0"/>
              </a:rPr>
              <a:t>enquiry or request on this occasion” (1-10 scale). </a:t>
            </a:r>
          </a:p>
          <a:p>
            <a:r>
              <a:rPr lang="en-GB" sz="900" dirty="0">
                <a:latin typeface="Arial" pitchFamily="34" charset="0"/>
                <a:cs typeface="Arial" pitchFamily="34" charset="0"/>
              </a:rPr>
              <a:t>A lower score signifies less effort required on the part of the customer.</a:t>
            </a:r>
          </a:p>
          <a:p>
            <a:endParaRPr lang="en-GB" sz="900" dirty="0"/>
          </a:p>
          <a:p>
            <a:r>
              <a:rPr lang="en-GB" sz="900" b="1" dirty="0">
                <a:solidFill>
                  <a:srgbClr val="008265"/>
                </a:solidFill>
              </a:rPr>
              <a:t>Organisations use Customer Effort scores to:</a:t>
            </a:r>
          </a:p>
          <a:p>
            <a:r>
              <a:rPr lang="en-GB" sz="900" dirty="0">
                <a:latin typeface="Arial" pitchFamily="34" charset="0"/>
                <a:cs typeface="Arial" pitchFamily="34" charset="0"/>
              </a:rPr>
              <a:t>• Understand and benchmark “ease of doing business”</a:t>
            </a:r>
          </a:p>
          <a:p>
            <a:r>
              <a:rPr lang="en-GB" sz="900" dirty="0">
                <a:latin typeface="Arial" pitchFamily="34" charset="0"/>
                <a:cs typeface="Arial" pitchFamily="34" charset="0"/>
              </a:rPr>
              <a:t>• Gauge their efficiency and speed in dealing with customers</a:t>
            </a:r>
          </a:p>
          <a:p>
            <a:br>
              <a:rPr lang="en-GB" sz="900" dirty="0">
                <a:latin typeface="Arial" pitchFamily="34" charset="0"/>
                <a:cs typeface="Arial" pitchFamily="34" charset="0"/>
              </a:rPr>
            </a:br>
            <a:r>
              <a:rPr lang="en-GB" sz="900" dirty="0">
                <a:latin typeface="Arial" pitchFamily="34" charset="0"/>
                <a:cs typeface="Arial" pitchFamily="34" charset="0"/>
              </a:rPr>
              <a:t>Customer effort is most appropriate in service situations where customers don’t want to be dealing with the organisation and/or seek to minimise the time/effort spent completing their transaction or enquiry.</a:t>
            </a:r>
          </a:p>
          <a:p>
            <a:endParaRPr lang="en-GB" sz="900" b="1" dirty="0"/>
          </a:p>
          <a:p>
            <a:endParaRPr lang="en-GB" sz="900" b="1" dirty="0"/>
          </a:p>
          <a:p>
            <a:endParaRPr lang="en-GB" sz="900" b="1" dirty="0"/>
          </a:p>
          <a:p>
            <a:r>
              <a:rPr lang="en-GB" sz="1200" dirty="0">
                <a:solidFill>
                  <a:srgbClr val="008265"/>
                </a:solidFill>
                <a:latin typeface="Arial" pitchFamily="34" charset="0"/>
                <a:cs typeface="Arial" pitchFamily="34" charset="0"/>
              </a:rPr>
              <a:t>Net Promoter Score (NPS)</a:t>
            </a:r>
            <a:r>
              <a:rPr lang="en-GB" sz="1200" baseline="30000" dirty="0"/>
              <a:t> ®</a:t>
            </a:r>
            <a:endParaRPr lang="en-GB" sz="1200" b="1" cap="small" dirty="0">
              <a:solidFill>
                <a:srgbClr val="004632"/>
              </a:solidFill>
              <a:latin typeface="Arial" pitchFamily="34" charset="0"/>
              <a:cs typeface="Arial" pitchFamily="34" charset="0"/>
            </a:endParaRPr>
          </a:p>
          <a:p>
            <a:endParaRPr lang="en-GB" sz="1200" b="1" cap="small" dirty="0">
              <a:solidFill>
                <a:srgbClr val="004632"/>
              </a:solidFill>
              <a:latin typeface="Arial" pitchFamily="34" charset="0"/>
              <a:cs typeface="Arial" pitchFamily="34" charset="0"/>
            </a:endParaRPr>
          </a:p>
          <a:p>
            <a:r>
              <a:rPr lang="en-GB" sz="900" dirty="0">
                <a:latin typeface="Arial" pitchFamily="34" charset="0"/>
                <a:cs typeface="Arial" pitchFamily="34" charset="0"/>
              </a:rPr>
              <a:t>This metric is based on “likelihood to recommend” scores.</a:t>
            </a:r>
          </a:p>
          <a:p>
            <a:endParaRPr lang="en-GB" sz="900" dirty="0"/>
          </a:p>
          <a:p>
            <a:r>
              <a:rPr lang="en-GB" sz="900" b="1" dirty="0">
                <a:solidFill>
                  <a:srgbClr val="008265"/>
                </a:solidFill>
              </a:rPr>
              <a:t>The NPS formula used in UKCSI is:</a:t>
            </a:r>
          </a:p>
          <a:p>
            <a:r>
              <a:rPr lang="en-GB" sz="900" dirty="0">
                <a:latin typeface="Arial" pitchFamily="34" charset="0"/>
                <a:cs typeface="Arial" pitchFamily="34" charset="0"/>
              </a:rPr>
              <a:t>% of respondents scoring 9/10 (out of 10) on likelihood to recommend MINUS % of respondents scoring 0-6 on likelihood to recommend EQUALS Net Promoter Score for the organisation</a:t>
            </a:r>
          </a:p>
          <a:p>
            <a:endParaRPr lang="en-GB" sz="900" dirty="0"/>
          </a:p>
          <a:p>
            <a:r>
              <a:rPr lang="en-GB" sz="900" b="1" dirty="0">
                <a:solidFill>
                  <a:srgbClr val="008265"/>
                </a:solidFill>
              </a:rPr>
              <a:t>Organisations use NPS to:</a:t>
            </a:r>
          </a:p>
          <a:p>
            <a:r>
              <a:rPr lang="en-GB" sz="900" dirty="0">
                <a:latin typeface="Arial" pitchFamily="34" charset="0"/>
                <a:cs typeface="Arial" pitchFamily="34" charset="0"/>
              </a:rPr>
              <a:t>• Track levels of satisfaction and recommendation</a:t>
            </a:r>
          </a:p>
          <a:p>
            <a:r>
              <a:rPr lang="en-GB" sz="900" dirty="0">
                <a:latin typeface="Arial" pitchFamily="34" charset="0"/>
                <a:cs typeface="Arial" pitchFamily="34" charset="0"/>
              </a:rPr>
              <a:t>• Gauge their ability to create “promoters”, while minimising “detractors”.</a:t>
            </a:r>
          </a:p>
        </p:txBody>
      </p:sp>
      <p:sp>
        <p:nvSpPr>
          <p:cNvPr id="6" name="TextBox 5" descr="orlink:ORRange217@'PP Automation'!$A$85€0€0€€0€0€0€0€€0"/>
          <p:cNvSpPr txBox="1"/>
          <p:nvPr/>
        </p:nvSpPr>
        <p:spPr>
          <a:xfrm>
            <a:off x="6372200" y="6541313"/>
            <a:ext cx="2771800" cy="200055"/>
          </a:xfrm>
          <a:prstGeom prst="rect">
            <a:avLst/>
          </a:prstGeom>
          <a:noFill/>
        </p:spPr>
        <p:txBody>
          <a:bodyPr wrap="square" rtlCol="0">
            <a:spAutoFit/>
          </a:bodyPr>
          <a:lstStyle/>
          <a:p>
            <a:r>
              <a:rPr lang="en-GB" sz="700">
                <a:solidFill>
                  <a:srgbClr val="008265"/>
                </a:solidFill>
              </a:rPr>
              <a:t>UKCSI July 2019 | Utilities sector results</a:t>
            </a:r>
            <a:endParaRPr lang="en-GB" sz="700" dirty="0">
              <a:solidFill>
                <a:srgbClr val="008265"/>
              </a:solidFill>
            </a:endParaRPr>
          </a:p>
        </p:txBody>
      </p:sp>
    </p:spTree>
    <p:extLst>
      <p:ext uri="{BB962C8B-B14F-4D97-AF65-F5344CB8AC3E}">
        <p14:creationId xmlns:p14="http://schemas.microsoft.com/office/powerpoint/2010/main" val="630749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11442791"/>
      </p:ext>
    </p:extLst>
  </p:cSld>
  <p:clrMapOvr>
    <a:masterClrMapping/>
  </p:clrMapOvr>
</p:sld>
</file>

<file path=ppt/theme/theme1.xml><?xml version="1.0" encoding="utf-8"?>
<a:theme xmlns:a="http://schemas.openxmlformats.org/drawingml/2006/main" name="1_ICS PowerPoint templates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ICS PowerPoint templates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ICS PowerPoint templates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Presentation" ma:contentTypeID="0x010100FAFD54A5D6473B468DE06B48FEFEE6D9004FE1F51C326EA34F9324CD0B2EB17F1A" ma:contentTypeVersion="10" ma:contentTypeDescription="This should be used for producing PowerPoint presentations" ma:contentTypeScope="" ma:versionID="9f4853c399cf4b621a647a9d47e6491f">
  <xsd:schema xmlns:xsd="http://www.w3.org/2001/XMLSchema" xmlns:xs="http://www.w3.org/2001/XMLSchema" xmlns:p="http://schemas.microsoft.com/office/2006/metadata/properties" xmlns:ns2="http://schemas.microsoft.com/sharepoint/v3/fields" xmlns:ns3="631298fc-6a88-4548-b7d9-3b164918c4a3" xmlns:ns4="207cba57-4b93-415b-a57b-602c6ed2f38f" targetNamespace="http://schemas.microsoft.com/office/2006/metadata/properties" ma:root="true" ma:fieldsID="4ce9df25d9e941fd8c1a928edefb9bfa" ns2:_="" ns3:_="" ns4:_="">
    <xsd:import namespace="http://schemas.microsoft.com/sharepoint/v3/fields"/>
    <xsd:import namespace="631298fc-6a88-4548-b7d9-3b164918c4a3"/>
    <xsd:import namespace="207cba57-4b93-415b-a57b-602c6ed2f38f"/>
    <xsd:element name="properties">
      <xsd:complexType>
        <xsd:sequence>
          <xsd:element name="documentManagement">
            <xsd:complexType>
              <xsd:all>
                <xsd:element ref="ns3:Recipient" minOccurs="0"/>
                <xsd:element ref="ns3:Organisation" minOccurs="0"/>
                <xsd:element ref="ns3:Meeting_x0020_Date" minOccurs="0"/>
                <xsd:element ref="ns2:_Status" minOccurs="0"/>
                <xsd:element ref="ns3:Publication_x0020_Date_x003a_" minOccurs="0"/>
                <xsd:element ref="ns3:Classification" minOccurs="0"/>
                <xsd:element ref="ns3:Descriptor" minOccurs="0"/>
                <xsd:element ref="ns4:_dlc_DocIdUrl" minOccurs="0"/>
                <xsd:element ref="ns4:_dlc_DocIdPersistId" minOccurs="0"/>
                <xsd:element ref="ns4:_dlc_Doc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2" nillable="true" ma:displayName="Status" ma:default="Draft" ma:description="Choose the appropriate status from the drop-down" ma:format="Dropdown" ma:internalName="_Status">
      <xsd:simpleType>
        <xsd:restriction base="dms:Choice">
          <xsd:enumeration value="Draft"/>
          <xsd:enumeration value="For comment"/>
          <xsd:enumeration value="Peer Reviewed"/>
          <xsd:enumeration value="Head of Dept Reviewed"/>
          <xsd:enumeration value="Legally Reviewed"/>
          <xsd:enumeration value="MD Approved"/>
          <xsd:enumeration value="Final not for Registry"/>
          <xsd:enumeration value="Final and Sent to Registry"/>
          <xsd:enumeration value="Published"/>
          <xsd:enumeration value="For deletion review"/>
          <xsd:enumeration value="External Draft"/>
          <xsd:enumeration value="External for comment"/>
          <xsd:enumeration value="External for action"/>
          <xsd:enumeration value="External Final"/>
        </xsd:restriction>
      </xsd:simpleType>
    </xsd:element>
  </xsd:schema>
  <xsd:schema xmlns:xsd="http://www.w3.org/2001/XMLSchema" xmlns:xs="http://www.w3.org/2001/XMLSchema" xmlns:dms="http://schemas.microsoft.com/office/2006/documentManagement/types" xmlns:pc="http://schemas.microsoft.com/office/infopath/2007/PartnerControls" targetNamespace="631298fc-6a88-4548-b7d9-3b164918c4a3" elementFormDefault="qualified">
    <xsd:import namespace="http://schemas.microsoft.com/office/2006/documentManagement/types"/>
    <xsd:import namespace="http://schemas.microsoft.com/office/infopath/2007/PartnerControls"/>
    <xsd:element name="Recipient" ma:index="9" nillable="true" ma:displayName="Recipient" ma:description="Internal or external person(s) or group (eg Exec, SMT or Authority).  For Legal Advice put recipient of advice." ma:internalName="Recipient">
      <xsd:simpleType>
        <xsd:restriction base="dms:Text">
          <xsd:maxLength value="255"/>
        </xsd:restriction>
      </xsd:simpleType>
    </xsd:element>
    <xsd:element name="Organisation" ma:index="10" nillable="true" ma:displayName="Organisation" ma:default="Choose an Organisation" ma:format="Dropdown" ma:internalName="Organisation">
      <xsd:simpleType>
        <xsd:union memberTypes="dms:Text">
          <xsd:simpleType>
            <xsd:restriction base="dms:Choice">
              <xsd:enumeration value="Choose an Organisation"/>
              <xsd:enumeration value="Assoc Elec Producers"/>
              <xsd:enumeration value="Atomic Energy Auth"/>
              <xsd:enumeration value="BERR"/>
              <xsd:enumeration value="British Energy"/>
              <xsd:enumeration value="Brit Wind Energy Assoc"/>
              <xsd:enumeration value="Building Research Est"/>
              <xsd:enumeration value="Carbon Trust"/>
              <xsd:enumeration value="Cavendish"/>
              <xsd:enumeration value="Centrica"/>
              <xsd:enumeration value="Central Networks"/>
              <xsd:enumeration value="CE"/>
              <xsd:enumeration value="CEER"/>
              <xsd:enumeration value="CHPA"/>
              <xsd:enumeration value="Competition Commission"/>
              <xsd:enumeration value="DCLG"/>
              <xsd:enumeration value="DCUSA Ltd"/>
              <xsd:enumeration value="DEFRA"/>
              <xsd:enumeration value="DETI (Northern Ireland)"/>
              <xsd:enumeration value="European Commission"/>
              <xsd:enumeration value="EdF"/>
              <xsd:enumeration value="Elec DNO"/>
              <xsd:enumeration value="ELEXON"/>
              <xsd:enumeration value="eon"/>
              <xsd:enumeration value="Electricity North West"/>
              <xsd:enumeration value="Energy Networks Association"/>
              <xsd:enumeration value="Energy Retail Association"/>
              <xsd:enumeration value="Energy Saving Trust"/>
              <xsd:enumeration value="energywatch"/>
              <xsd:enumeration value="ERGEG"/>
              <xsd:enumeration value="Ernst &amp; Young"/>
              <xsd:enumeration value="ESTA"/>
              <xsd:enumeration value="Gas DNs"/>
              <xsd:enumeration value="Gas Forum"/>
              <xsd:enumeration value="Gaz de France"/>
              <xsd:enumeration value="Government"/>
              <xsd:enumeration value="HM Revenue &amp; Customs"/>
              <xsd:enumeration value="HM Treasury"/>
              <xsd:enumeration value="House of Commons"/>
              <xsd:enumeration value="HSE"/>
              <xsd:enumeration value="IDNO"/>
              <xsd:enumeration value="IGT"/>
              <xsd:enumeration value="National Grid Gas"/>
              <xsd:enumeration value="National Grid Elec"/>
              <xsd:enumeration value="nPower"/>
              <xsd:enumeration value="NWOperators"/>
              <xsd:enumeration value="NEDL &amp;  YEDL"/>
              <xsd:enumeration value="Northern Gas Networks"/>
              <xsd:enumeration value="OFGEM"/>
              <xsd:enumeration value="OFREG"/>
              <xsd:enumeration value="OFT"/>
              <xsd:enumeration value="Parity"/>
              <xsd:enumeration value="Parl Renew &amp; Sustain Energy Grp"/>
              <xsd:enumeration value="Renewble Energy Assoc"/>
              <xsd:enumeration value="RWE"/>
              <xsd:enumeration value="Scotia Gas Networks"/>
              <xsd:enumeration value="Scottish and Southern"/>
              <xsd:enumeration value="Scottish Executive"/>
              <xsd:enumeration value="Scottish Power"/>
              <xsd:enumeration value="SmartestEnergy"/>
              <xsd:enumeration value="Suppliers"/>
              <xsd:enumeration value="Wales &amp; West Utilities"/>
              <xsd:enumeration value="Welsh Assembly"/>
              <xsd:enumeration value="WPD"/>
              <xsd:enumeration value="Xoserve"/>
              <xsd:enumeration value="-"/>
            </xsd:restriction>
          </xsd:simpleType>
        </xsd:union>
      </xsd:simpleType>
    </xsd:element>
    <xsd:element name="Meeting_x0020_Date" ma:index="11" nillable="true" ma:displayName="Meeting Date" ma:description="Enter the date as DD/MM/YYYY" ma:format="DateOnly" ma:internalName="Meeting_x0020_Date">
      <xsd:simpleType>
        <xsd:restriction base="dms:DateTime"/>
      </xsd:simpleType>
    </xsd:element>
    <xsd:element name="Publication_x0020_Date_x003a_" ma:index="13" nillable="true" ma:displayName="Publication Date:" ma:default="[today]" ma:description="The Publication Date" ma:format="DateOnly" ma:internalName="Publication_x0020_Date_x003A_">
      <xsd:simpleType>
        <xsd:restriction base="dms:DateTime"/>
      </xsd:simpleType>
    </xsd:element>
    <xsd:element name="Classification" ma:index="14" nillable="true" ma:displayName="Classification" ma:default="Unclassified" ma:format="Dropdown" ma:hidden="true" ma:internalName="Classification" ma:readOnly="false">
      <xsd:simpleType>
        <xsd:restriction base="dms:Choice">
          <xsd:enumeration value="Unclassified"/>
          <xsd:enumeration value="Protect"/>
          <xsd:enumeration value="Restricted"/>
        </xsd:restriction>
      </xsd:simpleType>
    </xsd:element>
    <xsd:element name="Descriptor" ma:index="15" nillable="true" ma:displayName="Descriptor" ma:format="Dropdown" ma:hidden="true" ma:internalName="Descriptor" ma:readOnly="false">
      <xsd:simpleType>
        <xsd:restriction base="dms:Choice">
          <xsd:enumeration value="Commercial"/>
          <xsd:enumeration value="Management"/>
          <xsd:enumeration value="Market Sensitive"/>
          <xsd:enumeration value="Staff"/>
        </xsd:restriction>
      </xsd:simpleType>
    </xsd:element>
  </xsd:schema>
  <xsd:schema xmlns:xsd="http://www.w3.org/2001/XMLSchema" xmlns:xs="http://www.w3.org/2001/XMLSchema" xmlns:dms="http://schemas.microsoft.com/office/2006/documentManagement/types" xmlns:pc="http://schemas.microsoft.com/office/infopath/2007/PartnerControls" targetNamespace="207cba57-4b93-415b-a57b-602c6ed2f38f" elementFormDefault="qualified">
    <xsd:import namespace="http://schemas.microsoft.com/office/2006/documentManagement/types"/>
    <xsd:import namespace="http://schemas.microsoft.com/office/infopath/2007/PartnerControls"/>
    <xsd:element name="_dlc_DocIdUrl" ma:index="1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7" nillable="true" ma:displayName="Persist ID" ma:description="Keep ID on add." ma:hidden="true" ma:internalName="_dlc_DocIdPersistId" ma:readOnly="true">
      <xsd:simpleType>
        <xsd:restriction base="dms:Boolean"/>
      </xsd:simpleType>
    </xsd:element>
    <xsd:element name="_dlc_DocId" ma:index="18" nillable="true" ma:displayName="Document ID Value" ma:description="The value of the document ID assigned to this item." ma:internalName="_dlc_DocId"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ma:index="8"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_Status xmlns="http://schemas.microsoft.com/sharepoint/v3/fields">Draft</_Status>
    <Meeting_x0020_Date xmlns="631298fc-6a88-4548-b7d9-3b164918c4a3" xsi:nil="true"/>
    <Descriptor xmlns="631298fc-6a88-4548-b7d9-3b164918c4a3" xsi:nil="true"/>
    <Classification xmlns="631298fc-6a88-4548-b7d9-3b164918c4a3">Unclassified</Classification>
    <Recipient xmlns="631298fc-6a88-4548-b7d9-3b164918c4a3" xsi:nil="true"/>
    <Organisation xmlns="631298fc-6a88-4548-b7d9-3b164918c4a3">Choose an Organisation</Organisation>
    <Publication_x0020_Date_x003a_ xmlns="631298fc-6a88-4548-b7d9-3b164918c4a3">2020-09-28T11:26:22+00:00</Publication_x0020_Date_x003a_>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5.xml><?xml version="1.0" encoding="utf-8"?>
<?mso-contentType ?>
<SharedContentType xmlns="Microsoft.SharePoint.Taxonomy.ContentTypeSync" SourceId="ca9306fc-8436-45f0-b931-e34f519be3a3" ContentTypeId="0x010100FAFD54A5D6473B468DE06B48FEFEE6D9" PreviousValue="true"/>
</file>

<file path=customXml/itemProps1.xml><?xml version="1.0" encoding="utf-8"?>
<ds:datastoreItem xmlns:ds="http://schemas.openxmlformats.org/officeDocument/2006/customXml" ds:itemID="{00676E52-46AE-4675-BC78-C75A468605B3}"/>
</file>

<file path=customXml/itemProps2.xml><?xml version="1.0" encoding="utf-8"?>
<ds:datastoreItem xmlns:ds="http://schemas.openxmlformats.org/officeDocument/2006/customXml" ds:itemID="{02E0E382-5E8A-410A-A3EB-378ACF0A9957}">
  <ds:schemaRefs>
    <ds:schemaRef ds:uri="http://purl.org/dc/dcmitype/"/>
    <ds:schemaRef ds:uri="http://schemas.microsoft.com/office/2006/metadata/properties"/>
    <ds:schemaRef ds:uri="http://schemas.microsoft.com/office/2006/documentManagement/types"/>
    <ds:schemaRef ds:uri="http://purl.org/dc/terms/"/>
    <ds:schemaRef ds:uri="http://www.w3.org/XML/1998/namespace"/>
    <ds:schemaRef ds:uri="http://schemas.openxmlformats.org/package/2006/metadata/core-properties"/>
    <ds:schemaRef ds:uri="http://purl.org/dc/elements/1.1/"/>
    <ds:schemaRef ds:uri="07cd909f-e6b7-47a5-86ea-57458864e099"/>
  </ds:schemaRefs>
</ds:datastoreItem>
</file>

<file path=customXml/itemProps3.xml><?xml version="1.0" encoding="utf-8"?>
<ds:datastoreItem xmlns:ds="http://schemas.openxmlformats.org/officeDocument/2006/customXml" ds:itemID="{A1632B43-475D-4FB7-98C6-46CE5BC76BA7}">
  <ds:schemaRefs>
    <ds:schemaRef ds:uri="http://schemas.microsoft.com/sharepoint/v3/contenttype/forms"/>
  </ds:schemaRefs>
</ds:datastoreItem>
</file>

<file path=customXml/itemProps4.xml><?xml version="1.0" encoding="utf-8"?>
<ds:datastoreItem xmlns:ds="http://schemas.openxmlformats.org/officeDocument/2006/customXml" ds:itemID="{58DB8DCF-B2E9-4DB4-9112-3A67F98C56AD}"/>
</file>

<file path=customXml/itemProps5.xml><?xml version="1.0" encoding="utf-8"?>
<ds:datastoreItem xmlns:ds="http://schemas.openxmlformats.org/officeDocument/2006/customXml" ds:itemID="{24C6CF1F-BD4B-4C7C-B759-20CEAD0B8211}"/>
</file>

<file path=docProps/app.xml><?xml version="1.0" encoding="utf-8"?>
<Properties xmlns="http://schemas.openxmlformats.org/officeDocument/2006/extended-properties" xmlns:vt="http://schemas.openxmlformats.org/officeDocument/2006/docPropsVTypes">
  <Template/>
  <TotalTime>5579</TotalTime>
  <Words>1221</Words>
  <Application>Microsoft Office PowerPoint</Application>
  <PresentationFormat>On-screen Show (4:3)</PresentationFormat>
  <Paragraphs>269</Paragraphs>
  <Slides>30</Slides>
  <Notes>9</Notes>
  <HiddenSlides>0</HiddenSlides>
  <MMClips>0</MMClips>
  <ScaleCrop>false</ScaleCrop>
  <HeadingPairs>
    <vt:vector size="4" baseType="variant">
      <vt:variant>
        <vt:lpstr>Theme</vt:lpstr>
      </vt:variant>
      <vt:variant>
        <vt:i4>3</vt:i4>
      </vt:variant>
      <vt:variant>
        <vt:lpstr>Slide Titles</vt:lpstr>
      </vt:variant>
      <vt:variant>
        <vt:i4>30</vt:i4>
      </vt:variant>
    </vt:vector>
  </HeadingPairs>
  <TitlesOfParts>
    <vt:vector size="33" baseType="lpstr">
      <vt:lpstr>1_ICS PowerPoint templatesNEW</vt:lpstr>
      <vt:lpstr>2_ICS PowerPoint templatesNEW</vt:lpstr>
      <vt:lpstr>3_ICS PowerPoint templatesNEW</vt:lpstr>
      <vt:lpstr>PowerPoint Presentation</vt:lpstr>
      <vt:lpstr>Contents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 Bloggs - account manager</dc:title>
  <dc:creator>fionab</dc:creator>
  <cp:lastModifiedBy>Danielle Oakes</cp:lastModifiedBy>
  <cp:revision>649</cp:revision>
  <cp:lastPrinted>2019-12-03T13:17:53Z</cp:lastPrinted>
  <dcterms:created xsi:type="dcterms:W3CDTF">2010-05-26T14:09:57Z</dcterms:created>
  <dcterms:modified xsi:type="dcterms:W3CDTF">2020-05-05T15:40:28Z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0x010100FAFD54A5D6473B468DE06B48FEFEE6D9004FE1F51C326EA34F9324CD0B2EB17F1A</vt:lpwstr>
  </property>
  <property fmtid="{D5CDD505-2E9C-101B-9397-08002B2CF9AE}" pid="3" name="OR version">
    <vt:lpwstr>None</vt:lpwstr>
  </property>
  <property fmtid="{D5CDD505-2E9C-101B-9397-08002B2CF9AE}" pid="4" name="Order">
    <vt:r8>12700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BJSCc5a055b0-1bed-4579_x">
    <vt:lpwstr/>
  </property>
  <property fmtid="{D5CDD505-2E9C-101B-9397-08002B2CF9AE}" pid="12" name="BJSCdd9eba61-d6b9-469b_x">
    <vt:lpwstr/>
  </property>
  <property fmtid="{D5CDD505-2E9C-101B-9397-08002B2CF9AE}" pid="13" name="BJSCSummaryMarking">
    <vt:lpwstr>This item has no classification</vt:lpwstr>
  </property>
  <property fmtid="{D5CDD505-2E9C-101B-9397-08002B2CF9AE}" pid="14" name="BJSCInternalLabel">
    <vt:lpwstr>&lt;?xml version="1.0" encoding="us-ascii"?&gt;&lt;sisl xmlns:xsi="http://www.w3.org/2001/XMLSchema-instance" xmlns:xsd="http://www.w3.org/2001/XMLSchema" sislVersion="0" policy="973096ae-7329-4b3b-9368-47aeba6959e1" xmlns="http://www.boldonjames.com/2008/01/sie/internal/label" /&gt;</vt:lpwstr>
  </property>
</Properties>
</file>