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6"/>
    <p:sldMasterId id="2147483660" r:id="rId7"/>
    <p:sldMasterId id="2147483662" r:id="rId8"/>
  </p:sldMasterIdLst>
  <p:notesMasterIdLst>
    <p:notesMasterId r:id="rId12"/>
  </p:notesMasterIdLst>
  <p:handoutMasterIdLst>
    <p:handoutMasterId r:id="rId13"/>
  </p:handoutMasterIdLst>
  <p:sldIdLst>
    <p:sldId id="258" r:id="rId9"/>
    <p:sldId id="270" r:id="rId10"/>
    <p:sldId id="259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5965"/>
    <a:srgbClr val="F47B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42" autoAdjust="0"/>
    <p:restoredTop sz="94674"/>
  </p:normalViewPr>
  <p:slideViewPr>
    <p:cSldViewPr>
      <p:cViewPr varScale="1">
        <p:scale>
          <a:sx n="98" d="100"/>
          <a:sy n="98" d="100"/>
        </p:scale>
        <p:origin x="798" y="3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9" d="100"/>
          <a:sy n="99" d="100"/>
        </p:scale>
        <p:origin x="4272" y="1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3.xml"/><Relationship Id="rId5" Type="http://schemas.openxmlformats.org/officeDocument/2006/relationships/customXml" Target="../customXml/item5.xml"/><Relationship Id="rId15" Type="http://schemas.openxmlformats.org/officeDocument/2006/relationships/viewProps" Target="viewProps.xml"/><Relationship Id="rId10" Type="http://schemas.openxmlformats.org/officeDocument/2006/relationships/slide" Target="slides/slide2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ags" Target="../tags/tag2.xml"/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9B7C3D04-F6DC-4EB5-AC40-1808D4D53B16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"/>
            <p:custDataLst>
              <p:tags r:id="rId2"/>
            </p:custDataLst>
          </p:nvPr>
        </p:nvSpPr>
        <p:spPr>
          <a:xfrm>
            <a:off x="0" y="8685213"/>
            <a:ext cx="68580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rgbClr val="000000"/>
                </a:solidFill>
                <a:latin typeface="Verdana" panose="020B0604030504040204" pitchFamily="34" charset="0"/>
                <a:cs typeface="+mn-cs"/>
              </a:defRPr>
            </a:lvl1pPr>
          </a:lstStyle>
          <a:p>
            <a:pPr algn="ctr"/>
            <a:r>
              <a:rPr lang="en-GB" smtClean="0"/>
              <a:t>       
 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937021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65573058-CF0E-4FFC-A8C9-EE56CEBC424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56772277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BDA1F82C-D1FA-4725-98EA-FFAAA5BAF7B3}" type="slidenum">
              <a:rPr lang="en-GB" altLang="en-US"/>
              <a:pPr/>
              <a:t>1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573058-CF0E-4FFC-A8C9-EE56CEBC424D}" type="slidenum">
              <a:rPr lang="en-GB" altLang="en-US" smtClean="0"/>
              <a:pPr/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1131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63DFD0E0-74C1-4C77-BF54-6091053306EE}" type="slidenum">
              <a:rPr lang="en-GB" altLang="en-US"/>
              <a:pPr/>
              <a:t>3</a:t>
            </a:fld>
            <a:endParaRPr lang="en-GB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33829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3779063-46DA-7342-B97D-58A965EE6D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03096" y="6525344"/>
            <a:ext cx="21336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2843808" y="260649"/>
            <a:ext cx="6120680" cy="288032"/>
          </a:xfrm>
          <a:prstGeom prst="rect">
            <a:avLst/>
          </a:prstGeom>
        </p:spPr>
        <p:txBody>
          <a:bodyPr tIns="72000"/>
          <a:lstStyle>
            <a:lvl1pPr algn="r">
              <a:defRPr sz="1350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3644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87824" y="288000"/>
            <a:ext cx="5997352" cy="288032"/>
          </a:xfrm>
          <a:prstGeom prst="rect">
            <a:avLst/>
          </a:prstGeom>
        </p:spPr>
        <p:txBody>
          <a:bodyPr/>
          <a:lstStyle>
            <a:lvl1pPr algn="r">
              <a:defRPr sz="1350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9EB0159-7AC8-4246-BB9E-B60FC531E7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03096" y="6525344"/>
            <a:ext cx="21336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395536" y="1556792"/>
            <a:ext cx="8229600" cy="33829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Add text here…</a:t>
            </a:r>
          </a:p>
        </p:txBody>
      </p:sp>
    </p:spTree>
    <p:extLst>
      <p:ext uri="{BB962C8B-B14F-4D97-AF65-F5344CB8AC3E}">
        <p14:creationId xmlns:p14="http://schemas.microsoft.com/office/powerpoint/2010/main" val="1556205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15816" y="288000"/>
            <a:ext cx="6086500" cy="288032"/>
          </a:xfrm>
          <a:prstGeom prst="rect">
            <a:avLst/>
          </a:prstGeom>
        </p:spPr>
        <p:txBody>
          <a:bodyPr/>
          <a:lstStyle>
            <a:lvl1pPr algn="r">
              <a:defRPr sz="1350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title, please do not move the position of this box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395536" y="1556792"/>
            <a:ext cx="8229600" cy="33829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Add text here…</a:t>
            </a:r>
          </a:p>
        </p:txBody>
      </p:sp>
    </p:spTree>
    <p:extLst>
      <p:ext uri="{BB962C8B-B14F-4D97-AF65-F5344CB8AC3E}">
        <p14:creationId xmlns:p14="http://schemas.microsoft.com/office/powerpoint/2010/main" val="432316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63367-BF1F-4570-8FBB-618553F16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EE219D-27A7-436D-819A-F570388AD4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1" y="6356838"/>
            <a:ext cx="2057400" cy="364881"/>
          </a:xfrm>
          <a:prstGeom prst="rect">
            <a:avLst/>
          </a:prstGeom>
        </p:spPr>
        <p:txBody>
          <a:bodyPr/>
          <a:lstStyle/>
          <a:p>
            <a:fld id="{7CB13C28-025B-4351-9745-DBAE886882A4}" type="datetimeFigureOut">
              <a:rPr lang="en-GB" smtClean="0"/>
              <a:t>08/07/2020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6971D4-820E-4BDF-86AF-CDE0E07DA122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1"/>
            </p:custDataLst>
          </p:nvPr>
        </p:nvSpPr>
        <p:spPr>
          <a:xfrm>
            <a:off x="0" y="6356838"/>
            <a:ext cx="9144000" cy="364881"/>
          </a:xfrm>
          <a:prstGeom prst="rect">
            <a:avLst/>
          </a:prstGeom>
        </p:spPr>
        <p:txBody>
          <a:bodyPr/>
          <a:lstStyle>
            <a:lvl1pPr algn="ctr">
              <a:defRPr lang="en-GB" sz="900" b="0" i="0" u="none">
                <a:solidFill>
                  <a:srgbClr val="000000"/>
                </a:solidFill>
                <a:latin typeface="Verdana" panose="020B0604030504040204" pitchFamily="34" charset="0"/>
              </a:defRPr>
            </a:lvl1pPr>
          </a:lstStyle>
          <a:p>
            <a:r>
              <a:rPr lang="en-GB" smtClean="0"/>
              <a:t>       
  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FA2B5D-65B0-4317-82DA-62AC5AACA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CEA29-2114-48B4-8747-C9FE3456C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556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848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3869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B28446E-A796-DF46-B6B8-5B91A3893F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03096" y="6525344"/>
            <a:ext cx="2133600" cy="268139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6" r:id="rId2"/>
    <p:sldLayoutId id="2147483685" r:id="rId3"/>
    <p:sldLayoutId id="2147483686" r:id="rId4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6324" y="1430486"/>
            <a:ext cx="6129932" cy="8463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24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RIIO-GD2 Draft Determinations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Totex</a:t>
            </a:r>
            <a:r>
              <a:rPr lang="en-GB" sz="20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model map</a:t>
            </a:r>
            <a:endParaRPr lang="en-GB" sz="20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100" name="BJPseudoFooter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7000" y="6475968"/>
            <a:ext cx="889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en-US" sz="900" smtClean="0">
                <a:solidFill>
                  <a:srgbClr val="000000"/>
                </a:solidFill>
                <a:latin typeface="Verdana" panose="020B0604030504040204" pitchFamily="34" charset="0"/>
              </a:rPr>
              <a:t>       
  </a:t>
            </a:r>
            <a:endParaRPr lang="en-GB" altLang="en-US" sz="90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>
            <a:extLst>
              <a:ext uri="{FF2B5EF4-FFF2-40B4-BE49-F238E27FC236}">
                <a16:creationId xmlns:a16="http://schemas.microsoft.com/office/drawing/2014/main" id="{3D9D3CA6-F777-4405-96DF-713F97B583C4}"/>
              </a:ext>
            </a:extLst>
          </p:cNvPr>
          <p:cNvGrpSpPr/>
          <p:nvPr/>
        </p:nvGrpSpPr>
        <p:grpSpPr>
          <a:xfrm>
            <a:off x="1979712" y="1052736"/>
            <a:ext cx="5143852" cy="5612262"/>
            <a:chOff x="471488" y="763909"/>
            <a:chExt cx="5915024" cy="81066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E47308-F692-44A9-ABC4-2E4FFE36FB4A}"/>
                </a:ext>
              </a:extLst>
            </p:cNvPr>
            <p:cNvSpPr/>
            <p:nvPr/>
          </p:nvSpPr>
          <p:spPr>
            <a:xfrm>
              <a:off x="471488" y="763909"/>
              <a:ext cx="3857512" cy="576000"/>
            </a:xfrm>
            <a:prstGeom prst="rect">
              <a:avLst/>
            </a:prstGeom>
            <a:pattFill prst="ltUpDiag">
              <a:fgClr>
                <a:schemeClr val="accent3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8" b="1" dirty="0">
                  <a:solidFill>
                    <a:schemeClr val="tx1"/>
                  </a:solidFill>
                </a:rPr>
                <a:t>Business </a:t>
              </a:r>
              <a:r>
                <a:rPr lang="en-GB" sz="1108" b="1" dirty="0" smtClean="0">
                  <a:solidFill>
                    <a:schemeClr val="tx1"/>
                  </a:solidFill>
                </a:rPr>
                <a:t>Plan </a:t>
              </a:r>
              <a:r>
                <a:rPr lang="en-GB" sz="1108" b="1" dirty="0">
                  <a:solidFill>
                    <a:schemeClr val="tx1"/>
                  </a:solidFill>
                </a:rPr>
                <a:t>D</a:t>
              </a:r>
              <a:r>
                <a:rPr lang="en-GB" sz="1108" b="1" dirty="0" smtClean="0">
                  <a:solidFill>
                    <a:schemeClr val="tx1"/>
                  </a:solidFill>
                </a:rPr>
                <a:t>ata </a:t>
              </a:r>
              <a:r>
                <a:rPr lang="en-GB" sz="1108" b="1" dirty="0">
                  <a:solidFill>
                    <a:schemeClr val="tx1"/>
                  </a:solidFill>
                </a:rPr>
                <a:t>T</a:t>
              </a:r>
              <a:r>
                <a:rPr lang="en-GB" sz="1108" b="1" dirty="0" smtClean="0">
                  <a:solidFill>
                    <a:schemeClr val="tx1"/>
                  </a:solidFill>
                </a:rPr>
                <a:t>emplates</a:t>
              </a:r>
              <a:endParaRPr lang="en-GB" sz="1108" b="1" dirty="0">
                <a:solidFill>
                  <a:schemeClr val="tx1"/>
                </a:solidFill>
              </a:endParaRPr>
            </a:p>
            <a:p>
              <a:pPr algn="ctr"/>
              <a:r>
                <a:rPr lang="en-GB" sz="831" dirty="0">
                  <a:solidFill>
                    <a:schemeClr val="tx1"/>
                  </a:solidFill>
                </a:rPr>
                <a:t>Submitted </a:t>
              </a:r>
              <a:r>
                <a:rPr lang="en-GB" sz="831" dirty="0" smtClean="0">
                  <a:solidFill>
                    <a:schemeClr val="tx1"/>
                  </a:solidFill>
                </a:rPr>
                <a:t>costs, volumes </a:t>
              </a:r>
              <a:r>
                <a:rPr lang="en-GB" sz="831" dirty="0">
                  <a:solidFill>
                    <a:schemeClr val="tx1"/>
                  </a:solidFill>
                </a:rPr>
                <a:t>and network </a:t>
              </a:r>
              <a:r>
                <a:rPr lang="en-GB" sz="831" dirty="0" smtClean="0">
                  <a:solidFill>
                    <a:schemeClr val="tx1"/>
                  </a:solidFill>
                </a:rPr>
                <a:t>characteristics</a:t>
              </a:r>
              <a:endParaRPr lang="en-GB" sz="831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4BA8E9-90BC-4345-85C1-3C282BA43726}"/>
                </a:ext>
              </a:extLst>
            </p:cNvPr>
            <p:cNvSpPr/>
            <p:nvPr/>
          </p:nvSpPr>
          <p:spPr>
            <a:xfrm>
              <a:off x="540762" y="2144059"/>
              <a:ext cx="1800000" cy="810000"/>
            </a:xfrm>
            <a:prstGeom prst="rect">
              <a:avLst/>
            </a:prstGeom>
            <a:solidFill>
              <a:srgbClr val="4959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8" b="1" dirty="0" smtClean="0"/>
                <a:t>[1] Pre-normalisation</a:t>
              </a:r>
              <a:endParaRPr lang="en-GB" sz="1108" b="1" dirty="0"/>
            </a:p>
            <a:p>
              <a:pPr algn="ctr"/>
              <a:r>
                <a:rPr lang="en-GB" sz="831" dirty="0"/>
                <a:t>Adjustments required for consistent assessment</a:t>
              </a:r>
              <a:endParaRPr lang="en-GB" sz="1108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56666-D26C-40E4-896D-038E0B6533FF}"/>
                </a:ext>
              </a:extLst>
            </p:cNvPr>
            <p:cNvSpPr/>
            <p:nvPr/>
          </p:nvSpPr>
          <p:spPr>
            <a:xfrm>
              <a:off x="2528999" y="2144059"/>
              <a:ext cx="1800000" cy="810000"/>
            </a:xfrm>
            <a:prstGeom prst="rect">
              <a:avLst/>
            </a:prstGeom>
            <a:solidFill>
              <a:srgbClr val="F47B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8" b="1" dirty="0" smtClean="0"/>
                <a:t>[2] Normalisation</a:t>
              </a:r>
              <a:endParaRPr lang="en-GB" sz="1108" b="1" dirty="0"/>
            </a:p>
            <a:p>
              <a:pPr algn="ctr"/>
              <a:r>
                <a:rPr lang="en-GB" sz="831" dirty="0"/>
                <a:t>Produces cost database suitable for assessment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4CF08300-C9F4-49AF-84DD-C350A2FCD290}"/>
                </a:ext>
              </a:extLst>
            </p:cNvPr>
            <p:cNvGrpSpPr/>
            <p:nvPr/>
          </p:nvGrpSpPr>
          <p:grpSpPr>
            <a:xfrm>
              <a:off x="5126512" y="763909"/>
              <a:ext cx="1260000" cy="1473696"/>
              <a:chOff x="5126512" y="7854960"/>
              <a:chExt cx="1260000" cy="1473696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59396BEF-3DE3-4FEB-82B5-E079A06F9588}"/>
                  </a:ext>
                </a:extLst>
              </p:cNvPr>
              <p:cNvSpPr/>
              <p:nvPr/>
            </p:nvSpPr>
            <p:spPr>
              <a:xfrm>
                <a:off x="5126512" y="8034960"/>
                <a:ext cx="1260000" cy="309348"/>
              </a:xfrm>
              <a:prstGeom prst="rect">
                <a:avLst/>
              </a:prstGeom>
              <a:pattFill prst="ltUpDiag">
                <a:fgClr>
                  <a:schemeClr val="accent3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831" dirty="0">
                    <a:solidFill>
                      <a:schemeClr val="tx1"/>
                    </a:solidFill>
                  </a:rPr>
                  <a:t>Input / </a:t>
                </a:r>
                <a:r>
                  <a:rPr lang="en-GB" sz="831" dirty="0" smtClean="0">
                    <a:solidFill>
                      <a:schemeClr val="tx1"/>
                    </a:solidFill>
                  </a:rPr>
                  <a:t>Output</a:t>
                </a:r>
                <a:endParaRPr lang="en-GB" sz="83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D31FC00-2974-4D80-8D89-4ABEC4171D55}"/>
                  </a:ext>
                </a:extLst>
              </p:cNvPr>
              <p:cNvSpPr/>
              <p:nvPr/>
            </p:nvSpPr>
            <p:spPr>
              <a:xfrm>
                <a:off x="5126512" y="8344308"/>
                <a:ext cx="1260000" cy="309348"/>
              </a:xfrm>
              <a:prstGeom prst="rect">
                <a:avLst/>
              </a:prstGeom>
              <a:solidFill>
                <a:srgbClr val="F47B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831" dirty="0"/>
                  <a:t>Process model(s)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8A63FF2-AEA9-49D7-B719-8E063842FBC2}"/>
                  </a:ext>
                </a:extLst>
              </p:cNvPr>
              <p:cNvSpPr/>
              <p:nvPr/>
            </p:nvSpPr>
            <p:spPr>
              <a:xfrm>
                <a:off x="5126512" y="8662076"/>
                <a:ext cx="1260000" cy="309348"/>
              </a:xfrm>
              <a:prstGeom prst="rect">
                <a:avLst/>
              </a:prstGeom>
              <a:solidFill>
                <a:srgbClr val="4959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831"/>
                  <a:t>Support model(s)</a:t>
                </a:r>
              </a:p>
            </p:txBody>
          </p: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6A725D98-B93B-432C-9410-94CCDBD942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26512" y="9058656"/>
                <a:ext cx="1260000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D8641E1D-F92E-4853-A64B-D680FD42356E}"/>
                  </a:ext>
                </a:extLst>
              </p:cNvPr>
              <p:cNvSpPr/>
              <p:nvPr/>
            </p:nvSpPr>
            <p:spPr>
              <a:xfrm>
                <a:off x="5126512" y="9019308"/>
                <a:ext cx="1260000" cy="30934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831">
                    <a:solidFill>
                      <a:schemeClr val="tx1"/>
                    </a:solidFill>
                  </a:rPr>
                  <a:t>Core data flow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51B6302D-7530-49AB-9A14-116583707B89}"/>
                  </a:ext>
                </a:extLst>
              </p:cNvPr>
              <p:cNvSpPr/>
              <p:nvPr/>
            </p:nvSpPr>
            <p:spPr>
              <a:xfrm>
                <a:off x="5126512" y="7854960"/>
                <a:ext cx="1260000" cy="180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969" b="1">
                    <a:solidFill>
                      <a:schemeClr val="tx1"/>
                    </a:solidFill>
                  </a:rPr>
                  <a:t>Key: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B7F72526-3D22-42CF-B95D-4D400B68CDFA}"/>
                  </a:ext>
                </a:extLst>
              </p:cNvPr>
              <p:cNvSpPr/>
              <p:nvPr/>
            </p:nvSpPr>
            <p:spPr>
              <a:xfrm>
                <a:off x="5126512" y="7854960"/>
                <a:ext cx="1260000" cy="147369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8"/>
              </a:p>
            </p:txBody>
          </p:sp>
        </p:grp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5494685-6F83-44E1-8229-44D956DDE94C}"/>
                </a:ext>
              </a:extLst>
            </p:cNvPr>
            <p:cNvSpPr/>
            <p:nvPr/>
          </p:nvSpPr>
          <p:spPr>
            <a:xfrm>
              <a:off x="540762" y="3136316"/>
              <a:ext cx="1800000" cy="810000"/>
            </a:xfrm>
            <a:prstGeom prst="rect">
              <a:avLst/>
            </a:prstGeom>
            <a:solidFill>
              <a:srgbClr val="4959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8" b="1" dirty="0" smtClean="0"/>
                <a:t>[3] Cost </a:t>
              </a:r>
              <a:r>
                <a:rPr lang="en-GB" sz="1108" b="1" dirty="0"/>
                <a:t>drivers</a:t>
              </a:r>
            </a:p>
            <a:p>
              <a:pPr algn="ctr"/>
              <a:r>
                <a:rPr lang="en-GB" sz="831" dirty="0"/>
                <a:t>Volumes </a:t>
              </a:r>
              <a:r>
                <a:rPr lang="en-GB" sz="831" dirty="0">
                  <a:solidFill>
                    <a:schemeClr val="bg1"/>
                  </a:solidFill>
                </a:rPr>
                <a:t>/ </a:t>
              </a:r>
              <a:r>
                <a:rPr lang="en-GB" sz="831" dirty="0" smtClean="0">
                  <a:solidFill>
                    <a:schemeClr val="bg1"/>
                  </a:solidFill>
                </a:rPr>
                <a:t>network</a:t>
              </a:r>
              <a:r>
                <a:rPr lang="en-GB" sz="831" dirty="0" smtClean="0"/>
                <a:t> characteristics </a:t>
              </a:r>
              <a:r>
                <a:rPr lang="en-GB" sz="831" dirty="0"/>
                <a:t>that drive costs</a:t>
              </a:r>
              <a:endParaRPr lang="en-GB" sz="1108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C0216A6-5D61-47C2-BB16-8239434F37E5}"/>
                </a:ext>
              </a:extLst>
            </p:cNvPr>
            <p:cNvSpPr/>
            <p:nvPr/>
          </p:nvSpPr>
          <p:spPr>
            <a:xfrm>
              <a:off x="2528999" y="4143000"/>
              <a:ext cx="1800000" cy="810000"/>
            </a:xfrm>
            <a:prstGeom prst="rect">
              <a:avLst/>
            </a:prstGeom>
            <a:solidFill>
              <a:srgbClr val="4959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8" b="1" dirty="0" smtClean="0"/>
                <a:t>[6] Modelling</a:t>
              </a:r>
              <a:endParaRPr lang="en-GB" sz="1108" b="1" dirty="0"/>
            </a:p>
            <a:p>
              <a:pPr algn="ctr"/>
              <a:r>
                <a:rPr lang="en-GB" sz="831" dirty="0"/>
                <a:t>Regression / non-regression analysis</a:t>
              </a:r>
              <a:endParaRPr lang="en-GB" sz="1108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E615FD4-A927-433D-8785-81165265DA9C}"/>
                </a:ext>
              </a:extLst>
            </p:cNvPr>
            <p:cNvSpPr/>
            <p:nvPr/>
          </p:nvSpPr>
          <p:spPr>
            <a:xfrm>
              <a:off x="540762" y="4143000"/>
              <a:ext cx="1800000" cy="810000"/>
            </a:xfrm>
            <a:prstGeom prst="rect">
              <a:avLst/>
            </a:prstGeom>
            <a:solidFill>
              <a:srgbClr val="4959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lvl="0" algn="ctr"/>
              <a:r>
                <a:rPr lang="en-GB" sz="1108" b="1" dirty="0" smtClean="0">
                  <a:solidFill>
                    <a:prstClr val="white"/>
                  </a:solidFill>
                </a:rPr>
                <a:t>[4] Separate </a:t>
              </a:r>
              <a:r>
                <a:rPr lang="en-GB" sz="1108" b="1" dirty="0">
                  <a:solidFill>
                    <a:prstClr val="white"/>
                  </a:solidFill>
                </a:rPr>
                <a:t>assessment</a:t>
              </a:r>
            </a:p>
            <a:p>
              <a:pPr lvl="0" algn="ctr"/>
              <a:r>
                <a:rPr lang="en-GB" sz="831" dirty="0" smtClean="0">
                  <a:solidFill>
                    <a:prstClr val="white"/>
                  </a:solidFill>
                </a:rPr>
                <a:t>Non-regression analysis</a:t>
              </a:r>
              <a:endParaRPr lang="en-GB" sz="1108" dirty="0">
                <a:solidFill>
                  <a:prstClr val="white"/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E36BC76-18C5-4BD4-B76D-D16B87FEC7B0}"/>
                </a:ext>
              </a:extLst>
            </p:cNvPr>
            <p:cNvSpPr/>
            <p:nvPr/>
          </p:nvSpPr>
          <p:spPr>
            <a:xfrm>
              <a:off x="540762" y="5160631"/>
              <a:ext cx="1800000" cy="810000"/>
            </a:xfrm>
            <a:prstGeom prst="rect">
              <a:avLst/>
            </a:prstGeom>
            <a:solidFill>
              <a:srgbClr val="4959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lvl="0" algn="ctr"/>
              <a:r>
                <a:rPr lang="en-GB" sz="1108" b="1" dirty="0" smtClean="0">
                  <a:solidFill>
                    <a:prstClr val="white"/>
                  </a:solidFill>
                </a:rPr>
                <a:t>[5] Technical </a:t>
              </a:r>
              <a:r>
                <a:rPr lang="en-GB" sz="1108" b="1" dirty="0">
                  <a:solidFill>
                    <a:prstClr val="white"/>
                  </a:solidFill>
                </a:rPr>
                <a:t>assessment</a:t>
              </a:r>
            </a:p>
            <a:p>
              <a:pPr lvl="0" algn="ctr"/>
              <a:r>
                <a:rPr lang="en-GB" sz="831" dirty="0">
                  <a:solidFill>
                    <a:prstClr val="white"/>
                  </a:solidFill>
                </a:rPr>
                <a:t>Primarily engineering-based assessment of </a:t>
              </a:r>
              <a:r>
                <a:rPr lang="en-GB" sz="831" dirty="0" smtClean="0">
                  <a:solidFill>
                    <a:prstClr val="white"/>
                  </a:solidFill>
                </a:rPr>
                <a:t>costs, including bespoke outputs</a:t>
              </a:r>
              <a:endParaRPr lang="en-GB" sz="1108" dirty="0">
                <a:solidFill>
                  <a:prstClr val="white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AF1A547-AF24-41D9-A602-E1835141E725}"/>
                </a:ext>
              </a:extLst>
            </p:cNvPr>
            <p:cNvSpPr/>
            <p:nvPr/>
          </p:nvSpPr>
          <p:spPr>
            <a:xfrm>
              <a:off x="4517236" y="4137557"/>
              <a:ext cx="1800000" cy="810000"/>
            </a:xfrm>
            <a:prstGeom prst="rect">
              <a:avLst/>
            </a:prstGeom>
            <a:solidFill>
              <a:srgbClr val="F47B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lvl="0" algn="ctr"/>
              <a:r>
                <a:rPr lang="en-GB" sz="1108" b="1" dirty="0" smtClean="0">
                  <a:solidFill>
                    <a:prstClr val="white"/>
                  </a:solidFill>
                </a:rPr>
                <a:t>[7] Cost </a:t>
              </a:r>
              <a:r>
                <a:rPr lang="en-GB" sz="1108" b="1" dirty="0">
                  <a:solidFill>
                    <a:prstClr val="white"/>
                  </a:solidFill>
                </a:rPr>
                <a:t>assessment</a:t>
              </a:r>
            </a:p>
            <a:p>
              <a:pPr lvl="0" algn="ctr"/>
              <a:r>
                <a:rPr lang="en-GB" sz="831" dirty="0">
                  <a:solidFill>
                    <a:schemeClr val="bg1"/>
                  </a:solidFill>
                </a:rPr>
                <a:t>Calculates modelled </a:t>
              </a:r>
              <a:r>
                <a:rPr lang="en-GB" sz="831" dirty="0" smtClean="0">
                  <a:solidFill>
                    <a:schemeClr val="bg1"/>
                  </a:solidFill>
                </a:rPr>
                <a:t>cost</a:t>
              </a:r>
              <a:r>
                <a:rPr lang="en-GB" sz="831" dirty="0">
                  <a:solidFill>
                    <a:schemeClr val="bg1"/>
                  </a:solidFill>
                </a:rPr>
                <a:t>s</a:t>
              </a:r>
              <a:r>
                <a:rPr lang="en-GB" sz="831" dirty="0" smtClean="0">
                  <a:solidFill>
                    <a:schemeClr val="bg1"/>
                  </a:solidFill>
                </a:rPr>
                <a:t> </a:t>
              </a:r>
              <a:r>
                <a:rPr lang="en-GB" sz="831" dirty="0">
                  <a:solidFill>
                    <a:schemeClr val="bg1"/>
                  </a:solidFill>
                </a:rPr>
                <a:t>and efficiency </a:t>
              </a:r>
              <a:r>
                <a:rPr lang="en-GB" sz="831" dirty="0" smtClean="0">
                  <a:solidFill>
                    <a:schemeClr val="bg1"/>
                  </a:solidFill>
                </a:rPr>
                <a:t>scores</a:t>
              </a:r>
              <a:endParaRPr lang="en-GB" sz="831" dirty="0">
                <a:solidFill>
                  <a:schemeClr val="bg1"/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511D2AD-7998-4514-9995-B98F47CF0492}"/>
                </a:ext>
              </a:extLst>
            </p:cNvPr>
            <p:cNvSpPr/>
            <p:nvPr/>
          </p:nvSpPr>
          <p:spPr>
            <a:xfrm>
              <a:off x="2528999" y="6192082"/>
              <a:ext cx="1800000" cy="810000"/>
            </a:xfrm>
            <a:prstGeom prst="rect">
              <a:avLst/>
            </a:prstGeom>
            <a:solidFill>
              <a:srgbClr val="F47B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8" b="1" dirty="0" smtClean="0"/>
                <a:t>[8] Post-Analysis</a:t>
              </a:r>
              <a:endParaRPr lang="en-GB" sz="1108" b="1" dirty="0"/>
            </a:p>
            <a:p>
              <a:pPr algn="ctr"/>
              <a:r>
                <a:rPr lang="en-GB" sz="831" dirty="0"/>
                <a:t>Reverses normalisation adjustments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3016DC5-3730-4BE7-B671-CA5E736B0153}"/>
                </a:ext>
              </a:extLst>
            </p:cNvPr>
            <p:cNvSpPr/>
            <p:nvPr/>
          </p:nvSpPr>
          <p:spPr>
            <a:xfrm>
              <a:off x="2528999" y="7221525"/>
              <a:ext cx="1800000" cy="810000"/>
            </a:xfrm>
            <a:prstGeom prst="rect">
              <a:avLst/>
            </a:prstGeom>
            <a:solidFill>
              <a:srgbClr val="F47B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8" b="1" dirty="0" smtClean="0"/>
                <a:t>[9] Allowances</a:t>
              </a:r>
              <a:endParaRPr lang="en-GB" sz="1108" b="1" dirty="0"/>
            </a:p>
            <a:p>
              <a:pPr algn="ctr"/>
              <a:r>
                <a:rPr lang="en-GB" sz="831" dirty="0">
                  <a:solidFill>
                    <a:schemeClr val="bg1"/>
                  </a:solidFill>
                </a:rPr>
                <a:t>Calculation of </a:t>
              </a:r>
              <a:r>
                <a:rPr lang="en-GB" sz="831" dirty="0" smtClean="0">
                  <a:solidFill>
                    <a:schemeClr val="bg1"/>
                  </a:solidFill>
                </a:rPr>
                <a:t>proposed </a:t>
              </a:r>
              <a:r>
                <a:rPr lang="en-GB" sz="831" dirty="0" err="1" smtClean="0">
                  <a:solidFill>
                    <a:schemeClr val="bg1"/>
                  </a:solidFill>
                </a:rPr>
                <a:t>totex</a:t>
              </a:r>
              <a:r>
                <a:rPr lang="en-GB" sz="831" dirty="0" smtClean="0">
                  <a:solidFill>
                    <a:schemeClr val="bg1"/>
                  </a:solidFill>
                </a:rPr>
                <a:t>, BPI penalties/rewards</a:t>
              </a:r>
              <a:endParaRPr lang="en-GB" sz="831" dirty="0">
                <a:solidFill>
                  <a:schemeClr val="bg1"/>
                </a:solidFill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F3B26E2-AD19-4C2C-8B4F-699EE41C0E60}"/>
                </a:ext>
              </a:extLst>
            </p:cNvPr>
            <p:cNvSpPr/>
            <p:nvPr/>
          </p:nvSpPr>
          <p:spPr>
            <a:xfrm>
              <a:off x="540762" y="7221525"/>
              <a:ext cx="1800000" cy="810000"/>
            </a:xfrm>
            <a:prstGeom prst="rect">
              <a:avLst/>
            </a:prstGeom>
            <a:solidFill>
              <a:srgbClr val="4959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8" b="1" dirty="0" smtClean="0"/>
                <a:t>[10] Post-Allowances</a:t>
              </a:r>
              <a:endParaRPr lang="en-GB" sz="1108" b="1" dirty="0"/>
            </a:p>
            <a:p>
              <a:pPr algn="ctr"/>
              <a:r>
                <a:rPr lang="en-GB" sz="831" dirty="0" smtClean="0"/>
                <a:t>Adjustments for ongoing efficiency</a:t>
              </a:r>
              <a:endParaRPr lang="en-GB" sz="831" dirty="0"/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84AFF12B-4559-49D7-BA1A-74656A2D9559}"/>
                </a:ext>
              </a:extLst>
            </p:cNvPr>
            <p:cNvCxnSpPr>
              <a:cxnSpLocks/>
              <a:endCxn id="16" idx="0"/>
            </p:cNvCxnSpPr>
            <p:nvPr/>
          </p:nvCxnSpPr>
          <p:spPr>
            <a:xfrm>
              <a:off x="3428999" y="1339909"/>
              <a:ext cx="0" cy="80415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6D9E0FE8-590C-4D8D-8E86-431FD3F68CA2}"/>
                </a:ext>
              </a:extLst>
            </p:cNvPr>
            <p:cNvCxnSpPr>
              <a:cxnSpLocks/>
              <a:stCxn id="33" idx="2"/>
              <a:endCxn id="34" idx="0"/>
            </p:cNvCxnSpPr>
            <p:nvPr/>
          </p:nvCxnSpPr>
          <p:spPr>
            <a:xfrm>
              <a:off x="3428999" y="7002082"/>
              <a:ext cx="0" cy="21944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16CB8EC6-EE7C-4E67-BC76-DD6EE9261F8A}"/>
                </a:ext>
              </a:extLst>
            </p:cNvPr>
            <p:cNvCxnSpPr>
              <a:cxnSpLocks/>
              <a:stCxn id="16" idx="3"/>
              <a:endCxn id="32" idx="0"/>
            </p:cNvCxnSpPr>
            <p:nvPr/>
          </p:nvCxnSpPr>
          <p:spPr>
            <a:xfrm>
              <a:off x="4328999" y="2549059"/>
              <a:ext cx="1088237" cy="1588498"/>
            </a:xfrm>
            <a:prstGeom prst="bentConnector2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BE75D0CE-12B3-4612-873B-CDBB13AD7327}"/>
                </a:ext>
              </a:extLst>
            </p:cNvPr>
            <p:cNvCxnSpPr>
              <a:cxnSpLocks/>
              <a:stCxn id="27" idx="3"/>
            </p:cNvCxnSpPr>
            <p:nvPr/>
          </p:nvCxnSpPr>
          <p:spPr>
            <a:xfrm>
              <a:off x="2340762" y="3541317"/>
              <a:ext cx="629999" cy="587256"/>
            </a:xfrm>
            <a:prstGeom prst="bentConnector3">
              <a:avLst>
                <a:gd name="adj1" fmla="val 99990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B9461699-F721-4616-8EDA-D9FCD5822355}"/>
                </a:ext>
              </a:extLst>
            </p:cNvPr>
            <p:cNvCxnSpPr>
              <a:cxnSpLocks/>
              <a:stCxn id="30" idx="3"/>
            </p:cNvCxnSpPr>
            <p:nvPr/>
          </p:nvCxnSpPr>
          <p:spPr>
            <a:xfrm flipV="1">
              <a:off x="2340761" y="4963950"/>
              <a:ext cx="630000" cy="601680"/>
            </a:xfrm>
            <a:prstGeom prst="bentConnector2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62BE841E-8C52-4F14-93F5-9BF8FB99CEDB}"/>
                </a:ext>
              </a:extLst>
            </p:cNvPr>
            <p:cNvCxnSpPr>
              <a:cxnSpLocks/>
              <a:stCxn id="29" idx="3"/>
              <a:endCxn id="28" idx="1"/>
            </p:cNvCxnSpPr>
            <p:nvPr/>
          </p:nvCxnSpPr>
          <p:spPr>
            <a:xfrm>
              <a:off x="2340762" y="4548000"/>
              <a:ext cx="18823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E2F95AF0-3DF5-4D8A-8668-FC0CB62849CE}"/>
                </a:ext>
              </a:extLst>
            </p:cNvPr>
            <p:cNvCxnSpPr>
              <a:cxnSpLocks/>
              <a:stCxn id="36" idx="3"/>
              <a:endCxn id="34" idx="1"/>
            </p:cNvCxnSpPr>
            <p:nvPr/>
          </p:nvCxnSpPr>
          <p:spPr>
            <a:xfrm>
              <a:off x="2340762" y="7626525"/>
              <a:ext cx="18823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51">
              <a:extLst>
                <a:ext uri="{FF2B5EF4-FFF2-40B4-BE49-F238E27FC236}">
                  <a16:creationId xmlns:a16="http://schemas.microsoft.com/office/drawing/2014/main" id="{8B534D4D-74A9-4702-AF4D-43C36D6D1DC9}"/>
                </a:ext>
              </a:extLst>
            </p:cNvPr>
            <p:cNvCxnSpPr>
              <a:cxnSpLocks/>
              <a:stCxn id="32" idx="2"/>
              <a:endCxn id="33" idx="3"/>
            </p:cNvCxnSpPr>
            <p:nvPr/>
          </p:nvCxnSpPr>
          <p:spPr>
            <a:xfrm rot="5400000">
              <a:off x="4048356" y="5228201"/>
              <a:ext cx="1649525" cy="1088237"/>
            </a:xfrm>
            <a:prstGeom prst="bentConnector2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70B3FAB1-72B9-4FF0-925B-49550FB75C97}"/>
                </a:ext>
              </a:extLst>
            </p:cNvPr>
            <p:cNvCxnSpPr>
              <a:cxnSpLocks/>
              <a:stCxn id="15" idx="3"/>
              <a:endCxn id="16" idx="1"/>
            </p:cNvCxnSpPr>
            <p:nvPr/>
          </p:nvCxnSpPr>
          <p:spPr>
            <a:xfrm>
              <a:off x="2340762" y="2549059"/>
              <a:ext cx="18823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D8FA6374-4B15-41AD-AB37-83A6F5642B2A}"/>
                </a:ext>
              </a:extLst>
            </p:cNvPr>
            <p:cNvCxnSpPr>
              <a:cxnSpLocks/>
              <a:endCxn id="15" idx="0"/>
            </p:cNvCxnSpPr>
            <p:nvPr/>
          </p:nvCxnSpPr>
          <p:spPr>
            <a:xfrm>
              <a:off x="1440762" y="1339909"/>
              <a:ext cx="0" cy="80415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0EFAF4DA-63E0-4B95-896A-478E35722024}"/>
                </a:ext>
              </a:extLst>
            </p:cNvPr>
            <p:cNvCxnSpPr>
              <a:cxnSpLocks/>
              <a:stCxn id="28" idx="3"/>
              <a:endCxn id="32" idx="1"/>
            </p:cNvCxnSpPr>
            <p:nvPr/>
          </p:nvCxnSpPr>
          <p:spPr>
            <a:xfrm flipV="1">
              <a:off x="4328999" y="4542557"/>
              <a:ext cx="188237" cy="544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51">
              <a:extLst>
                <a:ext uri="{FF2B5EF4-FFF2-40B4-BE49-F238E27FC236}">
                  <a16:creationId xmlns:a16="http://schemas.microsoft.com/office/drawing/2014/main" id="{79B5252F-B0FB-446A-B7F7-E048E5E35823}"/>
                </a:ext>
              </a:extLst>
            </p:cNvPr>
            <p:cNvCxnSpPr>
              <a:cxnSpLocks/>
              <a:stCxn id="16" idx="3"/>
              <a:endCxn id="33" idx="3"/>
            </p:cNvCxnSpPr>
            <p:nvPr/>
          </p:nvCxnSpPr>
          <p:spPr>
            <a:xfrm>
              <a:off x="4328999" y="2549059"/>
              <a:ext cx="12700" cy="4048023"/>
            </a:xfrm>
            <a:prstGeom prst="bentConnector3">
              <a:avLst>
                <a:gd name="adj1" fmla="val 16200000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Arrow Connector 106">
              <a:extLst>
                <a:ext uri="{FF2B5EF4-FFF2-40B4-BE49-F238E27FC236}">
                  <a16:creationId xmlns:a16="http://schemas.microsoft.com/office/drawing/2014/main" id="{CDF373B4-D6EC-4BAB-B638-0EA10EA678EB}"/>
                </a:ext>
              </a:extLst>
            </p:cNvPr>
            <p:cNvCxnSpPr>
              <a:cxnSpLocks/>
              <a:stCxn id="28" idx="2"/>
              <a:endCxn id="33" idx="0"/>
            </p:cNvCxnSpPr>
            <p:nvPr/>
          </p:nvCxnSpPr>
          <p:spPr>
            <a:xfrm>
              <a:off x="3428999" y="4953000"/>
              <a:ext cx="0" cy="123908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495E90A1-2D19-47FF-855D-6BFBE40C1B4E}"/>
                </a:ext>
              </a:extLst>
            </p:cNvPr>
            <p:cNvSpPr/>
            <p:nvPr/>
          </p:nvSpPr>
          <p:spPr>
            <a:xfrm>
              <a:off x="1500243" y="8294509"/>
              <a:ext cx="3857512" cy="576000"/>
            </a:xfrm>
            <a:prstGeom prst="rect">
              <a:avLst/>
            </a:prstGeom>
            <a:pattFill prst="ltUpDiag">
              <a:fgClr>
                <a:schemeClr val="accent3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8" b="1" dirty="0">
                  <a:solidFill>
                    <a:schemeClr val="tx1"/>
                  </a:solidFill>
                </a:rPr>
                <a:t>Outputs</a:t>
              </a:r>
            </a:p>
            <a:p>
              <a:pPr algn="ctr"/>
              <a:r>
                <a:rPr lang="en-GB" sz="831" dirty="0">
                  <a:solidFill>
                    <a:schemeClr val="tx1"/>
                  </a:solidFill>
                </a:rPr>
                <a:t>Final outputs used in rest of </a:t>
              </a:r>
              <a:r>
                <a:rPr lang="en-GB" sz="831" dirty="0" smtClean="0">
                  <a:solidFill>
                    <a:schemeClr val="tx1"/>
                  </a:solidFill>
                </a:rPr>
                <a:t>price control </a:t>
              </a:r>
              <a:r>
                <a:rPr lang="en-GB" sz="831" dirty="0">
                  <a:solidFill>
                    <a:schemeClr val="tx1"/>
                  </a:solidFill>
                </a:rPr>
                <a:t>process</a:t>
              </a: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1D9309AA-23CF-4AB9-9CB6-A892FB66F1CC}"/>
                </a:ext>
              </a:extLst>
            </p:cNvPr>
            <p:cNvCxnSpPr>
              <a:cxnSpLocks/>
              <a:stCxn id="34" idx="2"/>
              <a:endCxn id="39" idx="0"/>
            </p:cNvCxnSpPr>
            <p:nvPr/>
          </p:nvCxnSpPr>
          <p:spPr>
            <a:xfrm>
              <a:off x="3428999" y="8031525"/>
              <a:ext cx="0" cy="2629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4AFF12B-4559-49D7-BA1A-74656A2D9559}"/>
              </a:ext>
            </a:extLst>
          </p:cNvPr>
          <p:cNvCxnSpPr>
            <a:cxnSpLocks/>
            <a:stCxn id="16" idx="2"/>
            <a:endCxn id="28" idx="0"/>
          </p:cNvCxnSpPr>
          <p:nvPr/>
        </p:nvCxnSpPr>
        <p:spPr>
          <a:xfrm>
            <a:off x="4551638" y="2568994"/>
            <a:ext cx="0" cy="82311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7850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BJPseudoFooter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7000" y="6475968"/>
            <a:ext cx="889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en-US" sz="900" smtClean="0">
                <a:solidFill>
                  <a:srgbClr val="000000"/>
                </a:solidFill>
                <a:latin typeface="Verdana" panose="020B0604030504040204" pitchFamily="34" charset="0"/>
              </a:rPr>
              <a:t>       
  </a:t>
            </a:r>
            <a:endParaRPr lang="en-GB" altLang="en-US" sz="90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  <p:tag name="BJHEADERFOOTERTEXTLABEL" val="       &#10;  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  <p:tag name="BJHEADERFOOTERTEXTLABEL" val="       &#10;  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  <p:tag name="BJHEADERFOOTERTEXTLABEL" val="       &#10;  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  <p:tag name="BJHEADERFOOTERTEXTLABEL" val="       &#10;  "/>
</p:tagLst>
</file>

<file path=ppt/theme/theme1.xml><?xml version="1.0" encoding="utf-8"?>
<a:theme xmlns:a="http://schemas.openxmlformats.org/drawingml/2006/main" name="PresentationOfgem20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irstSlide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stSlide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51296B81C82847A596D72AF6576099" ma:contentTypeVersion="0" ma:contentTypeDescription="Create a new document." ma:contentTypeScope="" ma:versionID="2fc06ee737311fd8459edc2946d986c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5.xml><?xml version="1.0" encoding="utf-8"?>
<sisl xmlns:xsd="http://www.w3.org/2001/XMLSchema" xmlns:xsi="http://www.w3.org/2001/XMLSchema-instance" xmlns="http://www.boldonjames.com/2008/01/sie/internal/label" sislVersion="0" policy="973096ae-7329-4b3b-9368-47aeba6959e1" origin="userSelected">
  <element uid="id_classification_nonbusiness" value=""/>
</sisl>
</file>

<file path=customXml/itemProps1.xml><?xml version="1.0" encoding="utf-8"?>
<ds:datastoreItem xmlns:ds="http://schemas.openxmlformats.org/officeDocument/2006/customXml" ds:itemID="{36A027AB-5571-45BF-A09B-CD586F29C7F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987A0F0-910E-47ED-A20A-B8FB7D4622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D58DE50-8B4A-4B95-AEA4-84A9EAAFA14B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9756DD58-AE62-4809-BEE7-BD36130ED116}">
  <ds:schemaRefs>
    <ds:schemaRef ds:uri="http://purl.org/dc/terms/"/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customXml/itemProps5.xml><?xml version="1.0" encoding="utf-8"?>
<ds:datastoreItem xmlns:ds="http://schemas.openxmlformats.org/officeDocument/2006/customXml" ds:itemID="{05B8B780-A50E-4A16-A490-2082BC2D7810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PresentationOfgem2015</Template>
  <TotalTime>624</TotalTime>
  <Words>143</Words>
  <Application>Microsoft Office PowerPoint</Application>
  <PresentationFormat>On-screen Show (4:3)</PresentationFormat>
  <Paragraphs>36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Verdana</vt:lpstr>
      <vt:lpstr>PresentationOfgem2015</vt:lpstr>
      <vt:lpstr>FirstSlideMaster</vt:lpstr>
      <vt:lpstr>LastSlideMaster</vt:lpstr>
      <vt:lpstr>PowerPoint Presentation</vt:lpstr>
      <vt:lpstr>PowerPoint Presentation</vt:lpstr>
      <vt:lpstr>PowerPoint Presentation</vt:lpstr>
    </vt:vector>
  </TitlesOfParts>
  <Company>Ofgem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template</dc:title>
  <dc:creator>Nordin Zaoui</dc:creator>
  <cp:lastModifiedBy>Pat Devlin</cp:lastModifiedBy>
  <cp:revision>32</cp:revision>
  <dcterms:created xsi:type="dcterms:W3CDTF">2017-11-06T09:27:04Z</dcterms:created>
  <dcterms:modified xsi:type="dcterms:W3CDTF">2020-07-08T10:52:45Z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465feabd-6f71-452c-aea4-3b4b834d0b19</vt:lpwstr>
  </property>
  <property fmtid="{D5CDD505-2E9C-101B-9397-08002B2CF9AE}" pid="3" name="bjSaver">
    <vt:lpwstr>JFqlsOTkwRVacl8PSat7KL1bBgwaDqzV</vt:lpwstr>
  </property>
  <property fmtid="{D5CDD505-2E9C-101B-9397-08002B2CF9AE}" pid="4" name="ContentTypeId">
    <vt:lpwstr>0x010100D451296B81C82847A596D72AF6576099</vt:lpwstr>
  </property>
  <property fmtid="{D5CDD505-2E9C-101B-9397-08002B2CF9AE}" pid="5" name="_Status">
    <vt:lpwstr>Draft</vt:lpwstr>
  </property>
  <property fmtid="{D5CDD505-2E9C-101B-9397-08002B2CF9AE}" pid="6" name="Meeting Date">
    <vt:lpwstr/>
  </property>
  <property fmtid="{D5CDD505-2E9C-101B-9397-08002B2CF9AE}" pid="7" name="Descriptor">
    <vt:lpwstr/>
  </property>
  <property fmtid="{D5CDD505-2E9C-101B-9397-08002B2CF9AE}" pid="8" name="Classification">
    <vt:lpwstr>Unclassified</vt:lpwstr>
  </property>
  <property fmtid="{D5CDD505-2E9C-101B-9397-08002B2CF9AE}" pid="9" name="Recipient">
    <vt:lpwstr/>
  </property>
  <property fmtid="{D5CDD505-2E9C-101B-9397-08002B2CF9AE}" pid="10" name="Organisation">
    <vt:lpwstr>Choose an Organisation</vt:lpwstr>
  </property>
  <property fmtid="{D5CDD505-2E9C-101B-9397-08002B2CF9AE}" pid="11" name="Publication Date:">
    <vt:lpwstr>2017-11-06T09:27:04Z</vt:lpwstr>
  </property>
  <property fmtid="{D5CDD505-2E9C-101B-9397-08002B2CF9AE}" pid="12" name="OIAssociatedTeam">
    <vt:lpwstr>728;#Design|fe69d01e-fbce-48bc-9175-10fea5643d4d</vt:lpwstr>
  </property>
  <property fmtid="{D5CDD505-2E9C-101B-9397-08002B2CF9AE}" pid="13" name="bjDocumentSecurityLabel">
    <vt:lpwstr>OFFICIAL</vt:lpwstr>
  </property>
  <property fmtid="{D5CDD505-2E9C-101B-9397-08002B2CF9AE}" pid="14" name="bjDocumentLabelXML">
    <vt:lpwstr>&lt;?xml version="1.0" encoding="us-ascii"?&gt;&lt;sisl xmlns:xsd="http://www.w3.org/2001/XMLSchema" xmlns:xsi="http://www.w3.org/2001/XMLSchema-instance" sislVersion="0" policy="973096ae-7329-4b3b-9368-47aeba6959e1" origin="userSelected" xmlns="http://www.boldonj</vt:lpwstr>
  </property>
  <property fmtid="{D5CDD505-2E9C-101B-9397-08002B2CF9AE}" pid="15" name="bjDocumentLabelXML-0">
    <vt:lpwstr>ames.com/2008/01/sie/internal/label"&gt;&lt;element uid="id_classification_nonbusiness" value="" /&gt;&lt;/sisl&gt;</vt:lpwstr>
  </property>
</Properties>
</file>