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20.xml" ContentType="application/vnd.openxmlformats-officedocument.presentationml.tags+xml"/>
  <Override PartName="/ppt/notesSlides/notesSlide1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ags/tag21.xml" ContentType="application/vnd.openxmlformats-officedocument.presentationml.tags+xml"/>
  <Override PartName="/ppt/notesSlides/notesSlide20.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tags/tag25.xml" ContentType="application/vnd.openxmlformats-officedocument.presentationml.tags+xml"/>
  <Override PartName="/ppt/notesSlides/notesSlide24.xml" ContentType="application/vnd.openxmlformats-officedocument.presentationml.notesSlid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comments/comment1.xml" ContentType="application/vnd.openxmlformats-officedocument.presentationml.comments+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ppt/tags/tag49.xml" ContentType="application/vnd.openxmlformats-officedocument.presentationml.tags+xml"/>
  <Override PartName="/ppt/notesSlides/notesSlide48.xml" ContentType="application/vnd.openxmlformats-officedocument.presentationml.notesSlide+xml"/>
  <Override PartName="/ppt/tags/tag50.xml" ContentType="application/vnd.openxmlformats-officedocument.presentationml.tags+xml"/>
  <Override PartName="/ppt/notesSlides/notesSlide49.xml" ContentType="application/vnd.openxmlformats-officedocument.presentationml.notesSlide+xml"/>
  <Override PartName="/ppt/tags/tag51.xml" ContentType="application/vnd.openxmlformats-officedocument.presentationml.tags+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6"/>
    <p:sldMasterId id="2147483660" r:id="rId7"/>
    <p:sldMasterId id="2147483662" r:id="rId8"/>
  </p:sldMasterIdLst>
  <p:notesMasterIdLst>
    <p:notesMasterId r:id="rId59"/>
  </p:notesMasterIdLst>
  <p:handoutMasterIdLst>
    <p:handoutMasterId r:id="rId60"/>
  </p:handoutMasterIdLst>
  <p:sldIdLst>
    <p:sldId id="343" r:id="rId9"/>
    <p:sldId id="265"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56" r:id="rId23"/>
    <p:sldId id="357" r:id="rId24"/>
    <p:sldId id="358" r:id="rId25"/>
    <p:sldId id="359" r:id="rId26"/>
    <p:sldId id="360" r:id="rId27"/>
    <p:sldId id="361" r:id="rId28"/>
    <p:sldId id="362" r:id="rId29"/>
    <p:sldId id="363" r:id="rId30"/>
    <p:sldId id="364" r:id="rId31"/>
    <p:sldId id="365" r:id="rId32"/>
    <p:sldId id="366" r:id="rId33"/>
    <p:sldId id="367" r:id="rId34"/>
    <p:sldId id="368" r:id="rId35"/>
    <p:sldId id="369" r:id="rId36"/>
    <p:sldId id="370" r:id="rId37"/>
    <p:sldId id="371" r:id="rId38"/>
    <p:sldId id="373" r:id="rId39"/>
    <p:sldId id="308" r:id="rId40"/>
    <p:sldId id="309" r:id="rId41"/>
    <p:sldId id="331" r:id="rId42"/>
    <p:sldId id="332" r:id="rId43"/>
    <p:sldId id="333" r:id="rId44"/>
    <p:sldId id="334" r:id="rId45"/>
    <p:sldId id="335" r:id="rId46"/>
    <p:sldId id="273" r:id="rId47"/>
    <p:sldId id="314" r:id="rId48"/>
    <p:sldId id="339" r:id="rId49"/>
    <p:sldId id="340" r:id="rId50"/>
    <p:sldId id="341" r:id="rId51"/>
    <p:sldId id="327" r:id="rId52"/>
    <p:sldId id="325" r:id="rId53"/>
    <p:sldId id="328" r:id="rId54"/>
    <p:sldId id="329" r:id="rId55"/>
    <p:sldId id="338" r:id="rId56"/>
    <p:sldId id="337" r:id="rId57"/>
    <p:sldId id="259" r:id="rId5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Lea Slokar" initials="LS" lastIdx="8" clrIdx="2">
    <p:extLst>
      <p:ext uri="{19B8F6BF-5375-455C-9EA6-DF929625EA0E}">
        <p15:presenceInfo xmlns:p15="http://schemas.microsoft.com/office/powerpoint/2012/main" userId="S-1-5-21-725345543-854245398-2146348053-77532" providerId="AD"/>
      </p:ext>
    </p:extLst>
  </p:cmAuthor>
  <p:cmAuthor id="1" name="Kelvin Hui" initials="KH" lastIdx="1" clrIdx="0">
    <p:extLst>
      <p:ext uri="{19B8F6BF-5375-455C-9EA6-DF929625EA0E}">
        <p15:presenceInfo xmlns:p15="http://schemas.microsoft.com/office/powerpoint/2012/main" userId="S-1-5-21-725345543-854245398-2146348053-24035" providerId="AD"/>
      </p:ext>
    </p:extLst>
  </p:cmAuthor>
  <p:cmAuthor id="5" name="David ONeill" initials="DO" lastIdx="13" clrIdx="1">
    <p:extLst>
      <p:ext uri="{19B8F6BF-5375-455C-9EA6-DF929625EA0E}">
        <p15:presenceInfo xmlns:p15="http://schemas.microsoft.com/office/powerpoint/2012/main" userId="David ONeill" providerId="None"/>
      </p:ext>
    </p:extLst>
  </p:cmAuthor>
  <p:cmAuthor id="6" name="James Tyrrell" initials="JT" lastIdx="9" clrIdx="3">
    <p:extLst>
      <p:ext uri="{19B8F6BF-5375-455C-9EA6-DF929625EA0E}">
        <p15:presenceInfo xmlns:p15="http://schemas.microsoft.com/office/powerpoint/2012/main" userId="S-1-5-21-725345543-854245398-2146348053-778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D2B8"/>
    <a:srgbClr val="FBEBD5"/>
    <a:srgbClr val="F47B20"/>
    <a:srgbClr val="EEB500"/>
    <a:srgbClr val="4959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99" autoAdjust="0"/>
    <p:restoredTop sz="94766" autoAdjust="0"/>
  </p:normalViewPr>
  <p:slideViewPr>
    <p:cSldViewPr>
      <p:cViewPr varScale="1">
        <p:scale>
          <a:sx n="79" d="100"/>
          <a:sy n="79" d="100"/>
        </p:scale>
        <p:origin x="855" y="57"/>
      </p:cViewPr>
      <p:guideLst>
        <p:guide orient="horz" pos="2160"/>
        <p:guide pos="2880"/>
      </p:guideLst>
    </p:cSldViewPr>
  </p:slideViewPr>
  <p:notesTextViewPr>
    <p:cViewPr>
      <p:scale>
        <a:sx n="3" d="2"/>
        <a:sy n="3" d="2"/>
      </p:scale>
      <p:origin x="0" y="0"/>
    </p:cViewPr>
  </p:notesTextViewPr>
  <p:notesViewPr>
    <p:cSldViewPr>
      <p:cViewPr varScale="1">
        <p:scale>
          <a:sx n="99" d="100"/>
          <a:sy n="99" d="100"/>
        </p:scale>
        <p:origin x="427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viewProps" Target="viewProps.xml"/><Relationship Id="rId7" Type="http://schemas.openxmlformats.org/officeDocument/2006/relationships/slideMaster" Target="slideMasters/slideMaster2.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commentAuthors" Target="commen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theme" Target="theme/theme1.xml"/><Relationship Id="rId8" Type="http://schemas.openxmlformats.org/officeDocument/2006/relationships/slideMaster" Target="slideMasters/slideMaster3.xml"/><Relationship Id="rId51" Type="http://schemas.openxmlformats.org/officeDocument/2006/relationships/slide" Target="slides/slide43.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5.xml"/><Relationship Id="rId1" Type="http://schemas.microsoft.com/office/2011/relationships/chartStyle" Target="style25.xml"/></Relationships>
</file>

<file path=ppt/charts/_rels/chart3.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harepoint2013/sgg/CO/Cost_and_Outputs_Lib/Assets_and_Outputs/RIIO-GT2/01%20Planning/00%20Consultancy%20support/Policy_secondment/20180809_RIIO-GT1_ReviewOfSOIncentives_2018.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smtClean="0"/>
              <a:t>CCM incentive</a:t>
            </a:r>
            <a:r>
              <a:rPr lang="en-GB" b="1" baseline="0" dirty="0" smtClean="0"/>
              <a:t> revenue</a:t>
            </a:r>
            <a:endParaRPr lang="en-GB"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RevCharts!$D$2</c:f>
              <c:strCache>
                <c:ptCount val="1"/>
                <c:pt idx="0">
                  <c:v>Constraint management incentive revenue</c:v>
                </c:pt>
              </c:strCache>
            </c:strRef>
          </c:tx>
          <c:spPr>
            <a:solidFill>
              <a:schemeClr val="accent1"/>
            </a:solidFill>
            <a:ln>
              <a:noFill/>
            </a:ln>
            <a:effectLst/>
          </c:spPr>
          <c:invertIfNegative val="0"/>
          <c:cat>
            <c:strRef>
              <c:f>RevCharts!$C$3:$C$9</c:f>
              <c:strCache>
                <c:ptCount val="5"/>
                <c:pt idx="0">
                  <c:v>2013/14</c:v>
                </c:pt>
                <c:pt idx="1">
                  <c:v>2014/15</c:v>
                </c:pt>
                <c:pt idx="2">
                  <c:v>2015/16</c:v>
                </c:pt>
                <c:pt idx="3">
                  <c:v>2016/17</c:v>
                </c:pt>
                <c:pt idx="4">
                  <c:v>2017/18</c:v>
                </c:pt>
              </c:strCache>
            </c:strRef>
          </c:cat>
          <c:val>
            <c:numRef>
              <c:f>RevCharts!$D$3:$D$9</c:f>
              <c:numCache>
                <c:formatCode>"£"#,##0</c:formatCode>
                <c:ptCount val="5"/>
                <c:pt idx="0">
                  <c:v>12593723.30916</c:v>
                </c:pt>
                <c:pt idx="1">
                  <c:v>12766584.412292</c:v>
                </c:pt>
                <c:pt idx="2">
                  <c:v>12841094.586800002</c:v>
                </c:pt>
                <c:pt idx="3">
                  <c:v>13347506.297368001</c:v>
                </c:pt>
                <c:pt idx="4">
                  <c:v>14197810.591534348</c:v>
                </c:pt>
              </c:numCache>
            </c:numRef>
          </c:val>
          <c:extLst>
            <c:ext xmlns:c16="http://schemas.microsoft.com/office/drawing/2014/chart" uri="{C3380CC4-5D6E-409C-BE32-E72D297353CC}">
              <c16:uniqueId val="{00000000-3C4A-4EF4-932E-5979C1B59092}"/>
            </c:ext>
          </c:extLst>
        </c:ser>
        <c:dLbls>
          <c:showLegendKey val="0"/>
          <c:showVal val="0"/>
          <c:showCatName val="0"/>
          <c:showSerName val="0"/>
          <c:showPercent val="0"/>
          <c:showBubbleSize val="0"/>
        </c:dLbls>
        <c:gapWidth val="150"/>
        <c:axId val="856859496"/>
        <c:axId val="856855888"/>
      </c:barChart>
      <c:lineChart>
        <c:grouping val="standard"/>
        <c:varyColors val="0"/>
        <c:ser>
          <c:idx val="1"/>
          <c:order val="1"/>
          <c:tx>
            <c:v>Cap</c:v>
          </c:tx>
          <c:spPr>
            <a:ln w="28575" cap="rnd">
              <a:noFill/>
              <a:round/>
            </a:ln>
            <a:effectLst/>
          </c:spPr>
          <c:marker>
            <c:symbol val="circle"/>
            <c:size val="5"/>
            <c:spPr>
              <a:solidFill>
                <a:schemeClr val="accent3"/>
              </a:solidFill>
              <a:ln w="9525">
                <a:solidFill>
                  <a:schemeClr val="accent3"/>
                </a:solidFill>
              </a:ln>
              <a:effectLst/>
            </c:spPr>
          </c:marker>
          <c:cat>
            <c:strLit>
              <c:ptCount val="5"/>
              <c:pt idx="0">
                <c:v>2013/14</c:v>
              </c:pt>
              <c:pt idx="1">
                <c:v>2014/15</c:v>
              </c:pt>
              <c:pt idx="2">
                <c:v>2015/16</c:v>
              </c:pt>
              <c:pt idx="3">
                <c:v>2016/17</c:v>
              </c:pt>
              <c:pt idx="4">
                <c:v>2017/18</c:v>
              </c:pt>
              <c:extLst>
                <c:ext xmlns:c15="http://schemas.microsoft.com/office/drawing/2012/chart" uri="{02D57815-91ED-43cb-92C2-25804820EDAC}">
                  <c15:autoCat val="1"/>
                </c:ext>
              </c:extLst>
            </c:strLit>
          </c:cat>
          <c:val>
            <c:numRef>
              <c:f>RevCharts!$D$19:$D$25</c:f>
              <c:numCache>
                <c:formatCode>"£"#,##0</c:formatCode>
                <c:ptCount val="5"/>
                <c:pt idx="0">
                  <c:v>23260000</c:v>
                </c:pt>
                <c:pt idx="1">
                  <c:v>24100000</c:v>
                </c:pt>
                <c:pt idx="2">
                  <c:v>24540000</c:v>
                </c:pt>
                <c:pt idx="3">
                  <c:v>24660000.000000004</c:v>
                </c:pt>
                <c:pt idx="4">
                  <c:v>25420000</c:v>
                </c:pt>
              </c:numCache>
            </c:numRef>
          </c:val>
          <c:smooth val="0"/>
          <c:extLst>
            <c:ext xmlns:c16="http://schemas.microsoft.com/office/drawing/2014/chart" uri="{C3380CC4-5D6E-409C-BE32-E72D297353CC}">
              <c16:uniqueId val="{00000001-3C4A-4EF4-932E-5979C1B59092}"/>
            </c:ext>
          </c:extLst>
        </c:ser>
        <c:ser>
          <c:idx val="2"/>
          <c:order val="2"/>
          <c:tx>
            <c:v>Floor</c:v>
          </c:tx>
          <c:spPr>
            <a:ln w="28575" cap="rnd">
              <a:noFill/>
              <a:round/>
            </a:ln>
            <a:effectLst/>
          </c:spPr>
          <c:marker>
            <c:symbol val="circle"/>
            <c:size val="5"/>
            <c:spPr>
              <a:solidFill>
                <a:schemeClr val="accent2"/>
              </a:solidFill>
              <a:ln w="9525">
                <a:solidFill>
                  <a:schemeClr val="accent2"/>
                </a:solidFill>
              </a:ln>
              <a:effectLst/>
            </c:spPr>
          </c:marker>
          <c:cat>
            <c:strLit>
              <c:ptCount val="5"/>
              <c:pt idx="0">
                <c:v>2013/14</c:v>
              </c:pt>
              <c:pt idx="1">
                <c:v>2014/15</c:v>
              </c:pt>
              <c:pt idx="2">
                <c:v>2015/16</c:v>
              </c:pt>
              <c:pt idx="3">
                <c:v>2016/17</c:v>
              </c:pt>
              <c:pt idx="4">
                <c:v>2017/18</c:v>
              </c:pt>
              <c:extLst>
                <c:ext xmlns:c15="http://schemas.microsoft.com/office/drawing/2012/chart" uri="{02D57815-91ED-43cb-92C2-25804820EDAC}">
                  <c15:autoCat val="1"/>
                </c:ext>
              </c:extLst>
            </c:strLit>
          </c:cat>
          <c:val>
            <c:numRef>
              <c:f>RevCharts!$D$27:$D$33</c:f>
              <c:numCache>
                <c:formatCode>"£"#,##0</c:formatCode>
                <c:ptCount val="5"/>
                <c:pt idx="0">
                  <c:v>-69780000</c:v>
                </c:pt>
                <c:pt idx="1">
                  <c:v>-72300000</c:v>
                </c:pt>
                <c:pt idx="2">
                  <c:v>-73620000</c:v>
                </c:pt>
                <c:pt idx="3">
                  <c:v>-73980000</c:v>
                </c:pt>
                <c:pt idx="4">
                  <c:v>-76260000</c:v>
                </c:pt>
              </c:numCache>
            </c:numRef>
          </c:val>
          <c:smooth val="0"/>
          <c:extLst>
            <c:ext xmlns:c16="http://schemas.microsoft.com/office/drawing/2014/chart" uri="{C3380CC4-5D6E-409C-BE32-E72D297353CC}">
              <c16:uniqueId val="{00000002-3C4A-4EF4-932E-5979C1B59092}"/>
            </c:ext>
          </c:extLst>
        </c:ser>
        <c:dLbls>
          <c:showLegendKey val="0"/>
          <c:showVal val="0"/>
          <c:showCatName val="0"/>
          <c:showSerName val="0"/>
          <c:showPercent val="0"/>
          <c:showBubbleSize val="0"/>
        </c:dLbls>
        <c:marker val="1"/>
        <c:smooth val="0"/>
        <c:axId val="856859496"/>
        <c:axId val="856855888"/>
      </c:line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min val="-80000000"/>
        </c:scaling>
        <c:delete val="0"/>
        <c:axPos val="l"/>
        <c:majorGridlines>
          <c:spPr>
            <a:ln w="9525" cap="flat" cmpd="sng" algn="ctr">
              <a:solidFill>
                <a:schemeClr val="tx1">
                  <a:lumMod val="15000"/>
                  <a:lumOff val="85000"/>
                </a:schemeClr>
              </a:solidFill>
              <a:round/>
            </a:ln>
            <a:effectLst/>
          </c:spPr>
        </c:majorGridlines>
        <c:numFmt formatCode="&quot;£&quot;#,##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dispUnits>
          <c:builtInUnit val="millions"/>
          <c:dispUnitsLbl>
            <c:layout/>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t>Incentive payment (millions)</a:t>
                  </a:r>
                </a:p>
              </c:rich>
            </c:tx>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smtClean="0"/>
              <a:t>PPM revenue</a:t>
            </a:r>
            <a:endParaRPr lang="en-US"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RevCharts!$J$2</c:f>
              <c:strCache>
                <c:ptCount val="1"/>
                <c:pt idx="0">
                  <c:v>Residual balancing – PPM</c:v>
                </c:pt>
              </c:strCache>
            </c:strRef>
          </c:tx>
          <c:spPr>
            <a:solidFill>
              <a:schemeClr val="accent1"/>
            </a:solidFill>
            <a:ln>
              <a:noFill/>
            </a:ln>
            <a:effectLst/>
          </c:spPr>
          <c:invertIfNegative val="0"/>
          <c:cat>
            <c:strRef>
              <c:f>RevCharts!$C$13:$C$19</c:f>
              <c:strCache>
                <c:ptCount val="5"/>
                <c:pt idx="0">
                  <c:v>2013/14</c:v>
                </c:pt>
                <c:pt idx="1">
                  <c:v>2014/15</c:v>
                </c:pt>
                <c:pt idx="2">
                  <c:v>2015/16</c:v>
                </c:pt>
                <c:pt idx="3">
                  <c:v>2016/17</c:v>
                </c:pt>
                <c:pt idx="4">
                  <c:v>2017/18</c:v>
                </c:pt>
              </c:strCache>
            </c:strRef>
          </c:cat>
          <c:val>
            <c:numRef>
              <c:f>RevCharts!$J$13:$J$19</c:f>
              <c:numCache>
                <c:formatCode>"£"#,##0</c:formatCode>
                <c:ptCount val="5"/>
                <c:pt idx="0">
                  <c:v>300156.27810000011</c:v>
                </c:pt>
                <c:pt idx="1">
                  <c:v>215970.55897837761</c:v>
                </c:pt>
                <c:pt idx="2">
                  <c:v>331134.32774917228</c:v>
                </c:pt>
                <c:pt idx="3">
                  <c:v>282719.82331239153</c:v>
                </c:pt>
                <c:pt idx="4">
                  <c:v>84440.925394736565</c:v>
                </c:pt>
              </c:numCache>
            </c:numRef>
          </c:val>
          <c:extLst>
            <c:ext xmlns:c16="http://schemas.microsoft.com/office/drawing/2014/chart" uri="{C3380CC4-5D6E-409C-BE32-E72D297353CC}">
              <c16:uniqueId val="{00000000-C960-4FA3-92F9-7A56D0AC15DB}"/>
            </c:ext>
          </c:extLst>
        </c:ser>
        <c:dLbls>
          <c:showLegendKey val="0"/>
          <c:showVal val="0"/>
          <c:showCatName val="0"/>
          <c:showSerName val="0"/>
          <c:showPercent val="0"/>
          <c:showBubbleSize val="0"/>
        </c:dLbls>
        <c:gapWidth val="150"/>
        <c:axId val="856859496"/>
        <c:axId val="856855888"/>
      </c:bar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max val="1000000"/>
        </c:scaling>
        <c:delete val="0"/>
        <c:axPos val="l"/>
        <c:majorGridlines>
          <c:spPr>
            <a:ln w="9525" cap="flat" cmpd="sng" algn="ctr">
              <a:solidFill>
                <a:schemeClr val="tx1">
                  <a:lumMod val="15000"/>
                  <a:lumOff val="85000"/>
                </a:schemeClr>
              </a:solidFill>
              <a:round/>
            </a:ln>
            <a:effectLst/>
          </c:spPr>
        </c:majorGridlines>
        <c:numFmt formatCode="&quot;£&quot;#,##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dispUnits>
          <c:builtInUnit val="million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Residual</a:t>
            </a:r>
            <a:r>
              <a:rPr lang="en-GB" b="1" baseline="0" dirty="0"/>
              <a:t> balancing </a:t>
            </a:r>
            <a:r>
              <a:rPr lang="en-GB" b="1" baseline="0" dirty="0" smtClean="0"/>
              <a:t>revenue - </a:t>
            </a:r>
            <a:r>
              <a:rPr lang="en-GB" b="1" baseline="0" dirty="0"/>
              <a:t>combined</a:t>
            </a:r>
            <a:endParaRPr lang="en-GB"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491567955512394"/>
          <c:y val="0.20164737757924686"/>
          <c:w val="0.85871058287281554"/>
          <c:h val="0.62592215374068572"/>
        </c:manualLayout>
      </c:layout>
      <c:barChart>
        <c:barDir val="col"/>
        <c:grouping val="clustered"/>
        <c:varyColors val="0"/>
        <c:ser>
          <c:idx val="0"/>
          <c:order val="0"/>
          <c:tx>
            <c:strRef>
              <c:f>RevCharts!$O$2</c:f>
              <c:strCache>
                <c:ptCount val="1"/>
                <c:pt idx="0">
                  <c:v>Residual balancing</c:v>
                </c:pt>
              </c:strCache>
            </c:strRef>
          </c:tx>
          <c:spPr>
            <a:solidFill>
              <a:schemeClr val="accent1"/>
            </a:solidFill>
            <a:ln>
              <a:noFill/>
            </a:ln>
            <a:effectLst/>
          </c:spPr>
          <c:invertIfNegative val="0"/>
          <c:cat>
            <c:strRef>
              <c:f>RevCharts!$C$9:$C$19</c:f>
              <c:strCache>
                <c:ptCount val="9"/>
                <c:pt idx="0">
                  <c:v>2009/10</c:v>
                </c:pt>
                <c:pt idx="1">
                  <c:v>2010/11</c:v>
                </c:pt>
                <c:pt idx="2">
                  <c:v>2011/12</c:v>
                </c:pt>
                <c:pt idx="3">
                  <c:v>2012/13</c:v>
                </c:pt>
                <c:pt idx="4">
                  <c:v>2013/14</c:v>
                </c:pt>
                <c:pt idx="5">
                  <c:v>2014/15</c:v>
                </c:pt>
                <c:pt idx="6">
                  <c:v>2015/16</c:v>
                </c:pt>
                <c:pt idx="7">
                  <c:v>2016/17</c:v>
                </c:pt>
                <c:pt idx="8">
                  <c:v>2017/18</c:v>
                </c:pt>
              </c:strCache>
            </c:strRef>
          </c:cat>
          <c:val>
            <c:numRef>
              <c:f>RevCharts!$O$9:$O$19</c:f>
              <c:numCache>
                <c:formatCode>"£"#,##0</c:formatCode>
                <c:ptCount val="9"/>
                <c:pt idx="0">
                  <c:v>1630000</c:v>
                </c:pt>
                <c:pt idx="1">
                  <c:v>950000</c:v>
                </c:pt>
                <c:pt idx="2">
                  <c:v>252000</c:v>
                </c:pt>
                <c:pt idx="3">
                  <c:v>647000</c:v>
                </c:pt>
                <c:pt idx="4">
                  <c:v>951981.89249999996</c:v>
                </c:pt>
                <c:pt idx="5">
                  <c:v>1087754.8591044808</c:v>
                </c:pt>
                <c:pt idx="6">
                  <c:v>1194919.2331716171</c:v>
                </c:pt>
                <c:pt idx="7">
                  <c:v>1060352.2045229848</c:v>
                </c:pt>
                <c:pt idx="8">
                  <c:v>648884.04771503888</c:v>
                </c:pt>
              </c:numCache>
            </c:numRef>
          </c:val>
          <c:extLst>
            <c:ext xmlns:c16="http://schemas.microsoft.com/office/drawing/2014/chart" uri="{C3380CC4-5D6E-409C-BE32-E72D297353CC}">
              <c16:uniqueId val="{00000000-FB24-4FDF-90C4-A9F11D1BD755}"/>
            </c:ext>
          </c:extLst>
        </c:ser>
        <c:dLbls>
          <c:showLegendKey val="0"/>
          <c:showVal val="0"/>
          <c:showCatName val="0"/>
          <c:showSerName val="0"/>
          <c:showPercent val="0"/>
          <c:showBubbleSize val="0"/>
        </c:dLbls>
        <c:gapWidth val="150"/>
        <c:axId val="856859496"/>
        <c:axId val="856855888"/>
      </c:barChart>
      <c:lineChart>
        <c:grouping val="standard"/>
        <c:varyColors val="0"/>
        <c:ser>
          <c:idx val="1"/>
          <c:order val="1"/>
          <c:tx>
            <c:v>Cap</c:v>
          </c:tx>
          <c:spPr>
            <a:ln w="28575" cap="rnd">
              <a:noFill/>
              <a:round/>
            </a:ln>
            <a:effectLst/>
          </c:spPr>
          <c:marker>
            <c:symbol val="circle"/>
            <c:size val="5"/>
            <c:spPr>
              <a:solidFill>
                <a:schemeClr val="accent3"/>
              </a:solidFill>
              <a:ln w="9525">
                <a:solidFill>
                  <a:schemeClr val="accent3"/>
                </a:solidFill>
              </a:ln>
              <a:effectLst/>
            </c:spPr>
          </c:marker>
          <c:cat>
            <c:strLit>
              <c:ptCount val="9"/>
              <c:pt idx="0">
                <c:v>2009/10</c:v>
              </c:pt>
              <c:pt idx="1">
                <c:v>2010/11</c:v>
              </c:pt>
              <c:pt idx="2">
                <c:v>2011/12</c:v>
              </c:pt>
              <c:pt idx="3">
                <c:v>2012/13</c:v>
              </c:pt>
              <c:pt idx="4">
                <c:v>2013/14</c:v>
              </c:pt>
              <c:pt idx="5">
                <c:v>2014/15</c:v>
              </c:pt>
              <c:pt idx="6">
                <c:v>2015/16</c:v>
              </c:pt>
              <c:pt idx="7">
                <c:v>2016/17</c:v>
              </c:pt>
              <c:pt idx="8">
                <c:v>2017/18</c:v>
              </c:pt>
              <c:extLst>
                <c:ext xmlns:c15="http://schemas.microsoft.com/office/drawing/2012/chart" uri="{02D57815-91ED-43cb-92C2-25804820EDAC}">
                  <c15:autoCat val="1"/>
                </c:ext>
              </c:extLst>
            </c:strLit>
          </c:cat>
          <c:val>
            <c:numRef>
              <c:f>RevCharts!$O$34:$O$44</c:f>
              <c:numCache>
                <c:formatCode>General</c:formatCode>
                <c:ptCount val="9"/>
                <c:pt idx="4" formatCode="&quot;£&quot;#,##0">
                  <c:v>2000000</c:v>
                </c:pt>
                <c:pt idx="5" formatCode="&quot;£&quot;#,##0">
                  <c:v>2000000</c:v>
                </c:pt>
                <c:pt idx="6" formatCode="&quot;£&quot;#,##0">
                  <c:v>2000000</c:v>
                </c:pt>
                <c:pt idx="7" formatCode="&quot;£&quot;#,##0">
                  <c:v>2000000</c:v>
                </c:pt>
                <c:pt idx="8" formatCode="&quot;£&quot;#,##0">
                  <c:v>2000000</c:v>
                </c:pt>
              </c:numCache>
            </c:numRef>
          </c:val>
          <c:smooth val="0"/>
          <c:extLst>
            <c:ext xmlns:c16="http://schemas.microsoft.com/office/drawing/2014/chart" uri="{C3380CC4-5D6E-409C-BE32-E72D297353CC}">
              <c16:uniqueId val="{00000001-FB24-4FDF-90C4-A9F11D1BD755}"/>
            </c:ext>
          </c:extLst>
        </c:ser>
        <c:ser>
          <c:idx val="2"/>
          <c:order val="2"/>
          <c:tx>
            <c:v>Floor</c:v>
          </c:tx>
          <c:spPr>
            <a:ln w="28575" cap="rnd">
              <a:noFill/>
              <a:round/>
            </a:ln>
            <a:effectLst/>
          </c:spPr>
          <c:marker>
            <c:symbol val="circle"/>
            <c:size val="5"/>
            <c:spPr>
              <a:solidFill>
                <a:schemeClr val="accent2"/>
              </a:solidFill>
              <a:ln w="9525">
                <a:solidFill>
                  <a:schemeClr val="accent2"/>
                </a:solidFill>
              </a:ln>
              <a:effectLst/>
            </c:spPr>
          </c:marker>
          <c:cat>
            <c:strLit>
              <c:ptCount val="9"/>
              <c:pt idx="0">
                <c:v>2009/10</c:v>
              </c:pt>
              <c:pt idx="1">
                <c:v>2010/11</c:v>
              </c:pt>
              <c:pt idx="2">
                <c:v>2011/12</c:v>
              </c:pt>
              <c:pt idx="3">
                <c:v>2012/13</c:v>
              </c:pt>
              <c:pt idx="4">
                <c:v>2013/14</c:v>
              </c:pt>
              <c:pt idx="5">
                <c:v>2014/15</c:v>
              </c:pt>
              <c:pt idx="6">
                <c:v>2015/16</c:v>
              </c:pt>
              <c:pt idx="7">
                <c:v>2016/17</c:v>
              </c:pt>
              <c:pt idx="8">
                <c:v>2017/18</c:v>
              </c:pt>
              <c:extLst>
                <c:ext xmlns:c15="http://schemas.microsoft.com/office/drawing/2012/chart" uri="{02D57815-91ED-43cb-92C2-25804820EDAC}">
                  <c15:autoCat val="1"/>
                </c:ext>
              </c:extLst>
            </c:strLit>
          </c:cat>
          <c:val>
            <c:numRef>
              <c:f>RevCharts!$O$51:$O$61</c:f>
              <c:numCache>
                <c:formatCode>General</c:formatCode>
                <c:ptCount val="9"/>
                <c:pt idx="4" formatCode="&quot;£&quot;#,##0">
                  <c:v>-3500000</c:v>
                </c:pt>
                <c:pt idx="5" formatCode="&quot;£&quot;#,##0">
                  <c:v>-3500000</c:v>
                </c:pt>
                <c:pt idx="6" formatCode="&quot;£&quot;#,##0">
                  <c:v>-3500000</c:v>
                </c:pt>
                <c:pt idx="7" formatCode="&quot;£&quot;#,##0">
                  <c:v>-3500000</c:v>
                </c:pt>
                <c:pt idx="8" formatCode="&quot;£&quot;#,##0">
                  <c:v>-3500000</c:v>
                </c:pt>
              </c:numCache>
            </c:numRef>
          </c:val>
          <c:smooth val="0"/>
          <c:extLst>
            <c:ext xmlns:c16="http://schemas.microsoft.com/office/drawing/2014/chart" uri="{C3380CC4-5D6E-409C-BE32-E72D297353CC}">
              <c16:uniqueId val="{00000002-FB24-4FDF-90C4-A9F11D1BD755}"/>
            </c:ext>
          </c:extLst>
        </c:ser>
        <c:dLbls>
          <c:showLegendKey val="0"/>
          <c:showVal val="0"/>
          <c:showCatName val="0"/>
          <c:showSerName val="0"/>
          <c:showPercent val="0"/>
          <c:showBubbleSize val="0"/>
        </c:dLbls>
        <c:marker val="1"/>
        <c:smooth val="0"/>
        <c:axId val="856859496"/>
        <c:axId val="856855888"/>
      </c:line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max val="4000000"/>
        </c:scaling>
        <c:delete val="0"/>
        <c:axPos val="l"/>
        <c:majorGridlines>
          <c:spPr>
            <a:ln w="9525" cap="flat" cmpd="sng" algn="ctr">
              <a:solidFill>
                <a:schemeClr val="tx1">
                  <a:lumMod val="15000"/>
                  <a:lumOff val="85000"/>
                </a:schemeClr>
              </a:solidFill>
              <a:round/>
            </a:ln>
            <a:effectLst/>
          </c:spPr>
        </c:majorGridlines>
        <c:numFmt formatCode="&quot;£&quot;#,##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dispUnits>
          <c:builtInUnit val="million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D1 performance</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Rough!$F$291</c:f>
              <c:strCache>
                <c:ptCount val="1"/>
                <c:pt idx="0">
                  <c:v>D1 actual</c:v>
                </c:pt>
              </c:strCache>
            </c:strRef>
          </c:tx>
          <c:spPr>
            <a:solidFill>
              <a:schemeClr val="accent1"/>
            </a:solidFill>
            <a:ln>
              <a:noFill/>
            </a:ln>
            <a:effectLst/>
          </c:spPr>
          <c:invertIfNegative val="0"/>
          <c:cat>
            <c:strRef>
              <c:f>Rough!$D$292:$D$301</c:f>
              <c:strCache>
                <c:ptCount val="9"/>
                <c:pt idx="0">
                  <c:v>2009/10</c:v>
                </c:pt>
                <c:pt idx="1">
                  <c:v>2010/11</c:v>
                </c:pt>
                <c:pt idx="2">
                  <c:v>2011/12</c:v>
                </c:pt>
                <c:pt idx="3">
                  <c:v>2012/13</c:v>
                </c:pt>
                <c:pt idx="4">
                  <c:v>2013/14</c:v>
                </c:pt>
                <c:pt idx="5">
                  <c:v>2014/15</c:v>
                </c:pt>
                <c:pt idx="6">
                  <c:v>2015/16</c:v>
                </c:pt>
                <c:pt idx="7">
                  <c:v>2016/17</c:v>
                </c:pt>
                <c:pt idx="8">
                  <c:v>2017/18</c:v>
                </c:pt>
              </c:strCache>
            </c:strRef>
          </c:cat>
          <c:val>
            <c:numRef>
              <c:f>Rough!$F$292:$F$301</c:f>
              <c:numCache>
                <c:formatCode>General</c:formatCode>
                <c:ptCount val="10"/>
                <c:pt idx="4" formatCode="_(* #,##0.00_);_(* \(#,##0.00\);_(* &quot;-&quot;??_);_(@_)">
                  <c:v>8.6890684931506819</c:v>
                </c:pt>
                <c:pt idx="5" formatCode="_(* #,##0.00_);_(* \(#,##0.00\);_(* &quot;-&quot;??_);_(@_)">
                  <c:v>7.8666301369863021</c:v>
                </c:pt>
                <c:pt idx="6" formatCode="_(* #,##0.00_);_(* \(#,##0.00\);_(* &quot;-&quot;??_);_(@_)">
                  <c:v>7.7623497267759536</c:v>
                </c:pt>
                <c:pt idx="7" formatCode="_(* #,##0.00_);_(* \(#,##0.00\);_(* &quot;-&quot;??_);_(@_)">
                  <c:v>8.388273972602736</c:v>
                </c:pt>
                <c:pt idx="8" formatCode="_(* #,##0.00_);_(* \(#,##0.00\);_(* &quot;-&quot;??_);_(@_)">
                  <c:v>7.9360821917808275</c:v>
                </c:pt>
              </c:numCache>
            </c:numRef>
          </c:val>
          <c:extLst>
            <c:ext xmlns:c16="http://schemas.microsoft.com/office/drawing/2014/chart" uri="{C3380CC4-5D6E-409C-BE32-E72D297353CC}">
              <c16:uniqueId val="{00000000-4155-4B69-A0BD-8DDA5D02437E}"/>
            </c:ext>
          </c:extLst>
        </c:ser>
        <c:dLbls>
          <c:showLegendKey val="0"/>
          <c:showVal val="0"/>
          <c:showCatName val="0"/>
          <c:showSerName val="0"/>
          <c:showPercent val="0"/>
          <c:showBubbleSize val="0"/>
        </c:dLbls>
        <c:gapWidth val="219"/>
        <c:overlap val="-27"/>
        <c:axId val="422958112"/>
        <c:axId val="422958440"/>
      </c:barChart>
      <c:scatterChart>
        <c:scatterStyle val="lineMarker"/>
        <c:varyColors val="0"/>
        <c:ser>
          <c:idx val="0"/>
          <c:order val="0"/>
          <c:tx>
            <c:strRef>
              <c:f>Rough!$E$291</c:f>
              <c:strCache>
                <c:ptCount val="1"/>
                <c:pt idx="0">
                  <c:v>D1 target</c:v>
                </c:pt>
              </c:strCache>
            </c:strRef>
          </c:tx>
          <c:spPr>
            <a:ln w="25400" cap="rnd">
              <a:noFill/>
              <a:round/>
            </a:ln>
            <a:effectLst/>
          </c:spPr>
          <c:marker>
            <c:symbol val="circle"/>
            <c:size val="5"/>
            <c:spPr>
              <a:solidFill>
                <a:schemeClr val="accent3"/>
              </a:solidFill>
              <a:ln w="9525">
                <a:solidFill>
                  <a:schemeClr val="accent3"/>
                </a:solidFill>
              </a:ln>
              <a:effectLst/>
            </c:spPr>
          </c:marker>
          <c:xVal>
            <c:strRef>
              <c:f>Rough!$D$292:$D$301</c:f>
              <c:strCache>
                <c:ptCount val="9"/>
                <c:pt idx="0">
                  <c:v>2009/10</c:v>
                </c:pt>
                <c:pt idx="1">
                  <c:v>2010/11</c:v>
                </c:pt>
                <c:pt idx="2">
                  <c:v>2011/12</c:v>
                </c:pt>
                <c:pt idx="3">
                  <c:v>2012/13</c:v>
                </c:pt>
                <c:pt idx="4">
                  <c:v>2013/14</c:v>
                </c:pt>
                <c:pt idx="5">
                  <c:v>2014/15</c:v>
                </c:pt>
                <c:pt idx="6">
                  <c:v>2015/16</c:v>
                </c:pt>
                <c:pt idx="7">
                  <c:v>2016/17</c:v>
                </c:pt>
                <c:pt idx="8">
                  <c:v>2017/18</c:v>
                </c:pt>
              </c:strCache>
            </c:strRef>
          </c:xVal>
          <c:yVal>
            <c:numRef>
              <c:f>Rough!$E$292:$E$301</c:f>
              <c:numCache>
                <c:formatCode>General</c:formatCode>
                <c:ptCount val="10"/>
                <c:pt idx="4" formatCode="_(* #,##0.00_);_(* \(#,##0.00\);_(* &quot;-&quot;??_);_(@_)">
                  <c:v>9.4067620383561632</c:v>
                </c:pt>
                <c:pt idx="5" formatCode="_(* #,##0.00_);_(* \(#,##0.00\);_(* &quot;-&quot;??_);_(@_)">
                  <c:v>8.9508517808219157</c:v>
                </c:pt>
                <c:pt idx="6" formatCode="_(* #,##0.00_);_(* \(#,##0.00\);_(* &quot;-&quot;??_);_(@_)">
                  <c:v>9.0040993890642174</c:v>
                </c:pt>
                <c:pt idx="7" formatCode="_(* #,##0.00_);_(* \(#,##0.00\);_(* &quot;-&quot;??_);_(@_)">
                  <c:v>9.3931902451939084</c:v>
                </c:pt>
                <c:pt idx="8" formatCode="_(* #,##0.00_);_(* \(#,##0.00\);_(* &quot;-&quot;??_);_(@_)">
                  <c:v>8.9634632705421815</c:v>
                </c:pt>
              </c:numCache>
            </c:numRef>
          </c:yVal>
          <c:smooth val="0"/>
          <c:extLst>
            <c:ext xmlns:c16="http://schemas.microsoft.com/office/drawing/2014/chart" uri="{C3380CC4-5D6E-409C-BE32-E72D297353CC}">
              <c16:uniqueId val="{00000001-4155-4B69-A0BD-8DDA5D02437E}"/>
            </c:ext>
          </c:extLst>
        </c:ser>
        <c:dLbls>
          <c:showLegendKey val="0"/>
          <c:showVal val="0"/>
          <c:showCatName val="0"/>
          <c:showSerName val="0"/>
          <c:showPercent val="0"/>
          <c:showBubbleSize val="0"/>
        </c:dLbls>
        <c:axId val="422958112"/>
        <c:axId val="422958440"/>
      </c:scatterChart>
      <c:catAx>
        <c:axId val="422958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958440"/>
        <c:crosses val="autoZero"/>
        <c:auto val="1"/>
        <c:lblAlgn val="ctr"/>
        <c:lblOffset val="100"/>
        <c:noMultiLvlLbl val="0"/>
      </c:catAx>
      <c:valAx>
        <c:axId val="4229584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t>Avg.</a:t>
                </a:r>
                <a:r>
                  <a:rPr lang="en-GB" baseline="0" dirty="0" smtClean="0"/>
                  <a:t> forecast error (mcm)</a:t>
                </a:r>
                <a:endParaRPr lang="en-GB"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9581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a:t>D2-5</a:t>
            </a:r>
            <a:r>
              <a:rPr lang="en-GB" b="1" baseline="0"/>
              <a:t> performance</a:t>
            </a:r>
            <a:endParaRPr lang="en-GB" b="1"/>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3"/>
          <c:order val="1"/>
          <c:tx>
            <c:strRef>
              <c:f>Rough!$H$291</c:f>
              <c:strCache>
                <c:ptCount val="1"/>
                <c:pt idx="0">
                  <c:v>D2-5 actual</c:v>
                </c:pt>
              </c:strCache>
            </c:strRef>
          </c:tx>
          <c:spPr>
            <a:solidFill>
              <a:schemeClr val="accent1"/>
            </a:solidFill>
            <a:ln>
              <a:noFill/>
            </a:ln>
            <a:effectLst/>
          </c:spPr>
          <c:invertIfNegative val="0"/>
          <c:cat>
            <c:strRef>
              <c:f>Rough!$D$292:$D$301</c:f>
              <c:strCache>
                <c:ptCount val="9"/>
                <c:pt idx="0">
                  <c:v>2009/10</c:v>
                </c:pt>
                <c:pt idx="1">
                  <c:v>2010/11</c:v>
                </c:pt>
                <c:pt idx="2">
                  <c:v>2011/12</c:v>
                </c:pt>
                <c:pt idx="3">
                  <c:v>2012/13</c:v>
                </c:pt>
                <c:pt idx="4">
                  <c:v>2013/14</c:v>
                </c:pt>
                <c:pt idx="5">
                  <c:v>2014/15</c:v>
                </c:pt>
                <c:pt idx="6">
                  <c:v>2015/16</c:v>
                </c:pt>
                <c:pt idx="7">
                  <c:v>2016/17</c:v>
                </c:pt>
                <c:pt idx="8">
                  <c:v>2017/18</c:v>
                </c:pt>
              </c:strCache>
            </c:strRef>
          </c:cat>
          <c:val>
            <c:numRef>
              <c:f>Rough!$H$292:$H$301</c:f>
              <c:numCache>
                <c:formatCode>_(* #,##0.00_);_(* \(#,##0.00\);_(* "-"??_);_(@_)</c:formatCode>
                <c:ptCount val="10"/>
                <c:pt idx="0">
                  <c:v>15.02</c:v>
                </c:pt>
                <c:pt idx="1">
                  <c:v>15.74</c:v>
                </c:pt>
                <c:pt idx="2">
                  <c:v>15.11</c:v>
                </c:pt>
                <c:pt idx="3">
                  <c:v>16.47</c:v>
                </c:pt>
                <c:pt idx="4">
                  <c:v>13.09934246575342</c:v>
                </c:pt>
                <c:pt idx="5">
                  <c:v>11.787308219178081</c:v>
                </c:pt>
                <c:pt idx="6">
                  <c:v>11.987322404371588</c:v>
                </c:pt>
                <c:pt idx="7">
                  <c:v>12.062520547945201</c:v>
                </c:pt>
                <c:pt idx="8">
                  <c:v>11.410232876712325</c:v>
                </c:pt>
              </c:numCache>
            </c:numRef>
          </c:val>
          <c:extLst>
            <c:ext xmlns:c16="http://schemas.microsoft.com/office/drawing/2014/chart" uri="{C3380CC4-5D6E-409C-BE32-E72D297353CC}">
              <c16:uniqueId val="{00000000-24C1-493D-AB26-8D5E21C7C971}"/>
            </c:ext>
          </c:extLst>
        </c:ser>
        <c:dLbls>
          <c:showLegendKey val="0"/>
          <c:showVal val="0"/>
          <c:showCatName val="0"/>
          <c:showSerName val="0"/>
          <c:showPercent val="0"/>
          <c:showBubbleSize val="0"/>
        </c:dLbls>
        <c:gapWidth val="219"/>
        <c:overlap val="-27"/>
        <c:axId val="422958112"/>
        <c:axId val="422958440"/>
      </c:barChart>
      <c:scatterChart>
        <c:scatterStyle val="lineMarker"/>
        <c:varyColors val="0"/>
        <c:ser>
          <c:idx val="2"/>
          <c:order val="0"/>
          <c:tx>
            <c:strRef>
              <c:f>Rough!$G$291</c:f>
              <c:strCache>
                <c:ptCount val="1"/>
                <c:pt idx="0">
                  <c:v>D2-5 target</c:v>
                </c:pt>
              </c:strCache>
            </c:strRef>
          </c:tx>
          <c:spPr>
            <a:ln w="25400" cap="rnd">
              <a:noFill/>
              <a:round/>
            </a:ln>
            <a:effectLst/>
          </c:spPr>
          <c:marker>
            <c:symbol val="circle"/>
            <c:size val="5"/>
            <c:spPr>
              <a:solidFill>
                <a:schemeClr val="accent3"/>
              </a:solidFill>
              <a:ln w="9525">
                <a:solidFill>
                  <a:schemeClr val="accent3"/>
                </a:solidFill>
              </a:ln>
              <a:effectLst/>
            </c:spPr>
          </c:marker>
          <c:xVal>
            <c:strRef>
              <c:f>Rough!$D$292:$D$301</c:f>
              <c:strCache>
                <c:ptCount val="9"/>
                <c:pt idx="0">
                  <c:v>2009/10</c:v>
                </c:pt>
                <c:pt idx="1">
                  <c:v>2010/11</c:v>
                </c:pt>
                <c:pt idx="2">
                  <c:v>2011/12</c:v>
                </c:pt>
                <c:pt idx="3">
                  <c:v>2012/13</c:v>
                </c:pt>
                <c:pt idx="4">
                  <c:v>2013/14</c:v>
                </c:pt>
                <c:pt idx="5">
                  <c:v>2014/15</c:v>
                </c:pt>
                <c:pt idx="6">
                  <c:v>2015/16</c:v>
                </c:pt>
                <c:pt idx="7">
                  <c:v>2016/17</c:v>
                </c:pt>
                <c:pt idx="8">
                  <c:v>2017/18</c:v>
                </c:pt>
              </c:strCache>
            </c:strRef>
          </c:xVal>
          <c:yVal>
            <c:numRef>
              <c:f>Rough!$G$292:$G$301</c:f>
              <c:numCache>
                <c:formatCode>General</c:formatCode>
                <c:ptCount val="10"/>
                <c:pt idx="4" formatCode="_(* #,##0.00_);_(* \(#,##0.00\);_(* &quot;-&quot;??_);_(@_)">
                  <c:v>16</c:v>
                </c:pt>
                <c:pt idx="5" formatCode="_(* #,##0.00_);_(* \(#,##0.00\);_(* &quot;-&quot;??_);_(@_)">
                  <c:v>16</c:v>
                </c:pt>
                <c:pt idx="6" formatCode="_(* #,##0.00_);_(* \(#,##0.00\);_(* &quot;-&quot;??_);_(@_)">
                  <c:v>13.7</c:v>
                </c:pt>
                <c:pt idx="7" formatCode="_(* #,##0.00_);_(* \(#,##0.00\);_(* &quot;-&quot;??_);_(@_)">
                  <c:v>13.7</c:v>
                </c:pt>
                <c:pt idx="8" formatCode="_(* #,##0.00_);_(* \(#,##0.00\);_(* &quot;-&quot;??_);_(@_)">
                  <c:v>13.7</c:v>
                </c:pt>
              </c:numCache>
            </c:numRef>
          </c:yVal>
          <c:smooth val="0"/>
          <c:extLst>
            <c:ext xmlns:c16="http://schemas.microsoft.com/office/drawing/2014/chart" uri="{C3380CC4-5D6E-409C-BE32-E72D297353CC}">
              <c16:uniqueId val="{00000001-24C1-493D-AB26-8D5E21C7C971}"/>
            </c:ext>
          </c:extLst>
        </c:ser>
        <c:dLbls>
          <c:showLegendKey val="0"/>
          <c:showVal val="0"/>
          <c:showCatName val="0"/>
          <c:showSerName val="0"/>
          <c:showPercent val="0"/>
          <c:showBubbleSize val="0"/>
        </c:dLbls>
        <c:axId val="422958112"/>
        <c:axId val="422958440"/>
      </c:scatterChart>
      <c:catAx>
        <c:axId val="422958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958440"/>
        <c:crosses val="autoZero"/>
        <c:auto val="1"/>
        <c:lblAlgn val="ctr"/>
        <c:lblOffset val="100"/>
        <c:noMultiLvlLbl val="0"/>
      </c:catAx>
      <c:valAx>
        <c:axId val="4229584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t>Avg. forecast error (mcm)</a:t>
                </a:r>
                <a:endParaRPr lang="en-GB"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 #,##0_);_(* \(#,##0\);_(*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9581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D1 </a:t>
            </a:r>
            <a:r>
              <a:rPr lang="en-US" b="1" dirty="0" smtClean="0"/>
              <a:t>revenue</a:t>
            </a:r>
            <a:endParaRPr lang="en-US"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RevCharts!$G$2</c:f>
              <c:strCache>
                <c:ptCount val="1"/>
                <c:pt idx="0">
                  <c:v>D1 forecast</c:v>
                </c:pt>
              </c:strCache>
            </c:strRef>
          </c:tx>
          <c:spPr>
            <a:solidFill>
              <a:schemeClr val="accent1"/>
            </a:solidFill>
            <a:ln>
              <a:noFill/>
            </a:ln>
            <a:effectLst/>
          </c:spPr>
          <c:invertIfNegative val="0"/>
          <c:cat>
            <c:strRef>
              <c:f>RevCharts!$C$12:$C$18</c:f>
              <c:strCache>
                <c:ptCount val="7"/>
                <c:pt idx="0">
                  <c:v>2011/12</c:v>
                </c:pt>
                <c:pt idx="1">
                  <c:v>2012/13</c:v>
                </c:pt>
                <c:pt idx="2">
                  <c:v>2013/14</c:v>
                </c:pt>
                <c:pt idx="3">
                  <c:v>2014/15</c:v>
                </c:pt>
                <c:pt idx="4">
                  <c:v>2015/16</c:v>
                </c:pt>
                <c:pt idx="5">
                  <c:v>2016/17</c:v>
                </c:pt>
                <c:pt idx="6">
                  <c:v>2017/18</c:v>
                </c:pt>
              </c:strCache>
            </c:strRef>
          </c:cat>
          <c:val>
            <c:numRef>
              <c:f>RevCharts!$G$12:$G$18</c:f>
              <c:numCache>
                <c:formatCode>"£"#,##0</c:formatCode>
                <c:ptCount val="7"/>
                <c:pt idx="0">
                  <c:v>-1600000</c:v>
                </c:pt>
                <c:pt idx="1">
                  <c:v>-1600000</c:v>
                </c:pt>
                <c:pt idx="2">
                  <c:v>882422.81125699531</c:v>
                </c:pt>
                <c:pt idx="3">
                  <c:v>1538175</c:v>
                </c:pt>
                <c:pt idx="4">
                  <c:v>1955679.0000000002</c:v>
                </c:pt>
                <c:pt idx="5">
                  <c:v>1513596.8900000006</c:v>
                </c:pt>
                <c:pt idx="6">
                  <c:v>1393731.3499999999</c:v>
                </c:pt>
              </c:numCache>
            </c:numRef>
          </c:val>
          <c:extLst>
            <c:ext xmlns:c16="http://schemas.microsoft.com/office/drawing/2014/chart" uri="{C3380CC4-5D6E-409C-BE32-E72D297353CC}">
              <c16:uniqueId val="{00000000-3A40-4B02-9617-0B818C4CE6A5}"/>
            </c:ext>
          </c:extLst>
        </c:ser>
        <c:dLbls>
          <c:showLegendKey val="0"/>
          <c:showVal val="0"/>
          <c:showCatName val="0"/>
          <c:showSerName val="0"/>
          <c:showPercent val="0"/>
          <c:showBubbleSize val="0"/>
        </c:dLbls>
        <c:gapWidth val="150"/>
        <c:axId val="856859496"/>
        <c:axId val="856855888"/>
      </c:bar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scaling>
        <c:delete val="0"/>
        <c:axPos val="l"/>
        <c:majorGridlines>
          <c:spPr>
            <a:ln w="9525" cap="flat" cmpd="sng" algn="ctr">
              <a:solidFill>
                <a:schemeClr val="tx1">
                  <a:lumMod val="15000"/>
                  <a:lumOff val="85000"/>
                </a:schemeClr>
              </a:solidFill>
              <a:round/>
            </a:ln>
            <a:effectLst/>
          </c:spPr>
        </c:majorGridlines>
        <c:numFmt formatCode="&quot;£&quot;#,##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dispUnits>
          <c:builtInUnit val="millions"/>
          <c:dispUnitsLbl>
            <c:layout/>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D2-5 </a:t>
            </a:r>
            <a:r>
              <a:rPr lang="en-US" b="1" dirty="0" smtClean="0"/>
              <a:t>revenue</a:t>
            </a:r>
            <a:endParaRPr lang="en-US"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RevCharts!$H$2</c:f>
              <c:strCache>
                <c:ptCount val="1"/>
                <c:pt idx="0">
                  <c:v>D2-5 forecast</c:v>
                </c:pt>
              </c:strCache>
            </c:strRef>
          </c:tx>
          <c:spPr>
            <a:solidFill>
              <a:schemeClr val="accent1"/>
            </a:solidFill>
            <a:ln>
              <a:noFill/>
            </a:ln>
            <a:effectLst/>
          </c:spPr>
          <c:invertIfNegative val="0"/>
          <c:cat>
            <c:strRef>
              <c:f>RevCharts!$C$13:$C$19</c:f>
              <c:strCache>
                <c:ptCount val="7"/>
                <c:pt idx="0">
                  <c:v>2011/12</c:v>
                </c:pt>
                <c:pt idx="1">
                  <c:v>2012/13</c:v>
                </c:pt>
                <c:pt idx="2">
                  <c:v>2013/14</c:v>
                </c:pt>
                <c:pt idx="3">
                  <c:v>2014/15</c:v>
                </c:pt>
                <c:pt idx="4">
                  <c:v>2015/16</c:v>
                </c:pt>
                <c:pt idx="5">
                  <c:v>2016/17</c:v>
                </c:pt>
                <c:pt idx="6">
                  <c:v>2017/18</c:v>
                </c:pt>
              </c:strCache>
            </c:strRef>
          </c:cat>
          <c:val>
            <c:numRef>
              <c:f>RevCharts!$H$13:$H$19</c:f>
              <c:numCache>
                <c:formatCode>General</c:formatCode>
                <c:ptCount val="7"/>
                <c:pt idx="2" formatCode="&quot;£&quot;#,##0">
                  <c:v>1605051.462320467</c:v>
                </c:pt>
                <c:pt idx="3" formatCode="&quot;£&quot;#,##0">
                  <c:v>2153332</c:v>
                </c:pt>
                <c:pt idx="4" formatCode="&quot;£&quot;#,##0">
                  <c:v>1173292</c:v>
                </c:pt>
                <c:pt idx="5" formatCode="&quot;£&quot;#,##0">
                  <c:v>953659.89000000013</c:v>
                </c:pt>
                <c:pt idx="6" formatCode="&quot;£&quot;#,##0">
                  <c:v>1193438.3900000004</c:v>
                </c:pt>
              </c:numCache>
            </c:numRef>
          </c:val>
          <c:extLst>
            <c:ext xmlns:c16="http://schemas.microsoft.com/office/drawing/2014/chart" uri="{C3380CC4-5D6E-409C-BE32-E72D297353CC}">
              <c16:uniqueId val="{00000000-70D9-4EBC-9DA2-33A7FF5E66F1}"/>
            </c:ext>
          </c:extLst>
        </c:ser>
        <c:dLbls>
          <c:showLegendKey val="0"/>
          <c:showVal val="0"/>
          <c:showCatName val="0"/>
          <c:showSerName val="0"/>
          <c:showPercent val="0"/>
          <c:showBubbleSize val="0"/>
        </c:dLbls>
        <c:gapWidth val="150"/>
        <c:axId val="856859496"/>
        <c:axId val="856855888"/>
      </c:bar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max val="3000000"/>
          <c:min val="-2000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dispUnits>
          <c:builtInUnit val="millions"/>
          <c:dispUnitsLbl>
            <c:layout/>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D1</a:t>
            </a:r>
            <a:r>
              <a:rPr lang="en-US" b="1" baseline="0"/>
              <a:t> </a:t>
            </a:r>
            <a:r>
              <a:rPr lang="en-US" b="1"/>
              <a:t>incentive</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101177336276677"/>
          <c:y val="0.18767870110237608"/>
          <c:w val="0.76467034584253124"/>
          <c:h val="0.59062111512838711"/>
        </c:manualLayout>
      </c:layout>
      <c:scatterChart>
        <c:scatterStyle val="lineMarker"/>
        <c:varyColors val="0"/>
        <c:ser>
          <c:idx val="0"/>
          <c:order val="0"/>
          <c:tx>
            <c:strRef>
              <c:f>RoughCharts!$E$178</c:f>
              <c:strCache>
                <c:ptCount val="1"/>
                <c:pt idx="0">
                  <c:v>Incentive</c:v>
                </c:pt>
              </c:strCache>
            </c:strRef>
          </c:tx>
          <c:spPr>
            <a:ln w="25400" cap="rnd">
              <a:solidFill>
                <a:schemeClr val="accent1">
                  <a:alpha val="50000"/>
                </a:schemeClr>
              </a:solidFill>
              <a:round/>
            </a:ln>
            <a:effectLst/>
          </c:spPr>
          <c:marker>
            <c:symbol val="none"/>
          </c:marker>
          <c:xVal>
            <c:numRef>
              <c:f>RoughCharts!$D$179:$D$184</c:f>
              <c:numCache>
                <c:formatCode>_(* #,##0.00_);_(* \(#,##0.00\);_(* "-"??_);_(@_)</c:formatCode>
                <c:ptCount val="6"/>
                <c:pt idx="0">
                  <c:v>0</c:v>
                </c:pt>
                <c:pt idx="1">
                  <c:v>7.65</c:v>
                </c:pt>
                <c:pt idx="2">
                  <c:v>7.65</c:v>
                </c:pt>
                <c:pt idx="3">
                  <c:v>9.35</c:v>
                </c:pt>
                <c:pt idx="4">
                  <c:v>9.35</c:v>
                </c:pt>
                <c:pt idx="5">
                  <c:v>15</c:v>
                </c:pt>
              </c:numCache>
            </c:numRef>
          </c:xVal>
          <c:yVal>
            <c:numRef>
              <c:f>RoughCharts!$E$179:$E$184</c:f>
              <c:numCache>
                <c:formatCode>_-[$£-809]* #,##0_-;\-[$£-809]* #,##0_-;_-[$£-809]* "-"??_-;_-@_-</c:formatCode>
                <c:ptCount val="6"/>
                <c:pt idx="0">
                  <c:v>10000000</c:v>
                </c:pt>
                <c:pt idx="1">
                  <c:v>1500850</c:v>
                </c:pt>
                <c:pt idx="2">
                  <c:v>1500045</c:v>
                </c:pt>
                <c:pt idx="3">
                  <c:v>-1499945</c:v>
                </c:pt>
                <c:pt idx="4">
                  <c:v>-1500000</c:v>
                </c:pt>
                <c:pt idx="5">
                  <c:v>-1500000</c:v>
                </c:pt>
              </c:numCache>
            </c:numRef>
          </c:yVal>
          <c:smooth val="0"/>
          <c:extLst>
            <c:ext xmlns:c16="http://schemas.microsoft.com/office/drawing/2014/chart" uri="{C3380CC4-5D6E-409C-BE32-E72D297353CC}">
              <c16:uniqueId val="{00000000-E92A-4A28-AE88-1F3F152E9A65}"/>
            </c:ext>
          </c:extLst>
        </c:ser>
        <c:ser>
          <c:idx val="1"/>
          <c:order val="1"/>
          <c:tx>
            <c:strRef>
              <c:f>RoughCharts!$H$178</c:f>
              <c:strCache>
                <c:ptCount val="1"/>
                <c:pt idx="0">
                  <c:v>Avg. performance</c:v>
                </c:pt>
              </c:strCache>
            </c:strRef>
          </c:tx>
          <c:spPr>
            <a:ln w="25400" cap="rnd">
              <a:noFill/>
              <a:round/>
            </a:ln>
            <a:effectLst/>
          </c:spPr>
          <c:marker>
            <c:symbol val="circle"/>
            <c:size val="5"/>
            <c:spPr>
              <a:solidFill>
                <a:schemeClr val="accent2"/>
              </a:solidFill>
              <a:ln w="9525">
                <a:solidFill>
                  <a:schemeClr val="accent2"/>
                </a:solidFill>
              </a:ln>
              <a:effectLst/>
            </c:spPr>
          </c:marker>
          <c:xVal>
            <c:numRef>
              <c:f>RoughCharts!$G$179:$G$183</c:f>
              <c:numCache>
                <c:formatCode>_(* #,##0.00_);_(* \(#,##0.00\);_(* "-"??_);_(@_)</c:formatCode>
                <c:ptCount val="5"/>
                <c:pt idx="0">
                  <c:v>7.9999583685982181</c:v>
                </c:pt>
                <c:pt idx="1">
                  <c:v>7.6170241374453278</c:v>
                </c:pt>
                <c:pt idx="2">
                  <c:v>7.2409181598094241</c:v>
                </c:pt>
                <c:pt idx="3">
                  <c:v>7.638674343849285</c:v>
                </c:pt>
                <c:pt idx="4">
                  <c:v>7.7773396132229307</c:v>
                </c:pt>
              </c:numCache>
            </c:numRef>
          </c:xVal>
          <c:yVal>
            <c:numRef>
              <c:f>RoughCharts!$H$179:$H$183</c:f>
              <c:numCache>
                <c:formatCode>_-[$£-809]* #,##0_-;\-[$£-809]* #,##0_-;_-[$£-809]* "-"??_-;_-@_-</c:formatCode>
                <c:ptCount val="5"/>
                <c:pt idx="0">
                  <c:v>882422.81125699531</c:v>
                </c:pt>
                <c:pt idx="1">
                  <c:v>1538175</c:v>
                </c:pt>
                <c:pt idx="2">
                  <c:v>1955679.0000000002</c:v>
                </c:pt>
                <c:pt idx="3">
                  <c:v>1513596.8900000006</c:v>
                </c:pt>
                <c:pt idx="4">
                  <c:v>1393731.3499999999</c:v>
                </c:pt>
              </c:numCache>
            </c:numRef>
          </c:yVal>
          <c:smooth val="0"/>
          <c:extLst>
            <c:ext xmlns:c16="http://schemas.microsoft.com/office/drawing/2014/chart" uri="{C3380CC4-5D6E-409C-BE32-E72D297353CC}">
              <c16:uniqueId val="{00000001-E92A-4A28-AE88-1F3F152E9A65}"/>
            </c:ext>
          </c:extLst>
        </c:ser>
        <c:dLbls>
          <c:showLegendKey val="0"/>
          <c:showVal val="0"/>
          <c:showCatName val="0"/>
          <c:showSerName val="0"/>
          <c:showPercent val="0"/>
          <c:showBubbleSize val="0"/>
        </c:dLbls>
        <c:axId val="751625376"/>
        <c:axId val="751627016"/>
      </c:scatterChart>
      <c:valAx>
        <c:axId val="751625376"/>
        <c:scaling>
          <c:orientation val="minMax"/>
          <c:max val="16"/>
          <c:min val="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t>Avg. </a:t>
                </a:r>
                <a:r>
                  <a:rPr lang="en-GB" dirty="0"/>
                  <a:t>D1 forecast</a:t>
                </a:r>
                <a:r>
                  <a:rPr lang="en-GB" baseline="0" dirty="0"/>
                  <a:t> error </a:t>
                </a:r>
                <a:r>
                  <a:rPr lang="en-GB" baseline="0" dirty="0" smtClean="0"/>
                  <a:t>(</a:t>
                </a:r>
                <a:r>
                  <a:rPr lang="en-GB" baseline="0" dirty="0"/>
                  <a:t>mcm)</a:t>
                </a:r>
                <a:endParaRPr lang="en-GB" dirty="0"/>
              </a:p>
            </c:rich>
          </c:tx>
          <c:layout>
            <c:manualLayout>
              <c:xMode val="edge"/>
              <c:yMode val="edge"/>
              <c:x val="0.25470051508462105"/>
              <c:y val="0.78199291251023795"/>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7016"/>
        <c:crosses val="autoZero"/>
        <c:crossBetween val="midCat"/>
      </c:valAx>
      <c:valAx>
        <c:axId val="751627016"/>
        <c:scaling>
          <c:orientation val="minMax"/>
          <c:max val="10000000"/>
          <c:min val="-20000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Incentive payment, £m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809]* #,##0_-;\-[$£-809]* #,##0_-;_-[$£-809]*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5376"/>
        <c:crosses val="autoZero"/>
        <c:crossBetween val="midCat"/>
        <c:majorUnit val="2000000"/>
        <c:dispUnits>
          <c:builtInUnit val="millions"/>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D2-4</a:t>
            </a:r>
            <a:r>
              <a:rPr lang="en-US" b="1" baseline="0"/>
              <a:t> </a:t>
            </a:r>
            <a:r>
              <a:rPr lang="en-US" b="1"/>
              <a:t>incentive</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101177336276677"/>
          <c:y val="0.16944059763536526"/>
          <c:w val="0.76279764532744665"/>
          <c:h val="0.61254178368651913"/>
        </c:manualLayout>
      </c:layout>
      <c:scatterChart>
        <c:scatterStyle val="lineMarker"/>
        <c:varyColors val="0"/>
        <c:ser>
          <c:idx val="0"/>
          <c:order val="0"/>
          <c:tx>
            <c:strRef>
              <c:f>RoughCharts!$E$196</c:f>
              <c:strCache>
                <c:ptCount val="1"/>
                <c:pt idx="0">
                  <c:v>Incentive</c:v>
                </c:pt>
              </c:strCache>
            </c:strRef>
          </c:tx>
          <c:spPr>
            <a:ln w="25400" cap="rnd">
              <a:solidFill>
                <a:schemeClr val="accent1">
                  <a:alpha val="50000"/>
                </a:schemeClr>
              </a:solidFill>
              <a:round/>
            </a:ln>
            <a:effectLst/>
          </c:spPr>
          <c:marker>
            <c:symbol val="none"/>
          </c:marker>
          <c:xVal>
            <c:numRef>
              <c:f>RoughCharts!$D$197:$D$201</c:f>
              <c:numCache>
                <c:formatCode>_(* #,##0.00_);_(* \(#,##0.00\);_(* "-"??_);_(@_)</c:formatCode>
                <c:ptCount val="5"/>
                <c:pt idx="0">
                  <c:v>0</c:v>
                </c:pt>
                <c:pt idx="1">
                  <c:v>0</c:v>
                </c:pt>
                <c:pt idx="2">
                  <c:v>15.07</c:v>
                </c:pt>
                <c:pt idx="3">
                  <c:v>15.07</c:v>
                </c:pt>
                <c:pt idx="4">
                  <c:v>18</c:v>
                </c:pt>
              </c:numCache>
            </c:numRef>
          </c:xVal>
          <c:yVal>
            <c:numRef>
              <c:f>RoughCharts!$E$197:$E$201</c:f>
              <c:numCache>
                <c:formatCode>_-[$£-809]* #,##0_-;\-[$£-809]* #,##0_-;_-[$£-809]* "-"??_-;_-@_-</c:formatCode>
                <c:ptCount val="5"/>
                <c:pt idx="0">
                  <c:v>10000000</c:v>
                </c:pt>
                <c:pt idx="1">
                  <c:v>10000000</c:v>
                </c:pt>
                <c:pt idx="2">
                  <c:v>-999999.8900000006</c:v>
                </c:pt>
                <c:pt idx="3">
                  <c:v>-1000000</c:v>
                </c:pt>
                <c:pt idx="4">
                  <c:v>-1000000</c:v>
                </c:pt>
              </c:numCache>
            </c:numRef>
          </c:yVal>
          <c:smooth val="0"/>
          <c:extLst>
            <c:ext xmlns:c16="http://schemas.microsoft.com/office/drawing/2014/chart" uri="{C3380CC4-5D6E-409C-BE32-E72D297353CC}">
              <c16:uniqueId val="{00000000-8518-4258-A873-1B0C23826182}"/>
            </c:ext>
          </c:extLst>
        </c:ser>
        <c:ser>
          <c:idx val="1"/>
          <c:order val="1"/>
          <c:tx>
            <c:strRef>
              <c:f>RoughCharts!$H$196</c:f>
              <c:strCache>
                <c:ptCount val="1"/>
                <c:pt idx="0">
                  <c:v>Avg. performance</c:v>
                </c:pt>
              </c:strCache>
            </c:strRef>
          </c:tx>
          <c:spPr>
            <a:ln w="25400" cap="rnd">
              <a:noFill/>
              <a:round/>
            </a:ln>
            <a:effectLst/>
          </c:spPr>
          <c:marker>
            <c:symbol val="circle"/>
            <c:size val="5"/>
            <c:spPr>
              <a:solidFill>
                <a:schemeClr val="accent2"/>
              </a:solidFill>
              <a:ln w="9525">
                <a:solidFill>
                  <a:schemeClr val="accent2"/>
                </a:solidFill>
              </a:ln>
              <a:effectLst/>
            </c:spPr>
          </c:marker>
          <c:xVal>
            <c:numRef>
              <c:f>RoughCharts!$G$197:$G$201</c:f>
              <c:numCache>
                <c:formatCode>_(* #,##0.00_);_(* \(#,##0.00\);_(* "-"??_);_(@_)</c:formatCode>
                <c:ptCount val="5"/>
                <c:pt idx="0">
                  <c:v>13.431917660287262</c:v>
                </c:pt>
                <c:pt idx="1">
                  <c:v>12.554669435443079</c:v>
                </c:pt>
                <c:pt idx="2">
                  <c:v>12.092588306904643</c:v>
                </c:pt>
                <c:pt idx="3">
                  <c:v>12.393486100590001</c:v>
                </c:pt>
                <c:pt idx="4">
                  <c:v>12.061075104028435</c:v>
                </c:pt>
              </c:numCache>
            </c:numRef>
          </c:xVal>
          <c:yVal>
            <c:numRef>
              <c:f>RoughCharts!$H$197:$H$201</c:f>
              <c:numCache>
                <c:formatCode>_-[$£-809]* #,##0_-;\-[$£-809]* #,##0_-;_-[$£-809]* "-"??_-;_-@_-</c:formatCode>
                <c:ptCount val="5"/>
                <c:pt idx="0">
                  <c:v>1605051.462320467</c:v>
                </c:pt>
                <c:pt idx="1">
                  <c:v>2153332</c:v>
                </c:pt>
                <c:pt idx="2">
                  <c:v>1173292</c:v>
                </c:pt>
                <c:pt idx="3">
                  <c:v>953659.89000000013</c:v>
                </c:pt>
                <c:pt idx="4">
                  <c:v>1193438.3900000004</c:v>
                </c:pt>
              </c:numCache>
            </c:numRef>
          </c:yVal>
          <c:smooth val="0"/>
          <c:extLst>
            <c:ext xmlns:c16="http://schemas.microsoft.com/office/drawing/2014/chart" uri="{C3380CC4-5D6E-409C-BE32-E72D297353CC}">
              <c16:uniqueId val="{00000001-8518-4258-A873-1B0C23826182}"/>
            </c:ext>
          </c:extLst>
        </c:ser>
        <c:dLbls>
          <c:showLegendKey val="0"/>
          <c:showVal val="0"/>
          <c:showCatName val="0"/>
          <c:showSerName val="0"/>
          <c:showPercent val="0"/>
          <c:showBubbleSize val="0"/>
        </c:dLbls>
        <c:axId val="751625376"/>
        <c:axId val="751627016"/>
      </c:scatterChart>
      <c:valAx>
        <c:axId val="751625376"/>
        <c:scaling>
          <c:orientation val="minMax"/>
          <c:max val="16"/>
          <c:min val="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t>Avg. </a:t>
                </a:r>
                <a:r>
                  <a:rPr lang="en-GB" dirty="0"/>
                  <a:t>D2-5 forecast</a:t>
                </a:r>
                <a:r>
                  <a:rPr lang="en-GB" baseline="0" dirty="0"/>
                  <a:t> error (mcm)</a:t>
                </a:r>
                <a:endParaRPr lang="en-GB" dirty="0"/>
              </a:p>
            </c:rich>
          </c:tx>
          <c:layout>
            <c:manualLayout>
              <c:xMode val="edge"/>
              <c:yMode val="edge"/>
              <c:x val="0.20619131714495953"/>
              <c:y val="0.77405046296296298"/>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7016"/>
        <c:crosses val="autoZero"/>
        <c:crossBetween val="midCat"/>
      </c:valAx>
      <c:valAx>
        <c:axId val="751627016"/>
        <c:scaling>
          <c:orientation val="minMax"/>
          <c:max val="10000000"/>
          <c:min val="-20000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Incentive payment, £m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809]* #,##0_-;\-[$£-809]* #,##0_-;_-[$£-809]*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5376"/>
        <c:crosses val="autoZero"/>
        <c:crossBetween val="midCat"/>
        <c:majorUnit val="2000000"/>
        <c:dispUnits>
          <c:builtInUnit val="millions"/>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a:t>Maintenance – use of days</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RevCharts!$K$2</c:f>
              <c:strCache>
                <c:ptCount val="1"/>
                <c:pt idx="0">
                  <c:v>Maintenance – use of days</c:v>
                </c:pt>
              </c:strCache>
            </c:strRef>
          </c:tx>
          <c:spPr>
            <a:solidFill>
              <a:schemeClr val="accent1"/>
            </a:solidFill>
            <a:ln>
              <a:noFill/>
            </a:ln>
            <a:effectLst/>
          </c:spPr>
          <c:invertIfNegative val="0"/>
          <c:cat>
            <c:strRef>
              <c:f>RevCharts!$C$3:$C$9</c:f>
              <c:strCache>
                <c:ptCount val="5"/>
                <c:pt idx="0">
                  <c:v>2013/14</c:v>
                </c:pt>
                <c:pt idx="1">
                  <c:v>2014/15</c:v>
                </c:pt>
                <c:pt idx="2">
                  <c:v>2015/16</c:v>
                </c:pt>
                <c:pt idx="3">
                  <c:v>2016/17</c:v>
                </c:pt>
                <c:pt idx="4">
                  <c:v>2017/18</c:v>
                </c:pt>
              </c:strCache>
            </c:strRef>
          </c:cat>
          <c:val>
            <c:numRef>
              <c:f>RevCharts!$K$3:$K$9</c:f>
              <c:numCache>
                <c:formatCode>"£"#,##0</c:formatCode>
                <c:ptCount val="5"/>
                <c:pt idx="0">
                  <c:v>826000</c:v>
                </c:pt>
                <c:pt idx="1">
                  <c:v>813000</c:v>
                </c:pt>
                <c:pt idx="2">
                  <c:v>165000</c:v>
                </c:pt>
                <c:pt idx="3">
                  <c:v>190000</c:v>
                </c:pt>
                <c:pt idx="4">
                  <c:v>190000</c:v>
                </c:pt>
              </c:numCache>
            </c:numRef>
          </c:val>
          <c:extLst>
            <c:ext xmlns:c16="http://schemas.microsoft.com/office/drawing/2014/chart" uri="{C3380CC4-5D6E-409C-BE32-E72D297353CC}">
              <c16:uniqueId val="{00000000-AE67-446E-B9AB-63B1C5D5B62D}"/>
            </c:ext>
          </c:extLst>
        </c:ser>
        <c:dLbls>
          <c:showLegendKey val="0"/>
          <c:showVal val="0"/>
          <c:showCatName val="0"/>
          <c:showSerName val="0"/>
          <c:showPercent val="0"/>
          <c:showBubbleSize val="0"/>
        </c:dLbls>
        <c:gapWidth val="150"/>
        <c:axId val="856859496"/>
        <c:axId val="856855888"/>
      </c:barChart>
      <c:lineChart>
        <c:grouping val="standard"/>
        <c:varyColors val="0"/>
        <c:ser>
          <c:idx val="1"/>
          <c:order val="1"/>
          <c:tx>
            <c:v>Cap</c:v>
          </c:tx>
          <c:spPr>
            <a:ln w="28575" cap="rnd">
              <a:noFill/>
              <a:round/>
            </a:ln>
            <a:effectLst/>
          </c:spPr>
          <c:marker>
            <c:symbol val="circle"/>
            <c:size val="5"/>
            <c:spPr>
              <a:solidFill>
                <a:schemeClr val="accent3"/>
              </a:solidFill>
              <a:ln w="9525">
                <a:solidFill>
                  <a:schemeClr val="accent3"/>
                </a:solidFill>
              </a:ln>
              <a:effectLst/>
            </c:spPr>
          </c:marker>
          <c:cat>
            <c:strLit>
              <c:ptCount val="5"/>
              <c:pt idx="0">
                <c:v>2013/14</c:v>
              </c:pt>
              <c:pt idx="1">
                <c:v>2014/15</c:v>
              </c:pt>
              <c:pt idx="2">
                <c:v>2015/16</c:v>
              </c:pt>
              <c:pt idx="3">
                <c:v>2016/17</c:v>
              </c:pt>
              <c:pt idx="4">
                <c:v>2017/18</c:v>
              </c:pt>
              <c:extLst>
                <c:ext xmlns:c15="http://schemas.microsoft.com/office/drawing/2012/chart" uri="{02D57815-91ED-43cb-92C2-25804820EDAC}">
                  <c15:autoCat val="1"/>
                </c:ext>
              </c:extLst>
            </c:strLit>
          </c:cat>
          <c:val>
            <c:numRef>
              <c:f>RevCharts!$K$19:$K$25</c:f>
              <c:numCache>
                <c:formatCode>"£"#,##0</c:formatCode>
                <c:ptCount val="5"/>
                <c:pt idx="0">
                  <c:v>1000000</c:v>
                </c:pt>
                <c:pt idx="1">
                  <c:v>1000000</c:v>
                </c:pt>
                <c:pt idx="2">
                  <c:v>215000</c:v>
                </c:pt>
                <c:pt idx="3">
                  <c:v>215000</c:v>
                </c:pt>
                <c:pt idx="4">
                  <c:v>215000</c:v>
                </c:pt>
              </c:numCache>
            </c:numRef>
          </c:val>
          <c:smooth val="0"/>
          <c:extLst>
            <c:ext xmlns:c16="http://schemas.microsoft.com/office/drawing/2014/chart" uri="{C3380CC4-5D6E-409C-BE32-E72D297353CC}">
              <c16:uniqueId val="{00000001-AE67-446E-B9AB-63B1C5D5B62D}"/>
            </c:ext>
          </c:extLst>
        </c:ser>
        <c:ser>
          <c:idx val="2"/>
          <c:order val="2"/>
          <c:tx>
            <c:v>Floor</c:v>
          </c:tx>
          <c:spPr>
            <a:ln w="28575" cap="rnd">
              <a:noFill/>
              <a:round/>
            </a:ln>
            <a:effectLst/>
          </c:spPr>
          <c:marker>
            <c:symbol val="circle"/>
            <c:size val="5"/>
            <c:spPr>
              <a:solidFill>
                <a:schemeClr val="accent2"/>
              </a:solidFill>
              <a:ln w="9525">
                <a:solidFill>
                  <a:schemeClr val="accent2"/>
                </a:solidFill>
              </a:ln>
              <a:effectLst/>
            </c:spPr>
          </c:marker>
          <c:cat>
            <c:strLit>
              <c:ptCount val="5"/>
              <c:pt idx="0">
                <c:v>2013/14</c:v>
              </c:pt>
              <c:pt idx="1">
                <c:v>2014/15</c:v>
              </c:pt>
              <c:pt idx="2">
                <c:v>2015/16</c:v>
              </c:pt>
              <c:pt idx="3">
                <c:v>2016/17</c:v>
              </c:pt>
              <c:pt idx="4">
                <c:v>2017/18</c:v>
              </c:pt>
              <c:extLst>
                <c:ext xmlns:c15="http://schemas.microsoft.com/office/drawing/2012/chart" uri="{02D57815-91ED-43cb-92C2-25804820EDAC}">
                  <c15:autoCat val="1"/>
                </c:ext>
              </c:extLst>
            </c:strLit>
          </c:cat>
          <c:val>
            <c:numRef>
              <c:f>RevCharts!$K$27:$K$33</c:f>
              <c:numCache>
                <c:formatCode>"£"#,##0</c:formatCode>
                <c:ptCount val="5"/>
                <c:pt idx="0">
                  <c:v>-1000000</c:v>
                </c:pt>
                <c:pt idx="1">
                  <c:v>-1000000</c:v>
                </c:pt>
                <c:pt idx="2">
                  <c:v>-500000</c:v>
                </c:pt>
                <c:pt idx="3">
                  <c:v>-500000</c:v>
                </c:pt>
                <c:pt idx="4">
                  <c:v>-500000</c:v>
                </c:pt>
              </c:numCache>
            </c:numRef>
          </c:val>
          <c:smooth val="0"/>
          <c:extLst>
            <c:ext xmlns:c16="http://schemas.microsoft.com/office/drawing/2014/chart" uri="{C3380CC4-5D6E-409C-BE32-E72D297353CC}">
              <c16:uniqueId val="{00000002-AE67-446E-B9AB-63B1C5D5B62D}"/>
            </c:ext>
          </c:extLst>
        </c:ser>
        <c:dLbls>
          <c:showLegendKey val="0"/>
          <c:showVal val="0"/>
          <c:showCatName val="0"/>
          <c:showSerName val="0"/>
          <c:showPercent val="0"/>
          <c:showBubbleSize val="0"/>
        </c:dLbls>
        <c:marker val="1"/>
        <c:smooth val="0"/>
        <c:axId val="856859496"/>
        <c:axId val="856855888"/>
      </c:line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max val="1000000"/>
          <c:min val="-1000000"/>
        </c:scaling>
        <c:delete val="0"/>
        <c:axPos val="l"/>
        <c:majorGridlines>
          <c:spPr>
            <a:ln w="9525" cap="flat" cmpd="sng" algn="ctr">
              <a:solidFill>
                <a:schemeClr val="tx1">
                  <a:lumMod val="15000"/>
                  <a:lumOff val="85000"/>
                </a:schemeClr>
              </a:solidFill>
              <a:round/>
            </a:ln>
            <a:effectLst/>
          </c:spPr>
        </c:majorGridlines>
        <c:numFmt formatCode="&quot;£&quot;#,##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majorUnit val="500000"/>
        <c:dispUnits>
          <c:builtInUnit val="millions"/>
          <c:dispUnitsLbl>
            <c:layout/>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Maintenance </a:t>
            </a:r>
            <a:r>
              <a:rPr lang="en-GB" b="1" dirty="0" smtClean="0"/>
              <a:t>– changes</a:t>
            </a:r>
            <a:endParaRPr lang="en-GB"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RevCharts!$L$2</c:f>
              <c:strCache>
                <c:ptCount val="1"/>
                <c:pt idx="0">
                  <c:v>Maintenance – changes</c:v>
                </c:pt>
              </c:strCache>
            </c:strRef>
          </c:tx>
          <c:spPr>
            <a:solidFill>
              <a:schemeClr val="accent1"/>
            </a:solidFill>
            <a:ln>
              <a:noFill/>
            </a:ln>
            <a:effectLst/>
          </c:spPr>
          <c:invertIfNegative val="0"/>
          <c:cat>
            <c:strRef>
              <c:f>RevCharts!$C$3:$C$9</c:f>
              <c:strCache>
                <c:ptCount val="5"/>
                <c:pt idx="0">
                  <c:v>2013/14</c:v>
                </c:pt>
                <c:pt idx="1">
                  <c:v>2014/15</c:v>
                </c:pt>
                <c:pt idx="2">
                  <c:v>2015/16</c:v>
                </c:pt>
                <c:pt idx="3">
                  <c:v>2016/17</c:v>
                </c:pt>
                <c:pt idx="4">
                  <c:v>2017/18</c:v>
                </c:pt>
              </c:strCache>
            </c:strRef>
          </c:cat>
          <c:val>
            <c:numRef>
              <c:f>RevCharts!$L$3:$L$9</c:f>
              <c:numCache>
                <c:formatCode>"£"#,##0</c:formatCode>
                <c:ptCount val="5"/>
                <c:pt idx="0">
                  <c:v>311750</c:v>
                </c:pt>
                <c:pt idx="1">
                  <c:v>50750</c:v>
                </c:pt>
                <c:pt idx="2">
                  <c:v>199375</c:v>
                </c:pt>
                <c:pt idx="3">
                  <c:v>500000</c:v>
                </c:pt>
                <c:pt idx="4">
                  <c:v>500000</c:v>
                </c:pt>
              </c:numCache>
            </c:numRef>
          </c:val>
          <c:extLst>
            <c:ext xmlns:c16="http://schemas.microsoft.com/office/drawing/2014/chart" uri="{C3380CC4-5D6E-409C-BE32-E72D297353CC}">
              <c16:uniqueId val="{00000000-B84B-4774-ABDD-D626F5DEB749}"/>
            </c:ext>
          </c:extLst>
        </c:ser>
        <c:dLbls>
          <c:showLegendKey val="0"/>
          <c:showVal val="0"/>
          <c:showCatName val="0"/>
          <c:showSerName val="0"/>
          <c:showPercent val="0"/>
          <c:showBubbleSize val="0"/>
        </c:dLbls>
        <c:gapWidth val="150"/>
        <c:axId val="856859496"/>
        <c:axId val="856855888"/>
      </c:barChart>
      <c:lineChart>
        <c:grouping val="standard"/>
        <c:varyColors val="0"/>
        <c:ser>
          <c:idx val="1"/>
          <c:order val="1"/>
          <c:tx>
            <c:v>Cap</c:v>
          </c:tx>
          <c:spPr>
            <a:ln w="28575" cap="rnd">
              <a:noFill/>
              <a:round/>
            </a:ln>
            <a:effectLst/>
          </c:spPr>
          <c:marker>
            <c:symbol val="circle"/>
            <c:size val="5"/>
            <c:spPr>
              <a:solidFill>
                <a:schemeClr val="accent3"/>
              </a:solidFill>
              <a:ln w="9525">
                <a:solidFill>
                  <a:schemeClr val="accent3"/>
                </a:solidFill>
              </a:ln>
              <a:effectLst/>
            </c:spPr>
          </c:marker>
          <c:cat>
            <c:strLit>
              <c:ptCount val="5"/>
              <c:pt idx="0">
                <c:v>2013/14</c:v>
              </c:pt>
              <c:pt idx="1">
                <c:v>2014/15</c:v>
              </c:pt>
              <c:pt idx="2">
                <c:v>2015/16</c:v>
              </c:pt>
              <c:pt idx="3">
                <c:v>2016/17</c:v>
              </c:pt>
              <c:pt idx="4">
                <c:v>2017/18</c:v>
              </c:pt>
              <c:extLst>
                <c:ext xmlns:c15="http://schemas.microsoft.com/office/drawing/2012/chart" uri="{02D57815-91ED-43cb-92C2-25804820EDAC}">
                  <c15:autoCat val="1"/>
                </c:ext>
              </c:extLst>
            </c:strLit>
          </c:cat>
          <c:val>
            <c:numRef>
              <c:f>RevCharts!$L$19:$L$25</c:f>
              <c:numCache>
                <c:formatCode>"£"#,##0</c:formatCode>
                <c:ptCount val="5"/>
                <c:pt idx="0">
                  <c:v>500000</c:v>
                </c:pt>
                <c:pt idx="1">
                  <c:v>500000</c:v>
                </c:pt>
                <c:pt idx="2">
                  <c:v>500000</c:v>
                </c:pt>
                <c:pt idx="3">
                  <c:v>500000</c:v>
                </c:pt>
                <c:pt idx="4">
                  <c:v>500000</c:v>
                </c:pt>
              </c:numCache>
            </c:numRef>
          </c:val>
          <c:smooth val="0"/>
          <c:extLst>
            <c:ext xmlns:c16="http://schemas.microsoft.com/office/drawing/2014/chart" uri="{C3380CC4-5D6E-409C-BE32-E72D297353CC}">
              <c16:uniqueId val="{00000001-B84B-4774-ABDD-D626F5DEB749}"/>
            </c:ext>
          </c:extLst>
        </c:ser>
        <c:ser>
          <c:idx val="2"/>
          <c:order val="2"/>
          <c:tx>
            <c:v>Floor</c:v>
          </c:tx>
          <c:spPr>
            <a:ln w="28575" cap="rnd">
              <a:noFill/>
              <a:round/>
            </a:ln>
            <a:effectLst/>
          </c:spPr>
          <c:marker>
            <c:symbol val="circle"/>
            <c:size val="5"/>
            <c:spPr>
              <a:solidFill>
                <a:schemeClr val="accent2"/>
              </a:solidFill>
              <a:ln w="9525">
                <a:solidFill>
                  <a:schemeClr val="accent2"/>
                </a:solidFill>
              </a:ln>
              <a:effectLst/>
            </c:spPr>
          </c:marker>
          <c:cat>
            <c:strLit>
              <c:ptCount val="5"/>
              <c:pt idx="0">
                <c:v>2013/14</c:v>
              </c:pt>
              <c:pt idx="1">
                <c:v>2014/15</c:v>
              </c:pt>
              <c:pt idx="2">
                <c:v>2015/16</c:v>
              </c:pt>
              <c:pt idx="3">
                <c:v>2016/17</c:v>
              </c:pt>
              <c:pt idx="4">
                <c:v>2017/18</c:v>
              </c:pt>
              <c:extLst>
                <c:ext xmlns:c15="http://schemas.microsoft.com/office/drawing/2012/chart" uri="{02D57815-91ED-43cb-92C2-25804820EDAC}">
                  <c15:autoCat val="1"/>
                </c:ext>
              </c:extLst>
            </c:strLit>
          </c:cat>
          <c:val>
            <c:numRef>
              <c:f>RevCharts!$L$27:$L$33</c:f>
              <c:numCache>
                <c:formatCode>"£"#,##0</c:formatCode>
                <c:ptCount val="5"/>
                <c:pt idx="0">
                  <c:v>-500000</c:v>
                </c:pt>
                <c:pt idx="1">
                  <c:v>-500000</c:v>
                </c:pt>
                <c:pt idx="2">
                  <c:v>-500000</c:v>
                </c:pt>
                <c:pt idx="3">
                  <c:v>-500000</c:v>
                </c:pt>
                <c:pt idx="4">
                  <c:v>-500000</c:v>
                </c:pt>
              </c:numCache>
            </c:numRef>
          </c:val>
          <c:smooth val="0"/>
          <c:extLst>
            <c:ext xmlns:c16="http://schemas.microsoft.com/office/drawing/2014/chart" uri="{C3380CC4-5D6E-409C-BE32-E72D297353CC}">
              <c16:uniqueId val="{00000002-B84B-4774-ABDD-D626F5DEB749}"/>
            </c:ext>
          </c:extLst>
        </c:ser>
        <c:dLbls>
          <c:showLegendKey val="0"/>
          <c:showVal val="0"/>
          <c:showCatName val="0"/>
          <c:showSerName val="0"/>
          <c:showPercent val="0"/>
          <c:showBubbleSize val="0"/>
        </c:dLbls>
        <c:marker val="1"/>
        <c:smooth val="0"/>
        <c:axId val="856859496"/>
        <c:axId val="856855888"/>
      </c:line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majorUnit val="500000"/>
        <c:dispUnits>
          <c:builtInUnit val="millions"/>
          <c:dispUnitsLbl>
            <c:layout/>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CCM</a:t>
            </a:r>
            <a:r>
              <a:rPr lang="en-US" b="1" baseline="0" dirty="0"/>
              <a:t> </a:t>
            </a:r>
            <a:r>
              <a:rPr lang="en-US" b="1" dirty="0"/>
              <a:t>incentive revenue</a:t>
            </a:r>
          </a:p>
        </c:rich>
      </c:tx>
      <c:layout>
        <c:manualLayout>
          <c:xMode val="edge"/>
          <c:yMode val="edge"/>
          <c:x val="0.31574753478569717"/>
          <c:y val="2.6703911965402664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3416388078092327E-2"/>
          <c:y val="0.1675002878029882"/>
          <c:w val="0.81091663215871634"/>
          <c:h val="0.58358455862060632"/>
        </c:manualLayout>
      </c:layout>
      <c:scatterChart>
        <c:scatterStyle val="lineMarker"/>
        <c:varyColors val="0"/>
        <c:ser>
          <c:idx val="0"/>
          <c:order val="0"/>
          <c:tx>
            <c:strRef>
              <c:f>RoughCharts!$E$29</c:f>
              <c:strCache>
                <c:ptCount val="1"/>
                <c:pt idx="0">
                  <c:v>Incentive</c:v>
                </c:pt>
              </c:strCache>
            </c:strRef>
          </c:tx>
          <c:spPr>
            <a:ln w="25400" cap="rnd">
              <a:solidFill>
                <a:schemeClr val="accent1">
                  <a:alpha val="50000"/>
                </a:schemeClr>
              </a:solidFill>
              <a:round/>
            </a:ln>
            <a:effectLst/>
          </c:spPr>
          <c:marker>
            <c:symbol val="none"/>
          </c:marker>
          <c:xVal>
            <c:numRef>
              <c:f>RoughCharts!$D$30:$D$34</c:f>
              <c:numCache>
                <c:formatCode>_-"£"* #,##0_-;\-"£"* #,##0_-;_-"£"* "-"??_-;_-@_-</c:formatCode>
                <c:ptCount val="5"/>
                <c:pt idx="0">
                  <c:v>50000000</c:v>
                </c:pt>
                <c:pt idx="1">
                  <c:v>45085662.759242557</c:v>
                </c:pt>
                <c:pt idx="2">
                  <c:v>0</c:v>
                </c:pt>
                <c:pt idx="3">
                  <c:v>-135256988.27772769</c:v>
                </c:pt>
                <c:pt idx="4">
                  <c:v>-150000000</c:v>
                </c:pt>
              </c:numCache>
            </c:numRef>
          </c:xVal>
          <c:yVal>
            <c:numRef>
              <c:f>RoughCharts!$E$30:$E$34</c:f>
              <c:numCache>
                <c:formatCode>_-[$£-809]* #,##0_-;\-[$£-809]* #,##0_-;_-[$£-809]* "-"??_-;_-@_-</c:formatCode>
                <c:ptCount val="5"/>
                <c:pt idx="0">
                  <c:v>20000000</c:v>
                </c:pt>
                <c:pt idx="1">
                  <c:v>20000000</c:v>
                </c:pt>
                <c:pt idx="2">
                  <c:v>0</c:v>
                </c:pt>
                <c:pt idx="3">
                  <c:v>-60000000</c:v>
                </c:pt>
                <c:pt idx="4">
                  <c:v>-60000000</c:v>
                </c:pt>
              </c:numCache>
            </c:numRef>
          </c:yVal>
          <c:smooth val="0"/>
          <c:extLst>
            <c:ext xmlns:c16="http://schemas.microsoft.com/office/drawing/2014/chart" uri="{C3380CC4-5D6E-409C-BE32-E72D297353CC}">
              <c16:uniqueId val="{00000000-F378-441E-A2C8-47906ADC2295}"/>
            </c:ext>
          </c:extLst>
        </c:ser>
        <c:ser>
          <c:idx val="1"/>
          <c:order val="1"/>
          <c:tx>
            <c:strRef>
              <c:f>RoughCharts!$H$29</c:f>
              <c:strCache>
                <c:ptCount val="1"/>
                <c:pt idx="0">
                  <c:v>Performance</c:v>
                </c:pt>
              </c:strCache>
            </c:strRef>
          </c:tx>
          <c:spPr>
            <a:ln w="25400" cap="rnd">
              <a:noFill/>
              <a:round/>
            </a:ln>
            <a:effectLst/>
          </c:spPr>
          <c:marker>
            <c:symbol val="circle"/>
            <c:size val="5"/>
            <c:spPr>
              <a:solidFill>
                <a:schemeClr val="accent2"/>
              </a:solidFill>
              <a:ln w="9525">
                <a:solidFill>
                  <a:schemeClr val="accent2"/>
                </a:solidFill>
              </a:ln>
              <a:effectLst/>
            </c:spPr>
          </c:marker>
          <c:xVal>
            <c:numRef>
              <c:f>RoughCharts!$G$30:$G$34</c:f>
              <c:numCache>
                <c:formatCode>_("£"* #,##0_);_("£"* \(#,##0\);_("£"* "-"??_);_(@_)</c:formatCode>
                <c:ptCount val="5"/>
                <c:pt idx="0">
                  <c:v>28389818.100000001</c:v>
                </c:pt>
                <c:pt idx="1">
                  <c:v>28779495.969999999</c:v>
                </c:pt>
                <c:pt idx="2">
                  <c:v>28947463.000000004</c:v>
                </c:pt>
                <c:pt idx="3">
                  <c:v>30089058.380000003</c:v>
                </c:pt>
                <c:pt idx="4">
                  <c:v>32005885.01247599</c:v>
                </c:pt>
              </c:numCache>
            </c:numRef>
          </c:xVal>
          <c:yVal>
            <c:numRef>
              <c:f>RoughCharts!$H$30:$H$34</c:f>
              <c:numCache>
                <c:formatCode>_-[$£-809]* #,##0_-;\-[$£-809]* #,##0_-;_-[$£-809]* "-"??_-;_-@_-</c:formatCode>
                <c:ptCount val="5"/>
                <c:pt idx="0">
                  <c:v>12593723.30916</c:v>
                </c:pt>
                <c:pt idx="1">
                  <c:v>12766584.412292</c:v>
                </c:pt>
                <c:pt idx="2">
                  <c:v>12841094.586800002</c:v>
                </c:pt>
                <c:pt idx="3">
                  <c:v>13347506.297368001</c:v>
                </c:pt>
                <c:pt idx="4">
                  <c:v>14197810.591534348</c:v>
                </c:pt>
              </c:numCache>
            </c:numRef>
          </c:yVal>
          <c:smooth val="0"/>
          <c:extLst>
            <c:ext xmlns:c16="http://schemas.microsoft.com/office/drawing/2014/chart" uri="{C3380CC4-5D6E-409C-BE32-E72D297353CC}">
              <c16:uniqueId val="{00000001-F378-441E-A2C8-47906ADC2295}"/>
            </c:ext>
          </c:extLst>
        </c:ser>
        <c:dLbls>
          <c:showLegendKey val="0"/>
          <c:showVal val="0"/>
          <c:showCatName val="0"/>
          <c:showSerName val="0"/>
          <c:showPercent val="0"/>
          <c:showBubbleSize val="0"/>
        </c:dLbls>
        <c:axId val="751625376"/>
        <c:axId val="751627016"/>
      </c:scatterChart>
      <c:valAx>
        <c:axId val="751625376"/>
        <c:scaling>
          <c:orientation val="minMax"/>
          <c:max val="50000000"/>
          <c:min val="-15000000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CCM cost (target - actual)</a:t>
                </a:r>
              </a:p>
            </c:rich>
          </c:tx>
          <c:layout>
            <c:manualLayout>
              <c:xMode val="edge"/>
              <c:yMode val="edge"/>
              <c:x val="0.34880551992539549"/>
              <c:y val="0.7724816187196524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quot;£&quot;* #,##0_-;\-&quot;£&quot;* #,##0_-;_-&quot;£&quot;* &quot;-&quot;??_-;_-@_-"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7016"/>
        <c:crosses val="autoZero"/>
        <c:crossBetween val="midCat"/>
        <c:dispUnits>
          <c:builtInUnit val="millions"/>
          <c:dispUnitsLbl>
            <c:layout/>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valAx>
        <c:axId val="751627016"/>
        <c:scaling>
          <c:orientation val="minMax"/>
          <c:max val="20000000"/>
          <c:min val="-600000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Incentive payment</a:t>
                </a:r>
                <a:r>
                  <a:rPr lang="en-GB" baseline="0" dirty="0"/>
                  <a:t> </a:t>
                </a:r>
                <a:r>
                  <a:rPr lang="en-GB" baseline="0" dirty="0" smtClean="0"/>
                  <a:t>(2009/10 millions</a:t>
                </a:r>
                <a:r>
                  <a:rPr lang="en-GB" baseline="0" dirty="0"/>
                  <a:t>)</a:t>
                </a:r>
                <a:endParaRPr lang="en-GB" dirty="0"/>
              </a:p>
            </c:rich>
          </c:tx>
          <c:layout>
            <c:manualLayout>
              <c:xMode val="edge"/>
              <c:yMode val="edge"/>
              <c:x val="1.2152900519470902E-2"/>
              <c:y val="0.20088017775974157"/>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809]* #,##0_-;\-[$£-809]* #,##0_-;_-[$£-809]* &quot;-&quot;??_-;_-@_-" sourceLinked="1"/>
        <c:majorTickMark val="none"/>
        <c:minorTickMark val="none"/>
        <c:tickLblPos val="nextTo"/>
        <c:spPr>
          <a:noFill/>
          <a:ln>
            <a:solidFill>
              <a:schemeClr val="tx1">
                <a:lumMod val="15000"/>
                <a:lumOff val="8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5376"/>
        <c:crosses val="autoZero"/>
        <c:crossBetween val="midCat"/>
        <c:dispUnits>
          <c:builtInUnit val="millions"/>
        </c:dispUnits>
      </c:valAx>
      <c:spPr>
        <a:noFill/>
        <a:ln>
          <a:noFill/>
        </a:ln>
        <a:effectLst/>
      </c:spPr>
    </c:plotArea>
    <c:legend>
      <c:legendPos val="b"/>
      <c:layout>
        <c:manualLayout>
          <c:xMode val="edge"/>
          <c:yMode val="edge"/>
          <c:x val="0.29040607440924071"/>
          <c:y val="0.87399012691191857"/>
          <c:w val="0.41384332717240174"/>
          <c:h val="0.1126579171053800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Maintenance - changes</a:t>
            </a:r>
            <a:r>
              <a:rPr lang="en-GB" b="1" baseline="0" dirty="0"/>
              <a:t> </a:t>
            </a:r>
            <a:r>
              <a:rPr lang="en-GB" b="1" dirty="0" smtClean="0"/>
              <a:t>incentive</a:t>
            </a:r>
            <a:endParaRPr lang="en-GB"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Rough!$D$39</c:f>
              <c:strCache>
                <c:ptCount val="1"/>
                <c:pt idx="0">
                  <c:v>Incentive</c:v>
                </c:pt>
              </c:strCache>
            </c:strRef>
          </c:tx>
          <c:spPr>
            <a:ln w="28575" cap="rnd">
              <a:solidFill>
                <a:schemeClr val="accent1">
                  <a:alpha val="50000"/>
                </a:schemeClr>
              </a:solidFill>
              <a:round/>
            </a:ln>
            <a:effectLst/>
          </c:spPr>
          <c:marker>
            <c:symbol val="none"/>
          </c:marker>
          <c:xVal>
            <c:numRef>
              <c:f>Rough!$E$41:$E$91</c:f>
              <c:numCache>
                <c:formatCode>General</c:formatCode>
                <c:ptCount val="51"/>
                <c:pt idx="0">
                  <c:v>-25</c:v>
                </c:pt>
                <c:pt idx="1">
                  <c:v>-24</c:v>
                </c:pt>
                <c:pt idx="2">
                  <c:v>-23</c:v>
                </c:pt>
                <c:pt idx="3">
                  <c:v>-22</c:v>
                </c:pt>
                <c:pt idx="4">
                  <c:v>-21</c:v>
                </c:pt>
                <c:pt idx="5">
                  <c:v>-20</c:v>
                </c:pt>
                <c:pt idx="6">
                  <c:v>-19</c:v>
                </c:pt>
                <c:pt idx="7">
                  <c:v>-18</c:v>
                </c:pt>
                <c:pt idx="8">
                  <c:v>-17</c:v>
                </c:pt>
                <c:pt idx="9">
                  <c:v>-16</c:v>
                </c:pt>
                <c:pt idx="10">
                  <c:v>-15</c:v>
                </c:pt>
                <c:pt idx="11">
                  <c:v>-14</c:v>
                </c:pt>
                <c:pt idx="12">
                  <c:v>-13</c:v>
                </c:pt>
                <c:pt idx="13">
                  <c:v>-12</c:v>
                </c:pt>
                <c:pt idx="14">
                  <c:v>-11</c:v>
                </c:pt>
                <c:pt idx="15">
                  <c:v>-10</c:v>
                </c:pt>
                <c:pt idx="16">
                  <c:v>-9</c:v>
                </c:pt>
                <c:pt idx="17">
                  <c:v>-8</c:v>
                </c:pt>
                <c:pt idx="18">
                  <c:v>-7</c:v>
                </c:pt>
                <c:pt idx="19">
                  <c:v>-6</c:v>
                </c:pt>
                <c:pt idx="20">
                  <c:v>-5</c:v>
                </c:pt>
                <c:pt idx="21">
                  <c:v>-4</c:v>
                </c:pt>
                <c:pt idx="22">
                  <c:v>-3</c:v>
                </c:pt>
                <c:pt idx="23">
                  <c:v>-2</c:v>
                </c:pt>
                <c:pt idx="24">
                  <c:v>-1</c:v>
                </c:pt>
                <c:pt idx="25">
                  <c:v>0</c:v>
                </c:pt>
                <c:pt idx="26">
                  <c:v>1</c:v>
                </c:pt>
                <c:pt idx="27">
                  <c:v>2</c:v>
                </c:pt>
                <c:pt idx="28">
                  <c:v>3</c:v>
                </c:pt>
                <c:pt idx="29">
                  <c:v>4</c:v>
                </c:pt>
                <c:pt idx="30">
                  <c:v>5</c:v>
                </c:pt>
                <c:pt idx="31">
                  <c:v>6</c:v>
                </c:pt>
                <c:pt idx="32">
                  <c:v>7</c:v>
                </c:pt>
                <c:pt idx="33">
                  <c:v>8</c:v>
                </c:pt>
                <c:pt idx="34">
                  <c:v>9</c:v>
                </c:pt>
                <c:pt idx="35">
                  <c:v>10</c:v>
                </c:pt>
                <c:pt idx="36">
                  <c:v>11</c:v>
                </c:pt>
                <c:pt idx="37">
                  <c:v>12</c:v>
                </c:pt>
                <c:pt idx="38">
                  <c:v>13</c:v>
                </c:pt>
                <c:pt idx="39">
                  <c:v>14</c:v>
                </c:pt>
                <c:pt idx="40">
                  <c:v>15</c:v>
                </c:pt>
                <c:pt idx="41">
                  <c:v>16</c:v>
                </c:pt>
                <c:pt idx="42">
                  <c:v>17</c:v>
                </c:pt>
                <c:pt idx="43">
                  <c:v>18</c:v>
                </c:pt>
                <c:pt idx="44">
                  <c:v>19</c:v>
                </c:pt>
                <c:pt idx="45">
                  <c:v>20</c:v>
                </c:pt>
                <c:pt idx="46">
                  <c:v>21</c:v>
                </c:pt>
                <c:pt idx="47">
                  <c:v>22</c:v>
                </c:pt>
                <c:pt idx="48">
                  <c:v>23</c:v>
                </c:pt>
                <c:pt idx="49">
                  <c:v>24</c:v>
                </c:pt>
                <c:pt idx="50">
                  <c:v>25</c:v>
                </c:pt>
              </c:numCache>
            </c:numRef>
          </c:xVal>
          <c:yVal>
            <c:numRef>
              <c:f>Rough!$F$41:$F$91</c:f>
              <c:numCache>
                <c:formatCode>_-[$£-809]* #,##0_-;\-[$£-809]* #,##0_-;_-[$£-809]* "-"??_-;_-@_-</c:formatCode>
                <c:ptCount val="51"/>
                <c:pt idx="0">
                  <c:v>-500000</c:v>
                </c:pt>
                <c:pt idx="1">
                  <c:v>-500000</c:v>
                </c:pt>
                <c:pt idx="2">
                  <c:v>-500000</c:v>
                </c:pt>
                <c:pt idx="3">
                  <c:v>-500000</c:v>
                </c:pt>
                <c:pt idx="4">
                  <c:v>-500000</c:v>
                </c:pt>
                <c:pt idx="5">
                  <c:v>-500000</c:v>
                </c:pt>
                <c:pt idx="6">
                  <c:v>-500000</c:v>
                </c:pt>
                <c:pt idx="7">
                  <c:v>-500000</c:v>
                </c:pt>
                <c:pt idx="8">
                  <c:v>-500000</c:v>
                </c:pt>
                <c:pt idx="9">
                  <c:v>-500000</c:v>
                </c:pt>
                <c:pt idx="10">
                  <c:v>-500000</c:v>
                </c:pt>
                <c:pt idx="11">
                  <c:v>-500000</c:v>
                </c:pt>
                <c:pt idx="12">
                  <c:v>-500000</c:v>
                </c:pt>
                <c:pt idx="13">
                  <c:v>-500000</c:v>
                </c:pt>
                <c:pt idx="14">
                  <c:v>-500000</c:v>
                </c:pt>
                <c:pt idx="15">
                  <c:v>-500000</c:v>
                </c:pt>
                <c:pt idx="16">
                  <c:v>-450000</c:v>
                </c:pt>
                <c:pt idx="17">
                  <c:v>-400000</c:v>
                </c:pt>
                <c:pt idx="18">
                  <c:v>-350000</c:v>
                </c:pt>
                <c:pt idx="19">
                  <c:v>-300000</c:v>
                </c:pt>
                <c:pt idx="20">
                  <c:v>-250000</c:v>
                </c:pt>
                <c:pt idx="21">
                  <c:v>-200000</c:v>
                </c:pt>
                <c:pt idx="22">
                  <c:v>-150000</c:v>
                </c:pt>
                <c:pt idx="23">
                  <c:v>-100000</c:v>
                </c:pt>
                <c:pt idx="24">
                  <c:v>-50000</c:v>
                </c:pt>
                <c:pt idx="25">
                  <c:v>0</c:v>
                </c:pt>
                <c:pt idx="26">
                  <c:v>50000</c:v>
                </c:pt>
                <c:pt idx="27">
                  <c:v>100000</c:v>
                </c:pt>
                <c:pt idx="28">
                  <c:v>150000</c:v>
                </c:pt>
                <c:pt idx="29">
                  <c:v>200000</c:v>
                </c:pt>
                <c:pt idx="30">
                  <c:v>250000</c:v>
                </c:pt>
                <c:pt idx="31">
                  <c:v>300000</c:v>
                </c:pt>
                <c:pt idx="32">
                  <c:v>350000</c:v>
                </c:pt>
                <c:pt idx="33">
                  <c:v>400000</c:v>
                </c:pt>
                <c:pt idx="34">
                  <c:v>450000</c:v>
                </c:pt>
                <c:pt idx="35">
                  <c:v>500000</c:v>
                </c:pt>
                <c:pt idx="36">
                  <c:v>500000</c:v>
                </c:pt>
                <c:pt idx="37">
                  <c:v>500000</c:v>
                </c:pt>
                <c:pt idx="38">
                  <c:v>500000</c:v>
                </c:pt>
                <c:pt idx="39">
                  <c:v>500000</c:v>
                </c:pt>
                <c:pt idx="40">
                  <c:v>500000</c:v>
                </c:pt>
                <c:pt idx="41">
                  <c:v>500000</c:v>
                </c:pt>
                <c:pt idx="42">
                  <c:v>500000</c:v>
                </c:pt>
                <c:pt idx="43">
                  <c:v>500000</c:v>
                </c:pt>
                <c:pt idx="44">
                  <c:v>500000</c:v>
                </c:pt>
                <c:pt idx="45">
                  <c:v>500000</c:v>
                </c:pt>
                <c:pt idx="46">
                  <c:v>500000</c:v>
                </c:pt>
                <c:pt idx="47">
                  <c:v>500000</c:v>
                </c:pt>
                <c:pt idx="48">
                  <c:v>500000</c:v>
                </c:pt>
                <c:pt idx="49">
                  <c:v>500000</c:v>
                </c:pt>
                <c:pt idx="50">
                  <c:v>500000</c:v>
                </c:pt>
              </c:numCache>
            </c:numRef>
          </c:yVal>
          <c:smooth val="0"/>
          <c:extLst>
            <c:ext xmlns:c16="http://schemas.microsoft.com/office/drawing/2014/chart" uri="{C3380CC4-5D6E-409C-BE32-E72D297353CC}">
              <c16:uniqueId val="{00000000-7577-4F52-8BA0-9CE3614AD615}"/>
            </c:ext>
          </c:extLst>
        </c:ser>
        <c:ser>
          <c:idx val="1"/>
          <c:order val="1"/>
          <c:tx>
            <c:strRef>
              <c:f>Rough!$G$39</c:f>
              <c:strCache>
                <c:ptCount val="1"/>
                <c:pt idx="0">
                  <c:v>Performance</c:v>
                </c:pt>
              </c:strCache>
            </c:strRef>
          </c:tx>
          <c:spPr>
            <a:ln w="25400" cap="rnd">
              <a:noFill/>
              <a:round/>
            </a:ln>
            <a:effectLst/>
          </c:spPr>
          <c:marker>
            <c:symbol val="circle"/>
            <c:size val="5"/>
            <c:spPr>
              <a:solidFill>
                <a:schemeClr val="accent2"/>
              </a:solidFill>
              <a:ln w="9525">
                <a:solidFill>
                  <a:schemeClr val="accent2"/>
                </a:solidFill>
              </a:ln>
              <a:effectLst/>
            </c:spPr>
          </c:marker>
          <c:dLbls>
            <c:dLbl>
              <c:idx val="0"/>
              <c:layout>
                <c:manualLayout>
                  <c:x val="-0.12805149765673651"/>
                  <c:y val="-4.0527992776569691E-17"/>
                </c:manualLayout>
              </c:layout>
              <c:tx>
                <c:rich>
                  <a:bodyPr/>
                  <a:lstStyle/>
                  <a:p>
                    <a:fld id="{EDEA989B-E808-43F9-813B-7C9C32737567}"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1-7577-4F52-8BA0-9CE3614AD615}"/>
                </c:ext>
              </c:extLst>
            </c:dLbl>
            <c:dLbl>
              <c:idx val="1"/>
              <c:layout/>
              <c:tx>
                <c:rich>
                  <a:bodyPr/>
                  <a:lstStyle/>
                  <a:p>
                    <a:fld id="{274ABCBF-9F2A-4E6F-AA4F-40988E2BF805}"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2-7577-4F52-8BA0-9CE3614AD615}"/>
                </c:ext>
              </c:extLst>
            </c:dLbl>
            <c:dLbl>
              <c:idx val="2"/>
              <c:layout>
                <c:manualLayout>
                  <c:x val="-0.12526776944680745"/>
                  <c:y val="3.5370293200931463E-2"/>
                </c:manualLayout>
              </c:layout>
              <c:tx>
                <c:rich>
                  <a:bodyPr/>
                  <a:lstStyle/>
                  <a:p>
                    <a:fld id="{D9772124-83BB-4C09-97B9-B5A0F3ECC84D}"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3-7577-4F52-8BA0-9CE3614AD615}"/>
                </c:ext>
              </c:extLst>
            </c:dLbl>
            <c:dLbl>
              <c:idx val="3"/>
              <c:layout>
                <c:manualLayout>
                  <c:x val="-8.9031738227843576E-2"/>
                  <c:y val="4.1875154701516155E-2"/>
                </c:manualLayout>
              </c:layout>
              <c:tx>
                <c:rich>
                  <a:bodyPr/>
                  <a:lstStyle/>
                  <a:p>
                    <a:fld id="{3FEEAC08-7930-4DDE-B479-AC6ECCBB325D}"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4-7577-4F52-8BA0-9CE3614AD615}"/>
                </c:ext>
              </c:extLst>
            </c:dLbl>
            <c:dLbl>
              <c:idx val="4"/>
              <c:layout>
                <c:manualLayout>
                  <c:x val="-0.1029801892803668"/>
                  <c:y val="-3.6828621529855693E-2"/>
                </c:manualLayout>
              </c:layout>
              <c:tx>
                <c:rich>
                  <a:bodyPr/>
                  <a:lstStyle/>
                  <a:p>
                    <a:fld id="{855D09F7-6E3E-4EB5-A0BD-DF250C9B8916}"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5-7577-4F52-8BA0-9CE3614AD61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15:leaderLines>
                  <c:spPr>
                    <a:ln w="9525" cap="flat" cmpd="sng" algn="ctr">
                      <a:solidFill>
                        <a:schemeClr val="tx1">
                          <a:lumMod val="35000"/>
                          <a:lumOff val="65000"/>
                        </a:schemeClr>
                      </a:solidFill>
                      <a:round/>
                    </a:ln>
                    <a:effectLst/>
                  </c:spPr>
                </c15:leaderLines>
              </c:ext>
            </c:extLst>
          </c:dLbls>
          <c:xVal>
            <c:numRef>
              <c:f>Rough!$H$41:$H$45</c:f>
              <c:numCache>
                <c:formatCode>General</c:formatCode>
                <c:ptCount val="5"/>
                <c:pt idx="0">
                  <c:v>6.2350000000000003</c:v>
                </c:pt>
                <c:pt idx="1">
                  <c:v>1.0149999999999999</c:v>
                </c:pt>
                <c:pt idx="2">
                  <c:v>3.9874999999999998</c:v>
                </c:pt>
                <c:pt idx="3">
                  <c:v>16.82</c:v>
                </c:pt>
                <c:pt idx="4">
                  <c:v>20.372499999999999</c:v>
                </c:pt>
              </c:numCache>
            </c:numRef>
          </c:xVal>
          <c:yVal>
            <c:numRef>
              <c:f>Rough!$I$41:$I$45</c:f>
              <c:numCache>
                <c:formatCode>_-[$£-809]* #,##0_-;\-[$£-809]* #,##0_-;_-[$£-809]* "-"??_-;_-@_-</c:formatCode>
                <c:ptCount val="5"/>
                <c:pt idx="0">
                  <c:v>311750</c:v>
                </c:pt>
                <c:pt idx="1">
                  <c:v>50749.999999999993</c:v>
                </c:pt>
                <c:pt idx="2">
                  <c:v>199375</c:v>
                </c:pt>
                <c:pt idx="3">
                  <c:v>500000</c:v>
                </c:pt>
                <c:pt idx="4">
                  <c:v>500000</c:v>
                </c:pt>
              </c:numCache>
            </c:numRef>
          </c:yVal>
          <c:smooth val="0"/>
          <c:extLst>
            <c:ext xmlns:c15="http://schemas.microsoft.com/office/drawing/2012/chart" uri="{02D57815-91ED-43cb-92C2-25804820EDAC}">
              <c15:datalabelsRange>
                <c15:f>Rough!$J$41:$J$45</c15:f>
                <c15:dlblRangeCache>
                  <c:ptCount val="5"/>
                  <c:pt idx="0">
                    <c:v>2013/14</c:v>
                  </c:pt>
                  <c:pt idx="1">
                    <c:v>2014/15</c:v>
                  </c:pt>
                  <c:pt idx="2">
                    <c:v>2015/16</c:v>
                  </c:pt>
                  <c:pt idx="3">
                    <c:v>2016/17</c:v>
                  </c:pt>
                  <c:pt idx="4">
                    <c:v>2017/18</c:v>
                  </c:pt>
                </c15:dlblRangeCache>
              </c15:datalabelsRange>
            </c:ext>
            <c:ext xmlns:c16="http://schemas.microsoft.com/office/drawing/2014/chart" uri="{C3380CC4-5D6E-409C-BE32-E72D297353CC}">
              <c16:uniqueId val="{00000006-7577-4F52-8BA0-9CE3614AD615}"/>
            </c:ext>
          </c:extLst>
        </c:ser>
        <c:dLbls>
          <c:showLegendKey val="0"/>
          <c:showVal val="0"/>
          <c:showCatName val="0"/>
          <c:showSerName val="0"/>
          <c:showPercent val="0"/>
          <c:showBubbleSize val="0"/>
        </c:dLbls>
        <c:axId val="836973360"/>
        <c:axId val="836975656"/>
      </c:scatterChart>
      <c:valAx>
        <c:axId val="836973360"/>
        <c:scaling>
          <c:orientation val="minMax"/>
          <c:max val="25"/>
          <c:min val="-25"/>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t>Change days </a:t>
                </a:r>
                <a:r>
                  <a:rPr lang="en-GB" dirty="0"/>
                  <a:t>(target - actual)</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6975656"/>
        <c:crosses val="autoZero"/>
        <c:crossBetween val="midCat"/>
      </c:valAx>
      <c:valAx>
        <c:axId val="836975656"/>
        <c:scaling>
          <c:orientation val="minMax"/>
        </c:scaling>
        <c:delete val="0"/>
        <c:axPos val="l"/>
        <c:numFmt formatCode="_-[$£-809]* #,##0.0_-;\-[$£-809]* #,##0.0_-;_-[$£-809]* &quot;-&quot;?_-;_-@_-"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6973360"/>
        <c:crosses val="autoZero"/>
        <c:crossBetween val="midCat"/>
        <c:dispUnits>
          <c:builtInUnit val="millions"/>
          <c:dispUnitsLbl>
            <c:layout/>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Maintenance</a:t>
            </a:r>
            <a:r>
              <a:rPr lang="en-GB" b="1" baseline="0" dirty="0"/>
              <a:t> - use of days</a:t>
            </a:r>
            <a:r>
              <a:rPr lang="en-GB" b="1" dirty="0"/>
              <a:t> </a:t>
            </a:r>
            <a:r>
              <a:rPr lang="en-GB" b="1" dirty="0" smtClean="0"/>
              <a:t>incentive</a:t>
            </a:r>
            <a:endParaRPr lang="en-GB"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Rough!$D$39</c:f>
              <c:strCache>
                <c:ptCount val="1"/>
                <c:pt idx="0">
                  <c:v>Incentive</c:v>
                </c:pt>
              </c:strCache>
            </c:strRef>
          </c:tx>
          <c:spPr>
            <a:ln w="28575" cap="rnd">
              <a:solidFill>
                <a:schemeClr val="accent1">
                  <a:alpha val="50000"/>
                </a:schemeClr>
              </a:solidFill>
              <a:round/>
            </a:ln>
            <a:effectLst/>
          </c:spPr>
          <c:marker>
            <c:symbol val="none"/>
          </c:marker>
          <c:xVal>
            <c:numRef>
              <c:f>Rough!$E$105:$E$149</c:f>
              <c:numCache>
                <c:formatCode>General</c:formatCode>
                <c:ptCount val="45"/>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pt idx="15">
                  <c:v>0</c:v>
                </c:pt>
                <c:pt idx="16">
                  <c:v>-1</c:v>
                </c:pt>
                <c:pt idx="17">
                  <c:v>-2</c:v>
                </c:pt>
                <c:pt idx="18">
                  <c:v>-3</c:v>
                </c:pt>
                <c:pt idx="19">
                  <c:v>-4</c:v>
                </c:pt>
                <c:pt idx="20">
                  <c:v>-5</c:v>
                </c:pt>
                <c:pt idx="21">
                  <c:v>-6</c:v>
                </c:pt>
                <c:pt idx="22">
                  <c:v>-7</c:v>
                </c:pt>
                <c:pt idx="23">
                  <c:v>-8</c:v>
                </c:pt>
                <c:pt idx="24">
                  <c:v>-9</c:v>
                </c:pt>
                <c:pt idx="25">
                  <c:v>-10</c:v>
                </c:pt>
                <c:pt idx="26">
                  <c:v>-11</c:v>
                </c:pt>
                <c:pt idx="27">
                  <c:v>-12</c:v>
                </c:pt>
                <c:pt idx="28">
                  <c:v>-13</c:v>
                </c:pt>
                <c:pt idx="29">
                  <c:v>-14</c:v>
                </c:pt>
                <c:pt idx="30">
                  <c:v>-15</c:v>
                </c:pt>
                <c:pt idx="31">
                  <c:v>-16</c:v>
                </c:pt>
                <c:pt idx="32">
                  <c:v>-17</c:v>
                </c:pt>
                <c:pt idx="33">
                  <c:v>-18</c:v>
                </c:pt>
                <c:pt idx="34">
                  <c:v>-19</c:v>
                </c:pt>
                <c:pt idx="35">
                  <c:v>-20</c:v>
                </c:pt>
                <c:pt idx="36">
                  <c:v>-21</c:v>
                </c:pt>
                <c:pt idx="37">
                  <c:v>-22</c:v>
                </c:pt>
                <c:pt idx="38">
                  <c:v>-23</c:v>
                </c:pt>
                <c:pt idx="39">
                  <c:v>-24</c:v>
                </c:pt>
                <c:pt idx="40">
                  <c:v>-25</c:v>
                </c:pt>
                <c:pt idx="41">
                  <c:v>-26</c:v>
                </c:pt>
                <c:pt idx="42">
                  <c:v>-27</c:v>
                </c:pt>
                <c:pt idx="43">
                  <c:v>-28</c:v>
                </c:pt>
                <c:pt idx="44">
                  <c:v>-29</c:v>
                </c:pt>
              </c:numCache>
            </c:numRef>
          </c:xVal>
          <c:yVal>
            <c:numRef>
              <c:f>Rough!$F$105:$F$149</c:f>
              <c:numCache>
                <c:formatCode>_-[$£-809]* #,##0_-;\-[$£-809]* #,##0_-;_-[$£-809]* "-"??_-;_-@_-</c:formatCode>
                <c:ptCount val="45"/>
                <c:pt idx="0">
                  <c:v>215000</c:v>
                </c:pt>
                <c:pt idx="1">
                  <c:v>215000</c:v>
                </c:pt>
                <c:pt idx="2">
                  <c:v>215000</c:v>
                </c:pt>
                <c:pt idx="3">
                  <c:v>215000</c:v>
                </c:pt>
                <c:pt idx="4">
                  <c:v>215000</c:v>
                </c:pt>
                <c:pt idx="5">
                  <c:v>190000</c:v>
                </c:pt>
                <c:pt idx="6">
                  <c:v>165000</c:v>
                </c:pt>
                <c:pt idx="7">
                  <c:v>140000</c:v>
                </c:pt>
                <c:pt idx="8">
                  <c:v>115000</c:v>
                </c:pt>
                <c:pt idx="9">
                  <c:v>90000</c:v>
                </c:pt>
                <c:pt idx="10">
                  <c:v>75000</c:v>
                </c:pt>
                <c:pt idx="11">
                  <c:v>60000</c:v>
                </c:pt>
                <c:pt idx="12">
                  <c:v>45000</c:v>
                </c:pt>
                <c:pt idx="13">
                  <c:v>30000</c:v>
                </c:pt>
                <c:pt idx="14">
                  <c:v>15000</c:v>
                </c:pt>
                <c:pt idx="15">
                  <c:v>0</c:v>
                </c:pt>
                <c:pt idx="16">
                  <c:v>-20000</c:v>
                </c:pt>
                <c:pt idx="17">
                  <c:v>-40000</c:v>
                </c:pt>
                <c:pt idx="18">
                  <c:v>-60000</c:v>
                </c:pt>
                <c:pt idx="19">
                  <c:v>-80000</c:v>
                </c:pt>
                <c:pt idx="20">
                  <c:v>-100000</c:v>
                </c:pt>
                <c:pt idx="21">
                  <c:v>-120000</c:v>
                </c:pt>
                <c:pt idx="22">
                  <c:v>-140000</c:v>
                </c:pt>
                <c:pt idx="23">
                  <c:v>-160000</c:v>
                </c:pt>
                <c:pt idx="24">
                  <c:v>-180000</c:v>
                </c:pt>
                <c:pt idx="25">
                  <c:v>-200000</c:v>
                </c:pt>
                <c:pt idx="26">
                  <c:v>-220000</c:v>
                </c:pt>
                <c:pt idx="27">
                  <c:v>-240000</c:v>
                </c:pt>
                <c:pt idx="28">
                  <c:v>-260000</c:v>
                </c:pt>
                <c:pt idx="29">
                  <c:v>-280000</c:v>
                </c:pt>
                <c:pt idx="30">
                  <c:v>-300000</c:v>
                </c:pt>
                <c:pt idx="31">
                  <c:v>-320000</c:v>
                </c:pt>
                <c:pt idx="32">
                  <c:v>-340000</c:v>
                </c:pt>
                <c:pt idx="33">
                  <c:v>-360000</c:v>
                </c:pt>
                <c:pt idx="34">
                  <c:v>-380000</c:v>
                </c:pt>
                <c:pt idx="35">
                  <c:v>-400000</c:v>
                </c:pt>
                <c:pt idx="36">
                  <c:v>-420000</c:v>
                </c:pt>
                <c:pt idx="37">
                  <c:v>-440000</c:v>
                </c:pt>
                <c:pt idx="38">
                  <c:v>-460000</c:v>
                </c:pt>
                <c:pt idx="39">
                  <c:v>-480000</c:v>
                </c:pt>
                <c:pt idx="40">
                  <c:v>-500000</c:v>
                </c:pt>
                <c:pt idx="41">
                  <c:v>-500000</c:v>
                </c:pt>
                <c:pt idx="42">
                  <c:v>-500000</c:v>
                </c:pt>
                <c:pt idx="43">
                  <c:v>-500000</c:v>
                </c:pt>
                <c:pt idx="44">
                  <c:v>-500000</c:v>
                </c:pt>
              </c:numCache>
            </c:numRef>
          </c:yVal>
          <c:smooth val="0"/>
          <c:extLst>
            <c:ext xmlns:c16="http://schemas.microsoft.com/office/drawing/2014/chart" uri="{C3380CC4-5D6E-409C-BE32-E72D297353CC}">
              <c16:uniqueId val="{00000000-7E8A-438C-AAAC-26AD7EE5FDFD}"/>
            </c:ext>
          </c:extLst>
        </c:ser>
        <c:ser>
          <c:idx val="1"/>
          <c:order val="1"/>
          <c:tx>
            <c:strRef>
              <c:f>Rough!$G$39</c:f>
              <c:strCache>
                <c:ptCount val="1"/>
                <c:pt idx="0">
                  <c:v>Performance</c:v>
                </c:pt>
              </c:strCache>
            </c:strRef>
          </c:tx>
          <c:spPr>
            <a:ln w="25400" cap="rnd">
              <a:noFill/>
              <a:round/>
            </a:ln>
            <a:effectLst/>
          </c:spPr>
          <c:marker>
            <c:symbol val="circle"/>
            <c:size val="5"/>
            <c:spPr>
              <a:solidFill>
                <a:schemeClr val="accent2"/>
              </a:solidFill>
              <a:ln w="9525">
                <a:solidFill>
                  <a:schemeClr val="accent2"/>
                </a:solidFill>
              </a:ln>
              <a:effectLst/>
            </c:spPr>
          </c:marker>
          <c:dLbls>
            <c:dLbl>
              <c:idx val="0"/>
              <c:layout>
                <c:manualLayout>
                  <c:x val="-0.14196804800097843"/>
                  <c:y val="1.3903084915736722E-2"/>
                </c:manualLayout>
              </c:layout>
              <c:tx>
                <c:rich>
                  <a:bodyPr/>
                  <a:lstStyle/>
                  <a:p>
                    <a:fld id="{E8233A2A-CB44-46EA-93EA-13D5E6C2A218}"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1-7E8A-438C-AAAC-26AD7EE5FDFD}"/>
                </c:ext>
              </c:extLst>
            </c:dLbl>
            <c:dLbl>
              <c:idx val="1"/>
              <c:layout>
                <c:manualLayout>
                  <c:x val="-2.0410728831761824E-16"/>
                  <c:y val="2.3171808192894539E-2"/>
                </c:manualLayout>
              </c:layout>
              <c:tx>
                <c:rich>
                  <a:bodyPr/>
                  <a:lstStyle/>
                  <a:p>
                    <a:fld id="{61874D7B-50EB-455F-8E7D-516D2E05789A}"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2-7E8A-438C-AAAC-26AD7EE5FDFD}"/>
                </c:ext>
              </c:extLst>
            </c:dLbl>
            <c:dLbl>
              <c:idx val="2"/>
              <c:layout>
                <c:manualLayout>
                  <c:x val="-0.1336176696128149"/>
                  <c:y val="-6.338857954626337E-3"/>
                </c:manualLayout>
              </c:layout>
              <c:tx>
                <c:rich>
                  <a:bodyPr/>
                  <a:lstStyle/>
                  <a:p>
                    <a:fld id="{CE0C49B3-616E-41F8-ADD5-585942EF8263}"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3-7E8A-438C-AAAC-26AD7EE5FDFD}"/>
                </c:ext>
              </c:extLst>
            </c:dLbl>
            <c:dLbl>
              <c:idx val="3"/>
              <c:delete val="1"/>
              <c:extLst>
                <c:ext xmlns:c15="http://schemas.microsoft.com/office/drawing/2012/chart" uri="{CE6537A1-D6FC-4f65-9D91-7224C49458BB}"/>
                <c:ext xmlns:c16="http://schemas.microsoft.com/office/drawing/2014/chart" uri="{C3380CC4-5D6E-409C-BE32-E72D297353CC}">
                  <c16:uniqueId val="{00000004-7E8A-438C-AAAC-26AD7EE5FDFD}"/>
                </c:ext>
              </c:extLst>
            </c:dLbl>
            <c:dLbl>
              <c:idx val="4"/>
              <c:delete val="1"/>
              <c:extLst>
                <c:ext xmlns:c15="http://schemas.microsoft.com/office/drawing/2012/chart" uri="{CE6537A1-D6FC-4f65-9D91-7224C49458BB}"/>
                <c:ext xmlns:c16="http://schemas.microsoft.com/office/drawing/2014/chart" uri="{C3380CC4-5D6E-409C-BE32-E72D297353CC}">
                  <c16:uniqueId val="{00000005-7E8A-438C-AAAC-26AD7EE5FDF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Rough!$H$97:$H$99</c:f>
              <c:numCache>
                <c:formatCode>General</c:formatCode>
                <c:ptCount val="3"/>
                <c:pt idx="0">
                  <c:v>9</c:v>
                </c:pt>
                <c:pt idx="1">
                  <c:v>10</c:v>
                </c:pt>
                <c:pt idx="2">
                  <c:v>10</c:v>
                </c:pt>
              </c:numCache>
            </c:numRef>
          </c:xVal>
          <c:yVal>
            <c:numRef>
              <c:f>Rough!$I$97:$I$99</c:f>
              <c:numCache>
                <c:formatCode>_-[$£-809]* #,##0_-;\-[$£-809]* #,##0_-;_-[$£-809]* "-"??_-;_-@_-</c:formatCode>
                <c:ptCount val="3"/>
                <c:pt idx="0">
                  <c:v>165000</c:v>
                </c:pt>
                <c:pt idx="1">
                  <c:v>190000</c:v>
                </c:pt>
                <c:pt idx="2">
                  <c:v>190000</c:v>
                </c:pt>
              </c:numCache>
            </c:numRef>
          </c:yVal>
          <c:smooth val="0"/>
          <c:extLst>
            <c:ext xmlns:c15="http://schemas.microsoft.com/office/drawing/2012/chart" uri="{02D57815-91ED-43cb-92C2-25804820EDAC}">
              <c15:datalabelsRange>
                <c15:f>Rough!$J$97:$J$99</c15:f>
                <c15:dlblRangeCache>
                  <c:ptCount val="3"/>
                  <c:pt idx="0">
                    <c:v>2015/16</c:v>
                  </c:pt>
                  <c:pt idx="1">
                    <c:v>2016/17</c:v>
                  </c:pt>
                  <c:pt idx="2">
                    <c:v>2017/18</c:v>
                  </c:pt>
                </c15:dlblRangeCache>
              </c15:datalabelsRange>
            </c:ext>
            <c:ext xmlns:c16="http://schemas.microsoft.com/office/drawing/2014/chart" uri="{C3380CC4-5D6E-409C-BE32-E72D297353CC}">
              <c16:uniqueId val="{00000006-7E8A-438C-AAAC-26AD7EE5FDFD}"/>
            </c:ext>
          </c:extLst>
        </c:ser>
        <c:dLbls>
          <c:showLegendKey val="0"/>
          <c:showVal val="0"/>
          <c:showCatName val="0"/>
          <c:showSerName val="0"/>
          <c:showPercent val="0"/>
          <c:showBubbleSize val="0"/>
        </c:dLbls>
        <c:axId val="836973360"/>
        <c:axId val="836975656"/>
      </c:scatterChart>
      <c:valAx>
        <c:axId val="836973360"/>
        <c:scaling>
          <c:orientation val="minMax"/>
          <c:max val="15"/>
          <c:min val="-3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Days used (target - actual)</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6975656"/>
        <c:crosses val="autoZero"/>
        <c:crossBetween val="midCat"/>
      </c:valAx>
      <c:valAx>
        <c:axId val="836975656"/>
        <c:scaling>
          <c:orientation val="minMax"/>
          <c:max val="600000"/>
        </c:scaling>
        <c:delete val="0"/>
        <c:axPos val="l"/>
        <c:numFmt formatCode="_-[$£-809]* #,##0.0_-;\-[$£-809]* #,##0.0_-;_-[$£-809]* &quot;-&quot;?_-;_-@_-"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6973360"/>
        <c:crosses val="autoZero"/>
        <c:crossBetween val="midCat"/>
        <c:majorUnit val="200000"/>
        <c:dispUnits>
          <c:builtInUnit val="millions"/>
          <c:dispUnitsLbl>
            <c:layout/>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a:t>GHG</a:t>
            </a:r>
            <a:r>
              <a:rPr lang="en-GB" b="1" baseline="0"/>
              <a:t> performance</a:t>
            </a:r>
            <a:endParaRPr lang="en-GB" b="1"/>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726222713914916"/>
          <c:y val="0.16522560561543168"/>
          <c:w val="0.79056639359759617"/>
          <c:h val="0.44040663470783215"/>
        </c:manualLayout>
      </c:layout>
      <c:barChart>
        <c:barDir val="col"/>
        <c:grouping val="clustered"/>
        <c:varyColors val="0"/>
        <c:ser>
          <c:idx val="1"/>
          <c:order val="1"/>
          <c:tx>
            <c:strRef>
              <c:f>Rough!$F$270</c:f>
              <c:strCache>
                <c:ptCount val="1"/>
                <c:pt idx="0">
                  <c:v>Performance</c:v>
                </c:pt>
              </c:strCache>
            </c:strRef>
          </c:tx>
          <c:spPr>
            <a:solidFill>
              <a:schemeClr val="accent1"/>
            </a:solidFill>
            <a:ln>
              <a:noFill/>
            </a:ln>
            <a:effectLst/>
          </c:spPr>
          <c:invertIfNegative val="0"/>
          <c:cat>
            <c:strRef>
              <c:f>Rough!$D$271:$D$280</c:f>
              <c:strCache>
                <c:ptCount val="10"/>
                <c:pt idx="0">
                  <c:v>2008/09</c:v>
                </c:pt>
                <c:pt idx="1">
                  <c:v>2009/10</c:v>
                </c:pt>
                <c:pt idx="2">
                  <c:v>2010/11</c:v>
                </c:pt>
                <c:pt idx="3">
                  <c:v>2011/12</c:v>
                </c:pt>
                <c:pt idx="4">
                  <c:v>2012/13</c:v>
                </c:pt>
                <c:pt idx="5">
                  <c:v>2013/14</c:v>
                </c:pt>
                <c:pt idx="6">
                  <c:v>2014/15</c:v>
                </c:pt>
                <c:pt idx="7">
                  <c:v>2015/16</c:v>
                </c:pt>
                <c:pt idx="8">
                  <c:v>2016/17</c:v>
                </c:pt>
                <c:pt idx="9">
                  <c:v>2017/18</c:v>
                </c:pt>
              </c:strCache>
            </c:strRef>
          </c:cat>
          <c:val>
            <c:numRef>
              <c:f>Rough!$F$271:$F$280</c:f>
              <c:numCache>
                <c:formatCode>_-* #,##0_-;\-* #,##0_-;_-* "-"??_-;_-@_-</c:formatCode>
                <c:ptCount val="10"/>
                <c:pt idx="0">
                  <c:v>1850</c:v>
                </c:pt>
                <c:pt idx="1">
                  <c:v>1634</c:v>
                </c:pt>
                <c:pt idx="2">
                  <c:v>3346</c:v>
                </c:pt>
                <c:pt idx="3">
                  <c:v>3000</c:v>
                </c:pt>
                <c:pt idx="4">
                  <c:v>3443</c:v>
                </c:pt>
                <c:pt idx="5">
                  <c:v>3332.267139659697</c:v>
                </c:pt>
                <c:pt idx="6">
                  <c:v>2857.4187443427586</c:v>
                </c:pt>
                <c:pt idx="7">
                  <c:v>2881.717191132956</c:v>
                </c:pt>
                <c:pt idx="8">
                  <c:v>3590.0078825708356</c:v>
                </c:pt>
                <c:pt idx="9">
                  <c:v>3892.7407927285535</c:v>
                </c:pt>
              </c:numCache>
            </c:numRef>
          </c:val>
          <c:extLst>
            <c:ext xmlns:c16="http://schemas.microsoft.com/office/drawing/2014/chart" uri="{C3380CC4-5D6E-409C-BE32-E72D297353CC}">
              <c16:uniqueId val="{00000001-B696-4D50-AF2B-BF2C43499D6B}"/>
            </c:ext>
          </c:extLst>
        </c:ser>
        <c:dLbls>
          <c:showLegendKey val="0"/>
          <c:showVal val="0"/>
          <c:showCatName val="0"/>
          <c:showSerName val="0"/>
          <c:showPercent val="0"/>
          <c:showBubbleSize val="0"/>
        </c:dLbls>
        <c:gapWidth val="219"/>
        <c:overlap val="-27"/>
        <c:axId val="678790336"/>
        <c:axId val="678790992"/>
      </c:barChart>
      <c:scatterChart>
        <c:scatterStyle val="lineMarker"/>
        <c:varyColors val="0"/>
        <c:ser>
          <c:idx val="0"/>
          <c:order val="0"/>
          <c:tx>
            <c:strRef>
              <c:f>Rough!$E$270</c:f>
              <c:strCache>
                <c:ptCount val="1"/>
                <c:pt idx="0">
                  <c:v>Target</c:v>
                </c:pt>
              </c:strCache>
            </c:strRef>
          </c:tx>
          <c:spPr>
            <a:ln w="25400" cap="rnd">
              <a:noFill/>
              <a:round/>
            </a:ln>
            <a:effectLst/>
          </c:spPr>
          <c:marker>
            <c:symbol val="circle"/>
            <c:size val="5"/>
            <c:spPr>
              <a:solidFill>
                <a:schemeClr val="accent3"/>
              </a:solidFill>
              <a:ln w="9525">
                <a:solidFill>
                  <a:schemeClr val="accent3"/>
                </a:solidFill>
              </a:ln>
              <a:effectLst/>
            </c:spPr>
          </c:marker>
          <c:xVal>
            <c:strRef>
              <c:f>Rough!$D$271:$D$280</c:f>
              <c:strCache>
                <c:ptCount val="10"/>
                <c:pt idx="0">
                  <c:v>2008/09</c:v>
                </c:pt>
                <c:pt idx="1">
                  <c:v>2009/10</c:v>
                </c:pt>
                <c:pt idx="2">
                  <c:v>2010/11</c:v>
                </c:pt>
                <c:pt idx="3">
                  <c:v>2011/12</c:v>
                </c:pt>
                <c:pt idx="4">
                  <c:v>2012/13</c:v>
                </c:pt>
                <c:pt idx="5">
                  <c:v>2013/14</c:v>
                </c:pt>
                <c:pt idx="6">
                  <c:v>2014/15</c:v>
                </c:pt>
                <c:pt idx="7">
                  <c:v>2015/16</c:v>
                </c:pt>
                <c:pt idx="8">
                  <c:v>2016/17</c:v>
                </c:pt>
                <c:pt idx="9">
                  <c:v>2017/18</c:v>
                </c:pt>
              </c:strCache>
            </c:strRef>
          </c:xVal>
          <c:yVal>
            <c:numRef>
              <c:f>Rough!$E$271:$E$280</c:f>
              <c:numCache>
                <c:formatCode>_-* #,##0_-;\-* #,##0_-;_-* "-"??_-;_-@_-</c:formatCode>
                <c:ptCount val="10"/>
                <c:pt idx="0">
                  <c:v>2086</c:v>
                </c:pt>
                <c:pt idx="1">
                  <c:v>1977</c:v>
                </c:pt>
                <c:pt idx="2">
                  <c:v>3007</c:v>
                </c:pt>
                <c:pt idx="3">
                  <c:v>3007</c:v>
                </c:pt>
                <c:pt idx="4">
                  <c:v>3007</c:v>
                </c:pt>
                <c:pt idx="5">
                  <c:v>2917</c:v>
                </c:pt>
                <c:pt idx="6">
                  <c:v>2829</c:v>
                </c:pt>
                <c:pt idx="7">
                  <c:v>2744</c:v>
                </c:pt>
                <c:pt idx="8">
                  <c:v>2897</c:v>
                </c:pt>
                <c:pt idx="9">
                  <c:v>2897</c:v>
                </c:pt>
              </c:numCache>
            </c:numRef>
          </c:yVal>
          <c:smooth val="0"/>
          <c:extLst>
            <c:ext xmlns:c16="http://schemas.microsoft.com/office/drawing/2014/chart" uri="{C3380CC4-5D6E-409C-BE32-E72D297353CC}">
              <c16:uniqueId val="{00000000-B696-4D50-AF2B-BF2C43499D6B}"/>
            </c:ext>
          </c:extLst>
        </c:ser>
        <c:dLbls>
          <c:showLegendKey val="0"/>
          <c:showVal val="0"/>
          <c:showCatName val="0"/>
          <c:showSerName val="0"/>
          <c:showPercent val="0"/>
          <c:showBubbleSize val="0"/>
        </c:dLbls>
        <c:axId val="678790336"/>
        <c:axId val="678790992"/>
      </c:scatterChart>
      <c:catAx>
        <c:axId val="678790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8790992"/>
        <c:crosses val="autoZero"/>
        <c:auto val="1"/>
        <c:lblAlgn val="ctr"/>
        <c:lblOffset val="100"/>
        <c:noMultiLvlLbl val="0"/>
      </c:catAx>
      <c:valAx>
        <c:axId val="6787909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t>tCo2e </a:t>
                </a:r>
                <a:r>
                  <a:rPr lang="en-GB" baseline="0" dirty="0" smtClean="0"/>
                  <a:t>vented</a:t>
                </a:r>
                <a:endParaRPr lang="en-GB"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87903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GHG</a:t>
            </a:r>
            <a:r>
              <a:rPr lang="en-US" b="1" baseline="0" dirty="0"/>
              <a:t> </a:t>
            </a:r>
            <a:r>
              <a:rPr lang="en-US" b="1" dirty="0"/>
              <a:t>incentive</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4169618737931672"/>
          <c:y val="0.23164549180831734"/>
          <c:w val="0.68953739730944164"/>
          <c:h val="0.51803399615926504"/>
        </c:manualLayout>
      </c:layout>
      <c:scatterChart>
        <c:scatterStyle val="lineMarker"/>
        <c:varyColors val="0"/>
        <c:ser>
          <c:idx val="0"/>
          <c:order val="0"/>
          <c:tx>
            <c:strRef>
              <c:f>Rough!$E$227</c:f>
              <c:strCache>
                <c:ptCount val="1"/>
                <c:pt idx="0">
                  <c:v>Incentive</c:v>
                </c:pt>
              </c:strCache>
            </c:strRef>
          </c:tx>
          <c:spPr>
            <a:ln w="25400" cap="rnd">
              <a:solidFill>
                <a:schemeClr val="accent1">
                  <a:alpha val="50000"/>
                </a:schemeClr>
              </a:solidFill>
              <a:round/>
            </a:ln>
            <a:effectLst/>
          </c:spPr>
          <c:marker>
            <c:symbol val="none"/>
          </c:marker>
          <c:xVal>
            <c:numRef>
              <c:f>Rough!$D$264:$D$267</c:f>
              <c:numCache>
                <c:formatCode>_-* #,##0_-;\-* #,##0_-;_-* "-"??_-;_-@_-</c:formatCode>
                <c:ptCount val="4"/>
                <c:pt idx="0">
                  <c:v>0</c:v>
                </c:pt>
                <c:pt idx="1">
                  <c:v>1</c:v>
                </c:pt>
                <c:pt idx="2">
                  <c:v>500</c:v>
                </c:pt>
                <c:pt idx="3">
                  <c:v>1000</c:v>
                </c:pt>
              </c:numCache>
            </c:numRef>
          </c:xVal>
          <c:yVal>
            <c:numRef>
              <c:f>Rough!$E$264:$E$267</c:f>
              <c:numCache>
                <c:formatCode>_-[$£-809]* #,##0_-;\-[$£-809]* #,##0_-;_-[$£-809]* "-"??_-;_-@_-</c:formatCode>
                <c:ptCount val="4"/>
                <c:pt idx="0">
                  <c:v>0</c:v>
                </c:pt>
                <c:pt idx="1">
                  <c:v>-1510</c:v>
                </c:pt>
                <c:pt idx="2">
                  <c:v>-755000</c:v>
                </c:pt>
                <c:pt idx="3">
                  <c:v>-1510000</c:v>
                </c:pt>
              </c:numCache>
            </c:numRef>
          </c:yVal>
          <c:smooth val="0"/>
          <c:extLst>
            <c:ext xmlns:c16="http://schemas.microsoft.com/office/drawing/2014/chart" uri="{C3380CC4-5D6E-409C-BE32-E72D297353CC}">
              <c16:uniqueId val="{00000000-C177-4F27-9597-5A1DD87852CB}"/>
            </c:ext>
          </c:extLst>
        </c:ser>
        <c:ser>
          <c:idx val="1"/>
          <c:order val="1"/>
          <c:tx>
            <c:strRef>
              <c:f>Rough!$H$258</c:f>
              <c:strCache>
                <c:ptCount val="1"/>
                <c:pt idx="0">
                  <c:v>Performance</c:v>
                </c:pt>
              </c:strCache>
            </c:strRef>
          </c:tx>
          <c:spPr>
            <a:ln w="25400" cap="rnd">
              <a:noFill/>
              <a:round/>
            </a:ln>
            <a:effectLst/>
          </c:spPr>
          <c:marker>
            <c:symbol val="circle"/>
            <c:size val="5"/>
            <c:spPr>
              <a:solidFill>
                <a:schemeClr val="accent2"/>
              </a:solidFill>
              <a:ln w="9525">
                <a:solidFill>
                  <a:schemeClr val="accent2"/>
                </a:solidFill>
              </a:ln>
              <a:effectLst/>
            </c:spPr>
          </c:marker>
          <c:dLbls>
            <c:dLbl>
              <c:idx val="0"/>
              <c:layout/>
              <c:tx>
                <c:rich>
                  <a:bodyPr/>
                  <a:lstStyle/>
                  <a:p>
                    <a:fld id="{AFDEBAD2-F53A-43CB-A4CE-9516BD96105F}"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1-C177-4F27-9597-5A1DD87852CB}"/>
                </c:ext>
              </c:extLst>
            </c:dLbl>
            <c:dLbl>
              <c:idx val="1"/>
              <c:layout/>
              <c:tx>
                <c:rich>
                  <a:bodyPr/>
                  <a:lstStyle/>
                  <a:p>
                    <a:fld id="{4A4403FC-3E55-41CD-892D-5DA8783BF0A9}"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2-C177-4F27-9597-5A1DD87852CB}"/>
                </c:ext>
              </c:extLst>
            </c:dLbl>
            <c:dLbl>
              <c:idx val="2"/>
              <c:layout/>
              <c:tx>
                <c:rich>
                  <a:bodyPr/>
                  <a:lstStyle/>
                  <a:p>
                    <a:fld id="{CA062049-E4BC-400B-940D-E46580F16C9D}"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3-C177-4F27-9597-5A1DD87852CB}"/>
                </c:ext>
              </c:extLst>
            </c:dLbl>
            <c:dLbl>
              <c:idx val="3"/>
              <c:layout/>
              <c:tx>
                <c:rich>
                  <a:bodyPr/>
                  <a:lstStyle/>
                  <a:p>
                    <a:fld id="{E6966CB8-3B37-4CBA-BAF0-7C41A32E35F1}"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4-C177-4F27-9597-5A1DD87852CB}"/>
                </c:ext>
              </c:extLst>
            </c:dLbl>
            <c:dLbl>
              <c:idx val="4"/>
              <c:layout/>
              <c:tx>
                <c:rich>
                  <a:bodyPr/>
                  <a:lstStyle/>
                  <a:p>
                    <a:fld id="{D654001A-75D3-4DC9-AF3F-18ECDE1E595F}"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5-C177-4F27-9597-5A1DD87852CB}"/>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15:leaderLines>
                  <c:spPr>
                    <a:ln w="9525" cap="flat" cmpd="sng" algn="ctr">
                      <a:solidFill>
                        <a:schemeClr val="tx1">
                          <a:lumMod val="35000"/>
                          <a:lumOff val="65000"/>
                        </a:schemeClr>
                      </a:solidFill>
                      <a:round/>
                    </a:ln>
                    <a:effectLst/>
                  </c:spPr>
                </c15:leaderLines>
              </c:ext>
            </c:extLst>
          </c:dLbls>
          <c:xVal>
            <c:numRef>
              <c:f>Rough!$G$264:$G$268</c:f>
              <c:numCache>
                <c:formatCode>_-* #,##0_-;\-* #,##0_-;_-* "-"??_-;_-@_-</c:formatCode>
                <c:ptCount val="5"/>
                <c:pt idx="0">
                  <c:v>415.26713965969702</c:v>
                </c:pt>
                <c:pt idx="1">
                  <c:v>28.4187443427586</c:v>
                </c:pt>
                <c:pt idx="2">
                  <c:v>137.71719113295603</c:v>
                </c:pt>
                <c:pt idx="3">
                  <c:v>693.00788257083559</c:v>
                </c:pt>
                <c:pt idx="4">
                  <c:v>995.74079272855352</c:v>
                </c:pt>
              </c:numCache>
            </c:numRef>
          </c:xVal>
          <c:yVal>
            <c:numRef>
              <c:f>Rough!$H$264:$H$268</c:f>
              <c:numCache>
                <c:formatCode>_-[$£-809]* #,##0_-;\-[$£-809]* #,##0_-;_-[$£-809]* "-"??_-;_-@_-</c:formatCode>
                <c:ptCount val="5"/>
                <c:pt idx="0">
                  <c:v>-540677.81583692553</c:v>
                </c:pt>
                <c:pt idx="1">
                  <c:v>-38756.915159767326</c:v>
                </c:pt>
                <c:pt idx="2">
                  <c:v>-195203.06823543931</c:v>
                </c:pt>
                <c:pt idx="3">
                  <c:v>-1008572.5703413333</c:v>
                </c:pt>
                <c:pt idx="4">
                  <c:v>-1362826.7755423244</c:v>
                </c:pt>
              </c:numCache>
            </c:numRef>
          </c:yVal>
          <c:smooth val="0"/>
          <c:extLst>
            <c:ext xmlns:c15="http://schemas.microsoft.com/office/drawing/2012/chart" uri="{02D57815-91ED-43cb-92C2-25804820EDAC}">
              <c15:datalabelsRange>
                <c15:f>Rough!$I$264:$I$268</c15:f>
                <c15:dlblRangeCache>
                  <c:ptCount val="5"/>
                  <c:pt idx="0">
                    <c:v>2013/14</c:v>
                  </c:pt>
                  <c:pt idx="1">
                    <c:v>2014/15</c:v>
                  </c:pt>
                  <c:pt idx="2">
                    <c:v>2015/16</c:v>
                  </c:pt>
                  <c:pt idx="3">
                    <c:v>2016/17</c:v>
                  </c:pt>
                  <c:pt idx="4">
                    <c:v>2017/18</c:v>
                  </c:pt>
                </c15:dlblRangeCache>
              </c15:datalabelsRange>
            </c:ext>
            <c:ext xmlns:c16="http://schemas.microsoft.com/office/drawing/2014/chart" uri="{C3380CC4-5D6E-409C-BE32-E72D297353CC}">
              <c16:uniqueId val="{00000006-C177-4F27-9597-5A1DD87852CB}"/>
            </c:ext>
          </c:extLst>
        </c:ser>
        <c:dLbls>
          <c:showLegendKey val="0"/>
          <c:showVal val="0"/>
          <c:showCatName val="0"/>
          <c:showSerName val="0"/>
          <c:showPercent val="0"/>
          <c:showBubbleSize val="0"/>
        </c:dLbls>
        <c:axId val="751625376"/>
        <c:axId val="751627016"/>
      </c:scatterChart>
      <c:valAx>
        <c:axId val="75162537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Target</a:t>
                </a:r>
                <a:r>
                  <a:rPr lang="en-GB" baseline="0"/>
                  <a:t> - actual GHG vented (tCO2e)</a:t>
                </a:r>
                <a:endParaRPr lang="en-GB"/>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 #,##0_-;\-* #,##0_-;_-* &quot;-&quot;??_-;_-@_-"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7016"/>
        <c:crosses val="autoZero"/>
        <c:crossBetween val="midCat"/>
      </c:valAx>
      <c:valAx>
        <c:axId val="75162701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Incentive payment</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809]* #,##0_-;\-[$£-809]* #,##0_-;_-[$£-809]*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5376"/>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smtClean="0"/>
              <a:t>GHG revenue</a:t>
            </a:r>
            <a:endParaRPr lang="en-US"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018103924820343"/>
          <c:y val="0.19376783625730995"/>
          <c:w val="0.80764188317670904"/>
          <c:h val="0.72453625730994153"/>
        </c:manualLayout>
      </c:layout>
      <c:barChart>
        <c:barDir val="col"/>
        <c:grouping val="clustered"/>
        <c:varyColors val="0"/>
        <c:ser>
          <c:idx val="0"/>
          <c:order val="0"/>
          <c:tx>
            <c:strRef>
              <c:f>RevCharts!$M$2</c:f>
              <c:strCache>
                <c:ptCount val="1"/>
                <c:pt idx="0">
                  <c:v>GHG</c:v>
                </c:pt>
              </c:strCache>
            </c:strRef>
          </c:tx>
          <c:spPr>
            <a:solidFill>
              <a:schemeClr val="accent1"/>
            </a:solidFill>
            <a:ln>
              <a:noFill/>
            </a:ln>
            <a:effectLst/>
          </c:spPr>
          <c:invertIfNegative val="0"/>
          <c:cat>
            <c:strRef>
              <c:f>RevCharts!$C$10:$C$19</c:f>
              <c:strCache>
                <c:ptCount val="10"/>
                <c:pt idx="0">
                  <c:v>2008/09</c:v>
                </c:pt>
                <c:pt idx="1">
                  <c:v>2009/10</c:v>
                </c:pt>
                <c:pt idx="2">
                  <c:v>2010/11</c:v>
                </c:pt>
                <c:pt idx="3">
                  <c:v>2011/12</c:v>
                </c:pt>
                <c:pt idx="4">
                  <c:v>2012/13</c:v>
                </c:pt>
                <c:pt idx="5">
                  <c:v>2013/14</c:v>
                </c:pt>
                <c:pt idx="6">
                  <c:v>2014/15</c:v>
                </c:pt>
                <c:pt idx="7">
                  <c:v>2015/16</c:v>
                </c:pt>
                <c:pt idx="8">
                  <c:v>2016/17</c:v>
                </c:pt>
                <c:pt idx="9">
                  <c:v>2017/18</c:v>
                </c:pt>
              </c:strCache>
            </c:strRef>
          </c:cat>
          <c:val>
            <c:numRef>
              <c:f>RevCharts!$M$10:$M$19</c:f>
              <c:numCache>
                <c:formatCode>"£"#,##0</c:formatCode>
                <c:ptCount val="10"/>
                <c:pt idx="0">
                  <c:v>58000</c:v>
                </c:pt>
                <c:pt idx="1">
                  <c:v>140000</c:v>
                </c:pt>
                <c:pt idx="2">
                  <c:v>-209000</c:v>
                </c:pt>
                <c:pt idx="3">
                  <c:v>0</c:v>
                </c:pt>
                <c:pt idx="4">
                  <c:v>-353000</c:v>
                </c:pt>
                <c:pt idx="5">
                  <c:v>-540677.81583692553</c:v>
                </c:pt>
                <c:pt idx="6">
                  <c:v>-38756.915159767326</c:v>
                </c:pt>
                <c:pt idx="7">
                  <c:v>-195203.06823543931</c:v>
                </c:pt>
                <c:pt idx="8">
                  <c:v>-1008572.5703413333</c:v>
                </c:pt>
                <c:pt idx="9">
                  <c:v>-1362826.7755423244</c:v>
                </c:pt>
              </c:numCache>
            </c:numRef>
          </c:val>
          <c:extLst>
            <c:ext xmlns:c16="http://schemas.microsoft.com/office/drawing/2014/chart" uri="{C3380CC4-5D6E-409C-BE32-E72D297353CC}">
              <c16:uniqueId val="{00000000-D8F2-4904-A7DB-08C47DB0D6E4}"/>
            </c:ext>
          </c:extLst>
        </c:ser>
        <c:dLbls>
          <c:showLegendKey val="0"/>
          <c:showVal val="0"/>
          <c:showCatName val="0"/>
          <c:showSerName val="0"/>
          <c:showPercent val="0"/>
          <c:showBubbleSize val="0"/>
        </c:dLbls>
        <c:gapWidth val="150"/>
        <c:axId val="856859496"/>
        <c:axId val="856855888"/>
      </c:bar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dispUnits>
          <c:builtInUnit val="millions"/>
          <c:dispUnitsLbl>
            <c:layout/>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1.9722222222222441E-3"/>
          <c:y val="3.2407407407407406E-2"/>
        </c:manualLayout>
      </c:layout>
      <c:overlay val="0"/>
      <c:spPr>
        <a:noFill/>
        <a:ln>
          <a:noFill/>
        </a:ln>
        <a:effectLst/>
      </c:spPr>
      <c:txPr>
        <a:bodyPr rot="0" spcFirstLastPara="1" vertOverflow="ellipsis" vert="horz" wrap="square" anchor="ctr" anchorCtr="1"/>
        <a:lstStyle/>
        <a:p>
          <a:pPr>
            <a:defRPr sz="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Emissions (t/yr)</c:v>
                </c:pt>
              </c:strCache>
            </c:strRef>
          </c:tx>
          <c:spPr>
            <a:solidFill>
              <a:schemeClr val="accent1"/>
            </a:solidFill>
            <a:ln>
              <a:noFill/>
            </a:ln>
            <a:effectLst/>
          </c:spPr>
          <c:invertIfNegative val="0"/>
          <c:cat>
            <c:strRef>
              <c:f>Sheet1!$A$2:$A$6</c:f>
              <c:strCache>
                <c:ptCount val="5"/>
                <c:pt idx="0">
                  <c:v>Year 1</c:v>
                </c:pt>
                <c:pt idx="1">
                  <c:v>Year 2</c:v>
                </c:pt>
                <c:pt idx="2">
                  <c:v>Year 3</c:v>
                </c:pt>
                <c:pt idx="3">
                  <c:v>Year 4</c:v>
                </c:pt>
                <c:pt idx="4">
                  <c:v>Year 5</c:v>
                </c:pt>
              </c:strCache>
            </c:strRef>
          </c:cat>
          <c:val>
            <c:numRef>
              <c:f>Sheet1!$B$2:$B$6</c:f>
              <c:numCache>
                <c:formatCode>#,##0</c:formatCode>
                <c:ptCount val="5"/>
                <c:pt idx="0">
                  <c:v>360924</c:v>
                </c:pt>
                <c:pt idx="1">
                  <c:v>305363</c:v>
                </c:pt>
                <c:pt idx="2">
                  <c:v>427493</c:v>
                </c:pt>
                <c:pt idx="3">
                  <c:v>688534</c:v>
                </c:pt>
                <c:pt idx="4">
                  <c:v>688126</c:v>
                </c:pt>
              </c:numCache>
            </c:numRef>
          </c:val>
          <c:extLst>
            <c:ext xmlns:c16="http://schemas.microsoft.com/office/drawing/2014/chart" uri="{C3380CC4-5D6E-409C-BE32-E72D297353CC}">
              <c16:uniqueId val="{00000000-EBDE-40D2-9788-4479DD20972B}"/>
            </c:ext>
          </c:extLst>
        </c:ser>
        <c:dLbls>
          <c:showLegendKey val="0"/>
          <c:showVal val="0"/>
          <c:showCatName val="0"/>
          <c:showSerName val="0"/>
          <c:showPercent val="0"/>
          <c:showBubbleSize val="0"/>
        </c:dLbls>
        <c:gapWidth val="219"/>
        <c:overlap val="-27"/>
        <c:axId val="610581144"/>
        <c:axId val="610582128"/>
      </c:barChart>
      <c:catAx>
        <c:axId val="610581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0582128"/>
        <c:crosses val="autoZero"/>
        <c:auto val="1"/>
        <c:lblAlgn val="ctr"/>
        <c:lblOffset val="100"/>
        <c:noMultiLvlLbl val="0"/>
      </c:catAx>
      <c:valAx>
        <c:axId val="61058212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0581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CCM</a:t>
            </a:r>
            <a:r>
              <a:rPr lang="en-GB" b="1" baseline="0" dirty="0"/>
              <a:t> </a:t>
            </a:r>
            <a:r>
              <a:rPr lang="en-GB" b="1" baseline="0" dirty="0" smtClean="0"/>
              <a:t>performance (vs target / NGG forecast)</a:t>
            </a:r>
            <a:endParaRPr lang="en-GB" b="1" dirty="0"/>
          </a:p>
        </c:rich>
      </c:tx>
      <c:layout>
        <c:manualLayout>
          <c:xMode val="edge"/>
          <c:yMode val="edge"/>
          <c:x val="0.13527950073928788"/>
          <c:y val="6.9287936261050356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831576799344377"/>
          <c:y val="0.18956120303452662"/>
          <c:w val="0.81109678442067656"/>
          <c:h val="0.50591702927987658"/>
        </c:manualLayout>
      </c:layout>
      <c:barChart>
        <c:barDir val="col"/>
        <c:grouping val="clustered"/>
        <c:varyColors val="0"/>
        <c:ser>
          <c:idx val="0"/>
          <c:order val="0"/>
          <c:tx>
            <c:strRef>
              <c:f>RoughCharts!$E$3</c:f>
              <c:strCache>
                <c:ptCount val="1"/>
                <c:pt idx="0">
                  <c:v>NGG's suggested CCM target (May 2012, expected-revenue neutral)</c:v>
                </c:pt>
              </c:strCache>
            </c:strRef>
          </c:tx>
          <c:spPr>
            <a:solidFill>
              <a:schemeClr val="accent1"/>
            </a:solidFill>
            <a:ln>
              <a:noFill/>
            </a:ln>
            <a:effectLst/>
          </c:spPr>
          <c:invertIfNegative val="0"/>
          <c:cat>
            <c:strRef>
              <c:f>RoughCharts!$D$4:$D$8</c:f>
              <c:strCache>
                <c:ptCount val="5"/>
                <c:pt idx="0">
                  <c:v>2013/14</c:v>
                </c:pt>
                <c:pt idx="1">
                  <c:v>2014/15</c:v>
                </c:pt>
                <c:pt idx="2">
                  <c:v>2015/16</c:v>
                </c:pt>
                <c:pt idx="3">
                  <c:v>2016/17</c:v>
                </c:pt>
                <c:pt idx="4">
                  <c:v>2017/18</c:v>
                </c:pt>
              </c:strCache>
            </c:strRef>
          </c:cat>
          <c:val>
            <c:numRef>
              <c:f>RoughCharts!$E$4:$E$8</c:f>
              <c:numCache>
                <c:formatCode>_-[$£-809]* #,##0_-;\-[$£-809]* #,##0_-;_-[$£-809]* "-"??_-;_-@_-</c:formatCode>
                <c:ptCount val="5"/>
                <c:pt idx="0">
                  <c:v>17900000</c:v>
                </c:pt>
                <c:pt idx="1">
                  <c:v>24500000</c:v>
                </c:pt>
                <c:pt idx="2">
                  <c:v>21100000</c:v>
                </c:pt>
                <c:pt idx="3">
                  <c:v>27100000</c:v>
                </c:pt>
                <c:pt idx="4">
                  <c:v>21600000</c:v>
                </c:pt>
              </c:numCache>
            </c:numRef>
          </c:val>
          <c:extLst>
            <c:ext xmlns:c16="http://schemas.microsoft.com/office/drawing/2014/chart" uri="{C3380CC4-5D6E-409C-BE32-E72D297353CC}">
              <c16:uniqueId val="{00000000-8835-4FE5-AE4B-D7A38A08E05F}"/>
            </c:ext>
          </c:extLst>
        </c:ser>
        <c:ser>
          <c:idx val="1"/>
          <c:order val="1"/>
          <c:tx>
            <c:strRef>
              <c:f>RoughCharts!$F$3</c:f>
              <c:strCache>
                <c:ptCount val="1"/>
                <c:pt idx="0">
                  <c:v>Actuals</c:v>
                </c:pt>
              </c:strCache>
            </c:strRef>
          </c:tx>
          <c:spPr>
            <a:solidFill>
              <a:srgbClr val="92D050"/>
            </a:solidFill>
            <a:ln>
              <a:noFill/>
            </a:ln>
            <a:effectLst/>
          </c:spPr>
          <c:invertIfNegative val="0"/>
          <c:cat>
            <c:strRef>
              <c:f>RoughCharts!$D$4:$D$8</c:f>
              <c:strCache>
                <c:ptCount val="5"/>
                <c:pt idx="0">
                  <c:v>2013/14</c:v>
                </c:pt>
                <c:pt idx="1">
                  <c:v>2014/15</c:v>
                </c:pt>
                <c:pt idx="2">
                  <c:v>2015/16</c:v>
                </c:pt>
                <c:pt idx="3">
                  <c:v>2016/17</c:v>
                </c:pt>
                <c:pt idx="4">
                  <c:v>2017/18</c:v>
                </c:pt>
              </c:strCache>
            </c:strRef>
          </c:cat>
          <c:val>
            <c:numRef>
              <c:f>RoughCharts!$F$4:$F$8</c:f>
              <c:numCache>
                <c:formatCode>_-[$£-809]* #,##0_-;\-[$£-809]* #,##0_-;_-[$£-809]* "-"??_-;_-@_-</c:formatCode>
                <c:ptCount val="5"/>
                <c:pt idx="0">
                  <c:v>-2410849.6130696479</c:v>
                </c:pt>
                <c:pt idx="1">
                  <c:v>-1883399.1452282155</c:v>
                </c:pt>
                <c:pt idx="2">
                  <c:v>-1592064.3846780765</c:v>
                </c:pt>
                <c:pt idx="3">
                  <c:v>-2403129.2619626923</c:v>
                </c:pt>
                <c:pt idx="4">
                  <c:v>-3181656.1860550703</c:v>
                </c:pt>
              </c:numCache>
            </c:numRef>
          </c:val>
          <c:extLst>
            <c:ext xmlns:c16="http://schemas.microsoft.com/office/drawing/2014/chart" uri="{C3380CC4-5D6E-409C-BE32-E72D297353CC}">
              <c16:uniqueId val="{00000001-8835-4FE5-AE4B-D7A38A08E05F}"/>
            </c:ext>
          </c:extLst>
        </c:ser>
        <c:dLbls>
          <c:showLegendKey val="0"/>
          <c:showVal val="0"/>
          <c:showCatName val="0"/>
          <c:showSerName val="0"/>
          <c:showPercent val="0"/>
          <c:showBubbleSize val="0"/>
        </c:dLbls>
        <c:gapWidth val="219"/>
        <c:overlap val="-27"/>
        <c:axId val="858223880"/>
        <c:axId val="858221584"/>
      </c:barChart>
      <c:lineChart>
        <c:grouping val="standard"/>
        <c:varyColors val="0"/>
        <c:ser>
          <c:idx val="2"/>
          <c:order val="2"/>
          <c:tx>
            <c:strRef>
              <c:f>RoughCharts!$G$3</c:f>
              <c:strCache>
                <c:ptCount val="1"/>
                <c:pt idx="0">
                  <c:v>Target set by Ofgem</c:v>
                </c:pt>
              </c:strCache>
            </c:strRef>
          </c:tx>
          <c:spPr>
            <a:ln w="28575" cap="rnd">
              <a:solidFill>
                <a:schemeClr val="tx2">
                  <a:lumMod val="20000"/>
                  <a:lumOff val="80000"/>
                </a:schemeClr>
              </a:solidFill>
              <a:round/>
            </a:ln>
            <a:effectLst/>
          </c:spPr>
          <c:marker>
            <c:symbol val="none"/>
          </c:marker>
          <c:cat>
            <c:strRef>
              <c:f>RoughCharts!$D$4:$D$8</c:f>
              <c:strCache>
                <c:ptCount val="5"/>
                <c:pt idx="0">
                  <c:v>2013/14</c:v>
                </c:pt>
                <c:pt idx="1">
                  <c:v>2014/15</c:v>
                </c:pt>
                <c:pt idx="2">
                  <c:v>2015/16</c:v>
                </c:pt>
                <c:pt idx="3">
                  <c:v>2016/17</c:v>
                </c:pt>
                <c:pt idx="4">
                  <c:v>2017/18</c:v>
                </c:pt>
              </c:strCache>
            </c:strRef>
          </c:cat>
          <c:val>
            <c:numRef>
              <c:f>RoughCharts!$G$4:$G$8</c:f>
              <c:numCache>
                <c:formatCode>General</c:formatCode>
                <c:ptCount val="5"/>
                <c:pt idx="0">
                  <c:v>22000000</c:v>
                </c:pt>
                <c:pt idx="1">
                  <c:v>22000000</c:v>
                </c:pt>
                <c:pt idx="2">
                  <c:v>22000000</c:v>
                </c:pt>
                <c:pt idx="3">
                  <c:v>22000000</c:v>
                </c:pt>
                <c:pt idx="4">
                  <c:v>22000000</c:v>
                </c:pt>
              </c:numCache>
            </c:numRef>
          </c:val>
          <c:smooth val="0"/>
          <c:extLst>
            <c:ext xmlns:c16="http://schemas.microsoft.com/office/drawing/2014/chart" uri="{C3380CC4-5D6E-409C-BE32-E72D297353CC}">
              <c16:uniqueId val="{00000002-8835-4FE5-AE4B-D7A38A08E05F}"/>
            </c:ext>
          </c:extLst>
        </c:ser>
        <c:dLbls>
          <c:showLegendKey val="0"/>
          <c:showVal val="0"/>
          <c:showCatName val="0"/>
          <c:showSerName val="0"/>
          <c:showPercent val="0"/>
          <c:showBubbleSize val="0"/>
        </c:dLbls>
        <c:marker val="1"/>
        <c:smooth val="0"/>
        <c:axId val="858223880"/>
        <c:axId val="858221584"/>
      </c:lineChart>
      <c:catAx>
        <c:axId val="858223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8221584"/>
        <c:crosses val="autoZero"/>
        <c:auto val="1"/>
        <c:lblAlgn val="ctr"/>
        <c:lblOffset val="100"/>
        <c:noMultiLvlLbl val="0"/>
      </c:catAx>
      <c:valAx>
        <c:axId val="858221584"/>
        <c:scaling>
          <c:orientation val="minMax"/>
          <c:max val="30000000"/>
          <c:min val="-5000000"/>
        </c:scaling>
        <c:delete val="0"/>
        <c:axPos val="l"/>
        <c:majorGridlines>
          <c:spPr>
            <a:ln w="9525" cap="flat" cmpd="sng" algn="ctr">
              <a:solidFill>
                <a:schemeClr val="tx1">
                  <a:lumMod val="15000"/>
                  <a:lumOff val="85000"/>
                </a:schemeClr>
              </a:solidFill>
              <a:round/>
            </a:ln>
            <a:effectLst/>
          </c:spPr>
        </c:majorGridlines>
        <c:numFmt formatCode="_-[$£-809]* #,##0_-;\-[$£-809]* #,##0_-;_-[$£-809]*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8223880"/>
        <c:crosses val="autoZero"/>
        <c:crossBetween val="between"/>
        <c:majorUnit val="10000000"/>
        <c:dispUnits>
          <c:builtInUnit val="millions"/>
          <c:dispUnitsLbl>
            <c:layout/>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£2009</a:t>
                  </a:r>
                  <a:r>
                    <a:rPr lang="en-GB" dirty="0" smtClean="0"/>
                    <a:t>/ 10 </a:t>
                  </a:r>
                  <a:r>
                    <a:rPr lang="en-GB" dirty="0"/>
                    <a:t>m</a:t>
                  </a:r>
                  <a:r>
                    <a:rPr lang="en-GB" dirty="0" smtClean="0"/>
                    <a:t>illions</a:t>
                  </a:r>
                  <a:endParaRPr lang="en-GB" dirty="0"/>
                </a:p>
              </c:rich>
            </c:tx>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layout>
        <c:manualLayout>
          <c:xMode val="edge"/>
          <c:yMode val="edge"/>
          <c:x val="2.9605452579275021E-2"/>
          <c:y val="0.76791219626390717"/>
          <c:w val="0.9407890948414499"/>
          <c:h val="0.2302898975047570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Shrinkage</a:t>
            </a:r>
            <a:r>
              <a:rPr lang="en-US" b="1" baseline="0" dirty="0"/>
              <a:t> </a:t>
            </a:r>
            <a:r>
              <a:rPr lang="en-US" b="1" dirty="0" smtClean="0"/>
              <a:t>incentive</a:t>
            </a:r>
            <a:endParaRPr lang="en-US"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Rough!$E$189</c:f>
              <c:strCache>
                <c:ptCount val="1"/>
                <c:pt idx="0">
                  <c:v>Incentive</c:v>
                </c:pt>
              </c:strCache>
            </c:strRef>
          </c:tx>
          <c:spPr>
            <a:ln w="25400" cap="rnd">
              <a:solidFill>
                <a:schemeClr val="accent1">
                  <a:alpha val="50000"/>
                </a:schemeClr>
              </a:solidFill>
              <a:round/>
            </a:ln>
            <a:effectLst/>
          </c:spPr>
          <c:marker>
            <c:symbol val="none"/>
          </c:marker>
          <c:xVal>
            <c:numRef>
              <c:f>Rough!$D$190:$D$194</c:f>
              <c:numCache>
                <c:formatCode>_-"£"* #,##0_-;\-"£"* #,##0_-;_-"£"* "-"??_-;_-@_-</c:formatCode>
                <c:ptCount val="5"/>
                <c:pt idx="0">
                  <c:v>20000000</c:v>
                </c:pt>
                <c:pt idx="1">
                  <c:v>15600000</c:v>
                </c:pt>
                <c:pt idx="2">
                  <c:v>0</c:v>
                </c:pt>
                <c:pt idx="3">
                  <c:v>-15600000</c:v>
                </c:pt>
                <c:pt idx="4">
                  <c:v>-20000000</c:v>
                </c:pt>
              </c:numCache>
            </c:numRef>
          </c:xVal>
          <c:yVal>
            <c:numRef>
              <c:f>Rough!$E$190:$E$194</c:f>
              <c:numCache>
                <c:formatCode>_-[$£-809]* #,##0_-;\-[$£-809]* #,##0_-;_-[$£-809]* "-"??_-;_-@_-</c:formatCode>
                <c:ptCount val="5"/>
                <c:pt idx="0">
                  <c:v>7000000</c:v>
                </c:pt>
                <c:pt idx="1">
                  <c:v>7000000</c:v>
                </c:pt>
                <c:pt idx="2">
                  <c:v>0</c:v>
                </c:pt>
                <c:pt idx="3">
                  <c:v>-7000000</c:v>
                </c:pt>
                <c:pt idx="4">
                  <c:v>-7000000</c:v>
                </c:pt>
              </c:numCache>
            </c:numRef>
          </c:yVal>
          <c:smooth val="0"/>
          <c:extLst>
            <c:ext xmlns:c16="http://schemas.microsoft.com/office/drawing/2014/chart" uri="{C3380CC4-5D6E-409C-BE32-E72D297353CC}">
              <c16:uniqueId val="{00000000-CCF7-487E-9768-335320970522}"/>
            </c:ext>
          </c:extLst>
        </c:ser>
        <c:ser>
          <c:idx val="1"/>
          <c:order val="1"/>
          <c:tx>
            <c:strRef>
              <c:f>Rough!$H$189</c:f>
              <c:strCache>
                <c:ptCount val="1"/>
                <c:pt idx="0">
                  <c:v>Performance</c:v>
                </c:pt>
              </c:strCache>
            </c:strRef>
          </c:tx>
          <c:spPr>
            <a:ln w="25400" cap="rnd">
              <a:noFill/>
              <a:round/>
            </a:ln>
            <a:effectLst/>
          </c:spPr>
          <c:marker>
            <c:symbol val="circle"/>
            <c:size val="5"/>
            <c:spPr>
              <a:solidFill>
                <a:schemeClr val="accent2"/>
              </a:solidFill>
              <a:ln w="9525">
                <a:solidFill>
                  <a:schemeClr val="accent2"/>
                </a:solidFill>
              </a:ln>
              <a:effectLst/>
            </c:spPr>
          </c:marker>
          <c:dLbls>
            <c:dLbl>
              <c:idx val="0"/>
              <c:layout>
                <c:manualLayout>
                  <c:x val="1.0376134889753566E-2"/>
                  <c:y val="1.5414255070723516E-2"/>
                </c:manualLayout>
              </c:layout>
              <c:tx>
                <c:rich>
                  <a:bodyPr/>
                  <a:lstStyle/>
                  <a:p>
                    <a:fld id="{7DB4C4F7-71B2-4405-8AB6-A4F8177DBF4F}"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1-CCF7-487E-9768-335320970522}"/>
                </c:ext>
              </c:extLst>
            </c:dLbl>
            <c:dLbl>
              <c:idx val="1"/>
              <c:layout>
                <c:manualLayout>
                  <c:x val="0"/>
                  <c:y val="5.6518935259319558E-2"/>
                </c:manualLayout>
              </c:layout>
              <c:tx>
                <c:rich>
                  <a:bodyPr/>
                  <a:lstStyle/>
                  <a:p>
                    <a:fld id="{C94CE546-6F3C-42BF-94E7-3E8AFB3E20BF}"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2-CCF7-487E-9768-335320970522}"/>
                </c:ext>
              </c:extLst>
            </c:dLbl>
            <c:dLbl>
              <c:idx val="2"/>
              <c:layout>
                <c:manualLayout>
                  <c:x val="-4.6692607003890954E-2"/>
                  <c:y val="-6.6795105306468566E-2"/>
                </c:manualLayout>
              </c:layout>
              <c:tx>
                <c:rich>
                  <a:bodyPr/>
                  <a:lstStyle/>
                  <a:p>
                    <a:fld id="{A6EF6D52-98DF-4771-B35B-7BC25162024E}"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3-CCF7-487E-9768-335320970522}"/>
                </c:ext>
              </c:extLst>
            </c:dLbl>
            <c:dLbl>
              <c:idx val="3"/>
              <c:layout/>
              <c:tx>
                <c:rich>
                  <a:bodyPr/>
                  <a:lstStyle/>
                  <a:p>
                    <a:fld id="{82953A52-4607-4D0D-B3D2-16074198C5B4}"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4-CCF7-487E-9768-335320970522}"/>
                </c:ext>
              </c:extLst>
            </c:dLbl>
            <c:dLbl>
              <c:idx val="4"/>
              <c:layout>
                <c:manualLayout>
                  <c:x val="-0.1245136186770429"/>
                  <c:y val="-4.1104680188596067E-2"/>
                </c:manualLayout>
              </c:layout>
              <c:tx>
                <c:rich>
                  <a:bodyPr/>
                  <a:lstStyle/>
                  <a:p>
                    <a:fld id="{BD193F68-A3DD-453D-8DB6-2F38A31E00B5}" type="CELLRANGE">
                      <a:rPr lang="en-US"/>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5-CCF7-487E-9768-33532097052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15:leaderLines>
                  <c:spPr>
                    <a:ln w="9525" cap="flat" cmpd="sng" algn="ctr">
                      <a:solidFill>
                        <a:schemeClr val="tx1">
                          <a:lumMod val="35000"/>
                          <a:lumOff val="65000"/>
                        </a:schemeClr>
                      </a:solidFill>
                      <a:round/>
                    </a:ln>
                    <a:effectLst/>
                  </c:spPr>
                </c15:leaderLines>
              </c:ext>
            </c:extLst>
          </c:dLbls>
          <c:xVal>
            <c:numRef>
              <c:f>Rough!$G$190:$G$194</c:f>
              <c:numCache>
                <c:formatCode>_("£"* #,##0.00_);_("£"* \(#,##0.00\);_("£"* "-"??_);_(@_)</c:formatCode>
                <c:ptCount val="5"/>
                <c:pt idx="0">
                  <c:v>11374149.371840209</c:v>
                </c:pt>
                <c:pt idx="1">
                  <c:v>10775087.14075014</c:v>
                </c:pt>
                <c:pt idx="2">
                  <c:v>13981790.199347332</c:v>
                </c:pt>
                <c:pt idx="3">
                  <c:v>5623656.7996000201</c:v>
                </c:pt>
                <c:pt idx="4">
                  <c:v>12047471.972254053</c:v>
                </c:pt>
              </c:numCache>
            </c:numRef>
          </c:xVal>
          <c:yVal>
            <c:numRef>
              <c:f>Rough!$H$190:$H$194</c:f>
              <c:numCache>
                <c:formatCode>_-[$£-809]* #,##0_-;\-[$£-809]* #,##0_-;_-[$£-809]* "-"??_-;_-@_-</c:formatCode>
                <c:ptCount val="5"/>
                <c:pt idx="0">
                  <c:v>5118367.2173280921</c:v>
                </c:pt>
                <c:pt idx="1">
                  <c:v>4848789.2133375658</c:v>
                </c:pt>
                <c:pt idx="2">
                  <c:v>6291805.5897063054</c:v>
                </c:pt>
                <c:pt idx="3">
                  <c:v>2530645.5598200122</c:v>
                </c:pt>
                <c:pt idx="4">
                  <c:v>5421362.3875143202</c:v>
                </c:pt>
              </c:numCache>
            </c:numRef>
          </c:yVal>
          <c:smooth val="0"/>
          <c:extLst>
            <c:ext xmlns:c15="http://schemas.microsoft.com/office/drawing/2012/chart" uri="{02D57815-91ED-43cb-92C2-25804820EDAC}">
              <c15:datalabelsRange>
                <c15:f>Rough!$I$190:$I$194</c15:f>
                <c15:dlblRangeCache>
                  <c:ptCount val="5"/>
                  <c:pt idx="0">
                    <c:v>2013/14</c:v>
                  </c:pt>
                  <c:pt idx="1">
                    <c:v>2014/15</c:v>
                  </c:pt>
                  <c:pt idx="2">
                    <c:v>2015/16</c:v>
                  </c:pt>
                  <c:pt idx="3">
                    <c:v>2016/17</c:v>
                  </c:pt>
                  <c:pt idx="4">
                    <c:v>2017/18</c:v>
                  </c:pt>
                </c15:dlblRangeCache>
              </c15:datalabelsRange>
            </c:ext>
            <c:ext xmlns:c16="http://schemas.microsoft.com/office/drawing/2014/chart" uri="{C3380CC4-5D6E-409C-BE32-E72D297353CC}">
              <c16:uniqueId val="{00000006-CCF7-487E-9768-335320970522}"/>
            </c:ext>
          </c:extLst>
        </c:ser>
        <c:dLbls>
          <c:showLegendKey val="0"/>
          <c:showVal val="0"/>
          <c:showCatName val="0"/>
          <c:showSerName val="0"/>
          <c:showPercent val="0"/>
          <c:showBubbleSize val="0"/>
        </c:dLbls>
        <c:axId val="751625376"/>
        <c:axId val="751627016"/>
      </c:scatterChart>
      <c:valAx>
        <c:axId val="751625376"/>
        <c:scaling>
          <c:orientation val="minMax"/>
          <c:max val="20000000"/>
          <c:min val="-2000000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Shrinkage </a:t>
                </a:r>
                <a:r>
                  <a:rPr lang="en-GB" dirty="0" smtClean="0"/>
                  <a:t>cost, £ millions </a:t>
                </a:r>
                <a:r>
                  <a:rPr lang="en-GB" dirty="0"/>
                  <a:t>(target - actual)</a:t>
                </a:r>
              </a:p>
            </c:rich>
          </c:tx>
          <c:layout>
            <c:manualLayout>
              <c:xMode val="edge"/>
              <c:yMode val="edge"/>
              <c:x val="0.25513645357591747"/>
              <c:y val="0.7232698420989607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quot;£&quot;* #,##0_-;\-&quot;£&quot;* #,##0_-;_-&quot;£&quot;* &quot;-&quot;??_-;_-@_-"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7016"/>
        <c:crosses val="autoZero"/>
        <c:crossBetween val="midCat"/>
        <c:dispUnits>
          <c:builtInUnit val="millions"/>
        </c:dispUnits>
      </c:valAx>
      <c:valAx>
        <c:axId val="751627016"/>
        <c:scaling>
          <c:orientation val="minMax"/>
          <c:max val="7000000"/>
          <c:min val="-70000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Incentive payment</a:t>
                </a:r>
                <a:r>
                  <a:rPr lang="en-GB" baseline="0"/>
                  <a:t> (£ millions)</a:t>
                </a:r>
                <a:endParaRPr lang="en-GB"/>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809]* #,##0_-;\-[$£-809]* #,##0_-;_-[$£-809]* &quot;-&quot;??_-;_-@_-" sourceLinked="1"/>
        <c:majorTickMark val="none"/>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5376"/>
        <c:crosses val="autoZero"/>
        <c:crossBetween val="midCat"/>
        <c:majorUnit val="7000000"/>
        <c:dispUnits>
          <c:builtInUnit val="millions"/>
        </c:dispUnits>
      </c:valAx>
      <c:spPr>
        <a:noFill/>
        <a:ln>
          <a:noFill/>
        </a:ln>
        <a:effectLst/>
      </c:spPr>
    </c:plotArea>
    <c:legend>
      <c:legendPos val="b"/>
      <c:layout>
        <c:manualLayout>
          <c:xMode val="edge"/>
          <c:yMode val="edge"/>
          <c:x val="0.28146605593965501"/>
          <c:y val="0.81303290923166471"/>
          <c:w val="0.43706788812068997"/>
          <c:h val="0.1056093478124819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smtClean="0"/>
              <a:t>Shrinkage revenue</a:t>
            </a:r>
            <a:endParaRPr lang="en-GB"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RevCharts!$E$2</c:f>
              <c:strCache>
                <c:ptCount val="1"/>
                <c:pt idx="0">
                  <c:v>Shrinkage incentive revenue</c:v>
                </c:pt>
              </c:strCache>
            </c:strRef>
          </c:tx>
          <c:spPr>
            <a:solidFill>
              <a:schemeClr val="accent1"/>
            </a:solidFill>
            <a:ln>
              <a:noFill/>
            </a:ln>
            <a:effectLst/>
          </c:spPr>
          <c:invertIfNegative val="0"/>
          <c:cat>
            <c:strRef>
              <c:f>RevCharts!$C$3:$C$18</c:f>
              <c:strCache>
                <c:ptCount val="16"/>
                <c:pt idx="0">
                  <c:v>2002/03</c:v>
                </c:pt>
                <c:pt idx="1">
                  <c:v>2003/04</c:v>
                </c:pt>
                <c:pt idx="2">
                  <c:v>2004/05</c:v>
                </c:pt>
                <c:pt idx="3">
                  <c:v>2005/06</c:v>
                </c:pt>
                <c:pt idx="4">
                  <c:v>2006/07</c:v>
                </c:pt>
                <c:pt idx="5">
                  <c:v>2007/08</c:v>
                </c:pt>
                <c:pt idx="6">
                  <c:v>2008/09</c:v>
                </c:pt>
                <c:pt idx="7">
                  <c:v>2009/10</c:v>
                </c:pt>
                <c:pt idx="8">
                  <c:v>2010/11</c:v>
                </c:pt>
                <c:pt idx="9">
                  <c:v>2011/12</c:v>
                </c:pt>
                <c:pt idx="10">
                  <c:v>2012/13</c:v>
                </c:pt>
                <c:pt idx="11">
                  <c:v>2013/14</c:v>
                </c:pt>
                <c:pt idx="12">
                  <c:v>2014/15</c:v>
                </c:pt>
                <c:pt idx="13">
                  <c:v>2015/16</c:v>
                </c:pt>
                <c:pt idx="14">
                  <c:v>2016/17</c:v>
                </c:pt>
                <c:pt idx="15">
                  <c:v>2017/18</c:v>
                </c:pt>
              </c:strCache>
            </c:strRef>
          </c:cat>
          <c:val>
            <c:numRef>
              <c:f>RevCharts!$E$3:$E$18</c:f>
              <c:numCache>
                <c:formatCode>"£"#,##0</c:formatCode>
                <c:ptCount val="16"/>
                <c:pt idx="0">
                  <c:v>-800000</c:v>
                </c:pt>
                <c:pt idx="1">
                  <c:v>4000000</c:v>
                </c:pt>
                <c:pt idx="2">
                  <c:v>4000000</c:v>
                </c:pt>
                <c:pt idx="3">
                  <c:v>4000000</c:v>
                </c:pt>
                <c:pt idx="4">
                  <c:v>0</c:v>
                </c:pt>
                <c:pt idx="5">
                  <c:v>0</c:v>
                </c:pt>
                <c:pt idx="6">
                  <c:v>0</c:v>
                </c:pt>
                <c:pt idx="7">
                  <c:v>5000000</c:v>
                </c:pt>
                <c:pt idx="8">
                  <c:v>5000000</c:v>
                </c:pt>
                <c:pt idx="9">
                  <c:v>5000000</c:v>
                </c:pt>
                <c:pt idx="10">
                  <c:v>3300000</c:v>
                </c:pt>
                <c:pt idx="11">
                  <c:v>5118367.2173280921</c:v>
                </c:pt>
                <c:pt idx="12">
                  <c:v>4848789.2133375658</c:v>
                </c:pt>
                <c:pt idx="13">
                  <c:v>6291805.5897063054</c:v>
                </c:pt>
                <c:pt idx="14">
                  <c:v>2530645.5598200122</c:v>
                </c:pt>
                <c:pt idx="15">
                  <c:v>5421362.3875143202</c:v>
                </c:pt>
              </c:numCache>
            </c:numRef>
          </c:val>
          <c:extLst>
            <c:ext xmlns:c16="http://schemas.microsoft.com/office/drawing/2014/chart" uri="{C3380CC4-5D6E-409C-BE32-E72D297353CC}">
              <c16:uniqueId val="{00000000-A73E-4571-98FA-87BA29A77D2E}"/>
            </c:ext>
          </c:extLst>
        </c:ser>
        <c:dLbls>
          <c:showLegendKey val="0"/>
          <c:showVal val="0"/>
          <c:showCatName val="0"/>
          <c:showSerName val="0"/>
          <c:showPercent val="0"/>
          <c:showBubbleSize val="0"/>
        </c:dLbls>
        <c:gapWidth val="150"/>
        <c:axId val="856859496"/>
        <c:axId val="856855888"/>
      </c:barChart>
      <c:lineChart>
        <c:grouping val="standard"/>
        <c:varyColors val="0"/>
        <c:ser>
          <c:idx val="1"/>
          <c:order val="1"/>
          <c:tx>
            <c:v>Cap</c:v>
          </c:tx>
          <c:spPr>
            <a:ln w="28575" cap="rnd">
              <a:noFill/>
              <a:round/>
            </a:ln>
            <a:effectLst/>
          </c:spPr>
          <c:marker>
            <c:symbol val="circle"/>
            <c:size val="5"/>
            <c:spPr>
              <a:solidFill>
                <a:schemeClr val="accent3"/>
              </a:solidFill>
              <a:ln w="9525">
                <a:solidFill>
                  <a:schemeClr val="accent3"/>
                </a:solidFill>
              </a:ln>
              <a:effectLst/>
            </c:spPr>
          </c:marker>
          <c:val>
            <c:numRef>
              <c:f>RevCharts!$E$28:$E$43</c:f>
              <c:numCache>
                <c:formatCode>"£"#,##0</c:formatCode>
                <c:ptCount val="16"/>
                <c:pt idx="0">
                  <c:v>4000000</c:v>
                </c:pt>
                <c:pt idx="1">
                  <c:v>4000000</c:v>
                </c:pt>
                <c:pt idx="2">
                  <c:v>4000000</c:v>
                </c:pt>
                <c:pt idx="3">
                  <c:v>4000000</c:v>
                </c:pt>
                <c:pt idx="4">
                  <c:v>4000000</c:v>
                </c:pt>
                <c:pt idx="7">
                  <c:v>5000000</c:v>
                </c:pt>
                <c:pt idx="8">
                  <c:v>5000000</c:v>
                </c:pt>
                <c:pt idx="9">
                  <c:v>5000000</c:v>
                </c:pt>
                <c:pt idx="10">
                  <c:v>5000000</c:v>
                </c:pt>
                <c:pt idx="11">
                  <c:v>7000000</c:v>
                </c:pt>
                <c:pt idx="12">
                  <c:v>7000000</c:v>
                </c:pt>
                <c:pt idx="13">
                  <c:v>7000000</c:v>
                </c:pt>
                <c:pt idx="14">
                  <c:v>7000000</c:v>
                </c:pt>
                <c:pt idx="15">
                  <c:v>7000000</c:v>
                </c:pt>
              </c:numCache>
            </c:numRef>
          </c:val>
          <c:smooth val="0"/>
          <c:extLst>
            <c:ext xmlns:c16="http://schemas.microsoft.com/office/drawing/2014/chart" uri="{C3380CC4-5D6E-409C-BE32-E72D297353CC}">
              <c16:uniqueId val="{00000001-A73E-4571-98FA-87BA29A77D2E}"/>
            </c:ext>
          </c:extLst>
        </c:ser>
        <c:ser>
          <c:idx val="2"/>
          <c:order val="2"/>
          <c:tx>
            <c:v>Floor</c:v>
          </c:tx>
          <c:spPr>
            <a:ln w="28575" cap="rnd">
              <a:noFill/>
              <a:round/>
            </a:ln>
            <a:effectLst/>
          </c:spPr>
          <c:marker>
            <c:symbol val="circle"/>
            <c:size val="5"/>
            <c:spPr>
              <a:solidFill>
                <a:schemeClr val="accent2"/>
              </a:solidFill>
              <a:ln w="9525">
                <a:solidFill>
                  <a:schemeClr val="accent2"/>
                </a:solidFill>
              </a:ln>
              <a:effectLst/>
            </c:spPr>
          </c:marker>
          <c:val>
            <c:numRef>
              <c:f>RevCharts!$E$45:$E$60</c:f>
              <c:numCache>
                <c:formatCode>"£"#,##0</c:formatCode>
                <c:ptCount val="16"/>
                <c:pt idx="0">
                  <c:v>-3000000</c:v>
                </c:pt>
                <c:pt idx="1">
                  <c:v>-3000000</c:v>
                </c:pt>
                <c:pt idx="2">
                  <c:v>-3000000</c:v>
                </c:pt>
                <c:pt idx="3">
                  <c:v>-3000000</c:v>
                </c:pt>
                <c:pt idx="4">
                  <c:v>-3000000</c:v>
                </c:pt>
                <c:pt idx="7">
                  <c:v>-4000000</c:v>
                </c:pt>
                <c:pt idx="8">
                  <c:v>-4000000</c:v>
                </c:pt>
                <c:pt idx="9">
                  <c:v>-4000000</c:v>
                </c:pt>
                <c:pt idx="10">
                  <c:v>-4000000</c:v>
                </c:pt>
                <c:pt idx="11">
                  <c:v>-7000000</c:v>
                </c:pt>
                <c:pt idx="12">
                  <c:v>-7000000</c:v>
                </c:pt>
                <c:pt idx="13">
                  <c:v>-7000000</c:v>
                </c:pt>
                <c:pt idx="14">
                  <c:v>-7000000</c:v>
                </c:pt>
                <c:pt idx="15">
                  <c:v>-7000000</c:v>
                </c:pt>
              </c:numCache>
            </c:numRef>
          </c:val>
          <c:smooth val="0"/>
          <c:extLst>
            <c:ext xmlns:c16="http://schemas.microsoft.com/office/drawing/2014/chart" uri="{C3380CC4-5D6E-409C-BE32-E72D297353CC}">
              <c16:uniqueId val="{00000002-A73E-4571-98FA-87BA29A77D2E}"/>
            </c:ext>
          </c:extLst>
        </c:ser>
        <c:dLbls>
          <c:showLegendKey val="0"/>
          <c:showVal val="0"/>
          <c:showCatName val="0"/>
          <c:showSerName val="0"/>
          <c:showPercent val="0"/>
          <c:showBubbleSize val="0"/>
        </c:dLbls>
        <c:marker val="1"/>
        <c:smooth val="0"/>
        <c:axId val="856859496"/>
        <c:axId val="856855888"/>
      </c:line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scaling>
        <c:delete val="0"/>
        <c:axPos val="l"/>
        <c:majorGridlines>
          <c:spPr>
            <a:ln w="9525" cap="flat" cmpd="sng" algn="ctr">
              <a:solidFill>
                <a:schemeClr val="tx1">
                  <a:lumMod val="15000"/>
                  <a:lumOff val="85000"/>
                </a:schemeClr>
              </a:solidFill>
              <a:round/>
            </a:ln>
            <a:effectLst/>
          </c:spPr>
        </c:majorGridlines>
        <c:numFmt formatCode="&quot;£&quot;#,##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dispUnits>
          <c:builtInUnit val="millions"/>
          <c:dispUnitsLbl>
            <c:layout/>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t>
                  </a:r>
                  <a:r>
                    <a:rPr lang="en-GB" baseline="0"/>
                    <a:t> m</a:t>
                  </a:r>
                  <a:r>
                    <a:rPr lang="en-GB"/>
                    <a:t>illions</a:t>
                  </a:r>
                </a:p>
              </c:rich>
            </c:tx>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layout>
        <c:manualLayout>
          <c:xMode val="edge"/>
          <c:yMode val="edge"/>
          <c:x val="0.21915127849116176"/>
          <c:y val="0.81848590897307705"/>
          <c:w val="0.56169722079505924"/>
          <c:h val="9.9208421286523726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smtClean="0"/>
              <a:t>Shrinkage</a:t>
            </a:r>
            <a:r>
              <a:rPr lang="en-GB" b="1" baseline="0" dirty="0" smtClean="0"/>
              <a:t> p</a:t>
            </a:r>
            <a:r>
              <a:rPr lang="en-GB" b="1" dirty="0" smtClean="0"/>
              <a:t>erformance</a:t>
            </a:r>
            <a:endParaRPr lang="en-GB" b="1" dirty="0"/>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Rough!$E$201</c:f>
              <c:strCache>
                <c:ptCount val="1"/>
                <c:pt idx="0">
                  <c:v>Target</c:v>
                </c:pt>
              </c:strCache>
            </c:strRef>
          </c:tx>
          <c:spPr>
            <a:solidFill>
              <a:schemeClr val="accent1"/>
            </a:solidFill>
            <a:ln>
              <a:noFill/>
            </a:ln>
            <a:effectLst/>
          </c:spPr>
          <c:invertIfNegative val="0"/>
          <c:cat>
            <c:strRef>
              <c:f>Rough!$D$202:$D$217</c:f>
              <c:strCache>
                <c:ptCount val="16"/>
                <c:pt idx="0">
                  <c:v>2002/03</c:v>
                </c:pt>
                <c:pt idx="1">
                  <c:v>2003/04</c:v>
                </c:pt>
                <c:pt idx="2">
                  <c:v>2004/05</c:v>
                </c:pt>
                <c:pt idx="3">
                  <c:v>2005/06</c:v>
                </c:pt>
                <c:pt idx="4">
                  <c:v>2006/07</c:v>
                </c:pt>
                <c:pt idx="5">
                  <c:v>2007/08</c:v>
                </c:pt>
                <c:pt idx="6">
                  <c:v>2008/09</c:v>
                </c:pt>
                <c:pt idx="7">
                  <c:v>2009/10</c:v>
                </c:pt>
                <c:pt idx="8">
                  <c:v>2010/11</c:v>
                </c:pt>
                <c:pt idx="9">
                  <c:v>2011/12</c:v>
                </c:pt>
                <c:pt idx="10">
                  <c:v>2012/13</c:v>
                </c:pt>
                <c:pt idx="11">
                  <c:v>2013/14</c:v>
                </c:pt>
                <c:pt idx="12">
                  <c:v>2014/15</c:v>
                </c:pt>
                <c:pt idx="13">
                  <c:v>2015/16</c:v>
                </c:pt>
                <c:pt idx="14">
                  <c:v>2016/17</c:v>
                </c:pt>
                <c:pt idx="15">
                  <c:v>2017/18</c:v>
                </c:pt>
              </c:strCache>
            </c:strRef>
          </c:cat>
          <c:val>
            <c:numRef>
              <c:f>Rough!$E$202:$E$217</c:f>
              <c:numCache>
                <c:formatCode>_-[$£-809]* #,##0_-;\-[$£-809]* #,##0_-;_-[$£-809]* "-"??_-;_-@_-</c:formatCode>
                <c:ptCount val="16"/>
                <c:pt idx="0">
                  <c:v>58500000</c:v>
                </c:pt>
                <c:pt idx="1">
                  <c:v>61900000</c:v>
                </c:pt>
                <c:pt idx="2">
                  <c:v>82600000</c:v>
                </c:pt>
                <c:pt idx="3">
                  <c:v>112700000</c:v>
                </c:pt>
                <c:pt idx="4">
                  <c:v>184400000</c:v>
                </c:pt>
                <c:pt idx="5">
                  <c:v>0</c:v>
                </c:pt>
                <c:pt idx="6">
                  <c:v>0</c:v>
                </c:pt>
                <c:pt idx="7">
                  <c:v>246400000</c:v>
                </c:pt>
                <c:pt idx="8">
                  <c:v>139300000</c:v>
                </c:pt>
                <c:pt idx="9">
                  <c:v>124600000</c:v>
                </c:pt>
                <c:pt idx="10">
                  <c:v>114900000</c:v>
                </c:pt>
                <c:pt idx="11">
                  <c:v>112612551.10571755</c:v>
                </c:pt>
                <c:pt idx="12">
                  <c:v>87949737.747756481</c:v>
                </c:pt>
                <c:pt idx="13">
                  <c:v>87216915.879843846</c:v>
                </c:pt>
                <c:pt idx="14">
                  <c:v>76116471.728094622</c:v>
                </c:pt>
                <c:pt idx="15">
                  <c:v>83209970.749438643</c:v>
                </c:pt>
              </c:numCache>
            </c:numRef>
          </c:val>
          <c:extLst>
            <c:ext xmlns:c16="http://schemas.microsoft.com/office/drawing/2014/chart" uri="{C3380CC4-5D6E-409C-BE32-E72D297353CC}">
              <c16:uniqueId val="{00000000-5586-4114-94AE-CE3096C8CDCA}"/>
            </c:ext>
          </c:extLst>
        </c:ser>
        <c:ser>
          <c:idx val="1"/>
          <c:order val="1"/>
          <c:tx>
            <c:strRef>
              <c:f>Rough!$F$201</c:f>
              <c:strCache>
                <c:ptCount val="1"/>
                <c:pt idx="0">
                  <c:v>Performance</c:v>
                </c:pt>
              </c:strCache>
            </c:strRef>
          </c:tx>
          <c:spPr>
            <a:solidFill>
              <a:schemeClr val="accent2"/>
            </a:solidFill>
            <a:ln>
              <a:noFill/>
            </a:ln>
            <a:effectLst/>
          </c:spPr>
          <c:invertIfNegative val="0"/>
          <c:cat>
            <c:strRef>
              <c:f>Rough!$D$202:$D$217</c:f>
              <c:strCache>
                <c:ptCount val="16"/>
                <c:pt idx="0">
                  <c:v>2002/03</c:v>
                </c:pt>
                <c:pt idx="1">
                  <c:v>2003/04</c:v>
                </c:pt>
                <c:pt idx="2">
                  <c:v>2004/05</c:v>
                </c:pt>
                <c:pt idx="3">
                  <c:v>2005/06</c:v>
                </c:pt>
                <c:pt idx="4">
                  <c:v>2006/07</c:v>
                </c:pt>
                <c:pt idx="5">
                  <c:v>2007/08</c:v>
                </c:pt>
                <c:pt idx="6">
                  <c:v>2008/09</c:v>
                </c:pt>
                <c:pt idx="7">
                  <c:v>2009/10</c:v>
                </c:pt>
                <c:pt idx="8">
                  <c:v>2010/11</c:v>
                </c:pt>
                <c:pt idx="9">
                  <c:v>2011/12</c:v>
                </c:pt>
                <c:pt idx="10">
                  <c:v>2012/13</c:v>
                </c:pt>
                <c:pt idx="11">
                  <c:v>2013/14</c:v>
                </c:pt>
                <c:pt idx="12">
                  <c:v>2014/15</c:v>
                </c:pt>
                <c:pt idx="13">
                  <c:v>2015/16</c:v>
                </c:pt>
                <c:pt idx="14">
                  <c:v>2016/17</c:v>
                </c:pt>
                <c:pt idx="15">
                  <c:v>2017/18</c:v>
                </c:pt>
              </c:strCache>
            </c:strRef>
          </c:cat>
          <c:val>
            <c:numRef>
              <c:f>Rough!$F$202:$F$217</c:f>
              <c:numCache>
                <c:formatCode>_-[$£-809]* #,##0_-;\-[$£-809]* #,##0_-;_-[$£-809]* "-"??_-;_-@_-</c:formatCode>
                <c:ptCount val="16"/>
                <c:pt idx="0">
                  <c:v>62400000</c:v>
                </c:pt>
                <c:pt idx="1">
                  <c:v>44400000</c:v>
                </c:pt>
                <c:pt idx="2">
                  <c:v>59700000</c:v>
                </c:pt>
                <c:pt idx="3">
                  <c:v>91100000</c:v>
                </c:pt>
                <c:pt idx="4">
                  <c:v>0</c:v>
                </c:pt>
                <c:pt idx="5">
                  <c:v>0</c:v>
                </c:pt>
                <c:pt idx="6">
                  <c:v>0</c:v>
                </c:pt>
                <c:pt idx="7">
                  <c:v>139400000</c:v>
                </c:pt>
                <c:pt idx="8">
                  <c:v>114100000</c:v>
                </c:pt>
                <c:pt idx="9">
                  <c:v>94700000</c:v>
                </c:pt>
                <c:pt idx="10">
                  <c:v>101600000</c:v>
                </c:pt>
                <c:pt idx="11">
                  <c:v>101238401.73387735</c:v>
                </c:pt>
                <c:pt idx="12">
                  <c:v>77174650.607006341</c:v>
                </c:pt>
                <c:pt idx="13">
                  <c:v>73235125.680496514</c:v>
                </c:pt>
                <c:pt idx="14">
                  <c:v>70492814.928494602</c:v>
                </c:pt>
                <c:pt idx="15">
                  <c:v>71162498.777184591</c:v>
                </c:pt>
              </c:numCache>
            </c:numRef>
          </c:val>
          <c:extLst>
            <c:ext xmlns:c16="http://schemas.microsoft.com/office/drawing/2014/chart" uri="{C3380CC4-5D6E-409C-BE32-E72D297353CC}">
              <c16:uniqueId val="{00000001-5586-4114-94AE-CE3096C8CDCA}"/>
            </c:ext>
          </c:extLst>
        </c:ser>
        <c:dLbls>
          <c:showLegendKey val="0"/>
          <c:showVal val="0"/>
          <c:showCatName val="0"/>
          <c:showSerName val="0"/>
          <c:showPercent val="0"/>
          <c:showBubbleSize val="0"/>
        </c:dLbls>
        <c:gapWidth val="219"/>
        <c:overlap val="-27"/>
        <c:axId val="781844968"/>
        <c:axId val="781842672"/>
      </c:barChart>
      <c:catAx>
        <c:axId val="781844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1842672"/>
        <c:crosses val="autoZero"/>
        <c:auto val="1"/>
        <c:lblAlgn val="ctr"/>
        <c:lblOffset val="100"/>
        <c:noMultiLvlLbl val="0"/>
      </c:catAx>
      <c:valAx>
        <c:axId val="781842672"/>
        <c:scaling>
          <c:orientation val="minMax"/>
          <c:max val="250000000"/>
        </c:scaling>
        <c:delete val="0"/>
        <c:axPos val="l"/>
        <c:majorGridlines>
          <c:spPr>
            <a:ln w="9525" cap="flat" cmpd="sng" algn="ctr">
              <a:solidFill>
                <a:schemeClr val="tx1">
                  <a:lumMod val="15000"/>
                  <a:lumOff val="85000"/>
                </a:schemeClr>
              </a:solidFill>
              <a:round/>
            </a:ln>
            <a:effectLst/>
          </c:spPr>
        </c:majorGridlines>
        <c:numFmt formatCode="_-[$£-809]* #,##0_-;\-[$£-809]* #,##0_-;_-[$£-809]*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1844968"/>
        <c:crosses val="autoZero"/>
        <c:crossBetween val="between"/>
        <c:dispUnits>
          <c:builtInUnit val="millions"/>
          <c:dispUnitsLbl>
            <c:layout/>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tr"/>
      <c:layout/>
      <c:overlay val="1"/>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PPM</a:t>
            </a:r>
            <a:r>
              <a:rPr lang="en-US" b="1" baseline="0"/>
              <a:t> </a:t>
            </a:r>
            <a:r>
              <a:rPr lang="en-US" b="1"/>
              <a:t>incentive</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Rough!$E$227</c:f>
              <c:strCache>
                <c:ptCount val="1"/>
                <c:pt idx="0">
                  <c:v>Incentive</c:v>
                </c:pt>
              </c:strCache>
            </c:strRef>
          </c:tx>
          <c:spPr>
            <a:ln w="25400" cap="rnd">
              <a:solidFill>
                <a:schemeClr val="accent1">
                  <a:alpha val="50000"/>
                </a:schemeClr>
              </a:solidFill>
              <a:round/>
            </a:ln>
            <a:effectLst/>
          </c:spPr>
          <c:marker>
            <c:symbol val="none"/>
          </c:marker>
          <c:xVal>
            <c:numRef>
              <c:f>Rough!$D$228:$D$231</c:f>
              <c:numCache>
                <c:formatCode>0%</c:formatCode>
                <c:ptCount val="4"/>
                <c:pt idx="0">
                  <c:v>0</c:v>
                </c:pt>
                <c:pt idx="1">
                  <c:v>0.05</c:v>
                </c:pt>
                <c:pt idx="2">
                  <c:v>0.75666999999999995</c:v>
                </c:pt>
                <c:pt idx="3">
                  <c:v>1</c:v>
                </c:pt>
              </c:numCache>
            </c:numRef>
          </c:xVal>
          <c:yVal>
            <c:numRef>
              <c:f>Rough!$E$228:$E$231</c:f>
              <c:numCache>
                <c:formatCode>_-[$£-809]* #,##0_-;\-[$£-809]* #,##0_-;_-[$£-809]* "-"??_-;_-@_-</c:formatCode>
                <c:ptCount val="4"/>
                <c:pt idx="0">
                  <c:v>1500</c:v>
                </c:pt>
                <c:pt idx="1">
                  <c:v>-3500</c:v>
                </c:pt>
                <c:pt idx="2">
                  <c:v>-30000</c:v>
                </c:pt>
                <c:pt idx="3">
                  <c:v>-30000</c:v>
                </c:pt>
              </c:numCache>
            </c:numRef>
          </c:yVal>
          <c:smooth val="0"/>
          <c:extLst>
            <c:ext xmlns:c16="http://schemas.microsoft.com/office/drawing/2014/chart" uri="{C3380CC4-5D6E-409C-BE32-E72D297353CC}">
              <c16:uniqueId val="{00000000-7226-4909-82B2-77A6A7D87A14}"/>
            </c:ext>
          </c:extLst>
        </c:ser>
        <c:ser>
          <c:idx val="1"/>
          <c:order val="1"/>
          <c:tx>
            <c:strRef>
              <c:f>Rough!$H$227</c:f>
              <c:strCache>
                <c:ptCount val="1"/>
                <c:pt idx="0">
                  <c:v>Avg. performance</c:v>
                </c:pt>
              </c:strCache>
            </c:strRef>
          </c:tx>
          <c:spPr>
            <a:ln w="25400" cap="rnd">
              <a:noFill/>
              <a:round/>
            </a:ln>
            <a:effectLst/>
          </c:spPr>
          <c:marker>
            <c:symbol val="circle"/>
            <c:size val="5"/>
            <c:spPr>
              <a:solidFill>
                <a:schemeClr val="accent2"/>
              </a:solidFill>
              <a:ln w="9525">
                <a:solidFill>
                  <a:schemeClr val="accent2"/>
                </a:solidFill>
              </a:ln>
              <a:effectLst/>
            </c:spPr>
          </c:marker>
          <c:xVal>
            <c:numRef>
              <c:f>Rough!$G$228:$G$232</c:f>
              <c:numCache>
                <c:formatCode>0.00%</c:formatCode>
                <c:ptCount val="5"/>
                <c:pt idx="0">
                  <c:v>7.0170494134684297E-3</c:v>
                </c:pt>
                <c:pt idx="1">
                  <c:v>9.6480344657602028E-3</c:v>
                </c:pt>
                <c:pt idx="2">
                  <c:v>6.4282775320827481E-3</c:v>
                </c:pt>
                <c:pt idx="3">
                  <c:v>9.483588812503484E-3</c:v>
                </c:pt>
                <c:pt idx="4">
                  <c:v>1.7657630404524029E-2</c:v>
                </c:pt>
              </c:numCache>
            </c:numRef>
          </c:xVal>
          <c:yVal>
            <c:numRef>
              <c:f>Rough!$H$228:$H$232</c:f>
              <c:numCache>
                <c:formatCode>_-[$£-809]* #,##0_-;\-[$£-809]* #,##0_-;_-[$£-809]* "-"??_-;_-@_-</c:formatCode>
                <c:ptCount val="5"/>
                <c:pt idx="0">
                  <c:v>822.34596739726055</c:v>
                </c:pt>
                <c:pt idx="1">
                  <c:v>591.70016158459623</c:v>
                </c:pt>
                <c:pt idx="2">
                  <c:v>907.21733629910216</c:v>
                </c:pt>
                <c:pt idx="3">
                  <c:v>774.57485839011372</c:v>
                </c:pt>
                <c:pt idx="4">
                  <c:v>231.34500108147003</c:v>
                </c:pt>
              </c:numCache>
            </c:numRef>
          </c:yVal>
          <c:smooth val="0"/>
          <c:extLst>
            <c:ext xmlns:c16="http://schemas.microsoft.com/office/drawing/2014/chart" uri="{C3380CC4-5D6E-409C-BE32-E72D297353CC}">
              <c16:uniqueId val="{00000001-7226-4909-82B2-77A6A7D87A14}"/>
            </c:ext>
          </c:extLst>
        </c:ser>
        <c:dLbls>
          <c:showLegendKey val="0"/>
          <c:showVal val="0"/>
          <c:showCatName val="0"/>
          <c:showSerName val="0"/>
          <c:showPercent val="0"/>
          <c:showBubbleSize val="0"/>
        </c:dLbls>
        <c:axId val="751625376"/>
        <c:axId val="751627016"/>
      </c:scatterChart>
      <c:valAx>
        <c:axId val="751625376"/>
        <c:scaling>
          <c:orientation val="minMax"/>
          <c:max val="1"/>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Price</a:t>
                </a:r>
                <a:r>
                  <a:rPr lang="en-GB" baseline="0" dirty="0"/>
                  <a:t> </a:t>
                </a:r>
                <a:r>
                  <a:rPr lang="en-GB" baseline="0" dirty="0" smtClean="0"/>
                  <a:t>perf. </a:t>
                </a:r>
                <a:r>
                  <a:rPr lang="en-GB" baseline="0" dirty="0"/>
                  <a:t>measure (%)</a:t>
                </a:r>
                <a:endParaRPr lang="en-GB"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7016"/>
        <c:crosses val="autoZero"/>
        <c:crossBetween val="midCat"/>
      </c:valAx>
      <c:valAx>
        <c:axId val="751627016"/>
        <c:scaling>
          <c:orientation val="minMax"/>
          <c:max val="10000"/>
          <c:min val="-300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Incentive payment</a:t>
                </a:r>
                <a:r>
                  <a:rPr lang="en-GB" baseline="0"/>
                  <a:t> (£/day)</a:t>
                </a:r>
                <a:endParaRPr lang="en-GB"/>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809]* #,##0_-;\-[$£-809]* #,##0_-;_-[$£-809]*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5376"/>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LPM</a:t>
            </a:r>
            <a:r>
              <a:rPr lang="en-US" b="1" baseline="0"/>
              <a:t> </a:t>
            </a:r>
            <a:r>
              <a:rPr lang="en-US" b="1"/>
              <a:t>incentive</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Rough!$E$227</c:f>
              <c:strCache>
                <c:ptCount val="1"/>
                <c:pt idx="0">
                  <c:v>Incentive</c:v>
                </c:pt>
              </c:strCache>
            </c:strRef>
          </c:tx>
          <c:spPr>
            <a:ln w="25400" cap="rnd">
              <a:solidFill>
                <a:schemeClr val="accent1">
                  <a:alpha val="50000"/>
                </a:schemeClr>
              </a:solidFill>
              <a:round/>
            </a:ln>
            <a:effectLst/>
          </c:spPr>
          <c:marker>
            <c:symbol val="none"/>
          </c:marker>
          <c:xVal>
            <c:numRef>
              <c:f>Rough!$D$237:$D$240</c:f>
              <c:numCache>
                <c:formatCode>_-* #,##0_-;\-* #,##0_-;_-* "-"??_-;_-@_-</c:formatCode>
                <c:ptCount val="4"/>
                <c:pt idx="0">
                  <c:v>0</c:v>
                </c:pt>
                <c:pt idx="1">
                  <c:v>1.5</c:v>
                </c:pt>
                <c:pt idx="2">
                  <c:v>15</c:v>
                </c:pt>
                <c:pt idx="3">
                  <c:v>16.5</c:v>
                </c:pt>
              </c:numCache>
            </c:numRef>
          </c:xVal>
          <c:yVal>
            <c:numRef>
              <c:f>Rough!$E$237:$E$240</c:f>
              <c:numCache>
                <c:formatCode>_-[$£-809]* #,##0_-;\-[$£-809]* #,##0_-;_-[$£-809]* "-"??_-;_-@_-</c:formatCode>
                <c:ptCount val="4"/>
                <c:pt idx="0">
                  <c:v>4000</c:v>
                </c:pt>
                <c:pt idx="1">
                  <c:v>4000</c:v>
                </c:pt>
                <c:pt idx="2">
                  <c:v>-30000</c:v>
                </c:pt>
                <c:pt idx="3">
                  <c:v>-30000</c:v>
                </c:pt>
              </c:numCache>
            </c:numRef>
          </c:yVal>
          <c:smooth val="0"/>
          <c:extLst>
            <c:ext xmlns:c16="http://schemas.microsoft.com/office/drawing/2014/chart" uri="{C3380CC4-5D6E-409C-BE32-E72D297353CC}">
              <c16:uniqueId val="{00000000-D7F6-4372-AEBC-CE861C3A9C55}"/>
            </c:ext>
          </c:extLst>
        </c:ser>
        <c:ser>
          <c:idx val="1"/>
          <c:order val="1"/>
          <c:tx>
            <c:strRef>
              <c:f>Rough!$H$236</c:f>
              <c:strCache>
                <c:ptCount val="1"/>
                <c:pt idx="0">
                  <c:v>Avg. performance</c:v>
                </c:pt>
              </c:strCache>
            </c:strRef>
          </c:tx>
          <c:spPr>
            <a:ln w="25400" cap="rnd">
              <a:noFill/>
              <a:round/>
            </a:ln>
            <a:effectLst/>
          </c:spPr>
          <c:marker>
            <c:symbol val="circle"/>
            <c:size val="5"/>
            <c:spPr>
              <a:solidFill>
                <a:schemeClr val="accent2"/>
              </a:solidFill>
              <a:ln w="9525">
                <a:solidFill>
                  <a:schemeClr val="accent2"/>
                </a:solidFill>
              </a:ln>
              <a:effectLst/>
            </c:spPr>
          </c:marker>
          <c:xVal>
            <c:numRef>
              <c:f>Rough!$G$237:$G$241</c:f>
              <c:numCache>
                <c:formatCode>_(* #,##0.00_);_(* \(#,##0.00\);_(* "-"??_);_(@_)</c:formatCode>
                <c:ptCount val="5"/>
                <c:pt idx="0">
                  <c:v>1.9006820657534231</c:v>
                </c:pt>
                <c:pt idx="1">
                  <c:v>1.6062109589041078</c:v>
                </c:pt>
                <c:pt idx="2">
                  <c:v>1.6212513661202201</c:v>
                </c:pt>
                <c:pt idx="3">
                  <c:v>1.7353475068493152</c:v>
                </c:pt>
                <c:pt idx="4">
                  <c:v>1.9860085972602743</c:v>
                </c:pt>
              </c:numCache>
            </c:numRef>
          </c:xVal>
          <c:yVal>
            <c:numRef>
              <c:f>Rough!$H$237:$H$241</c:f>
              <c:numCache>
                <c:formatCode>_-[$£-809]* #,##0_-;\-[$£-809]* #,##0_-;_-[$£-809]* "-"??_-;_-@_-</c:formatCode>
                <c:ptCount val="5"/>
                <c:pt idx="0">
                  <c:v>1785.8236010958904</c:v>
                </c:pt>
                <c:pt idx="1">
                  <c:v>2388.4501373317885</c:v>
                </c:pt>
                <c:pt idx="2">
                  <c:v>2366.533987458753</c:v>
                </c:pt>
                <c:pt idx="3">
                  <c:v>2130.4996745495714</c:v>
                </c:pt>
                <c:pt idx="4">
                  <c:v>1546.4195132063057</c:v>
                </c:pt>
              </c:numCache>
            </c:numRef>
          </c:yVal>
          <c:smooth val="0"/>
          <c:extLst>
            <c:ext xmlns:c16="http://schemas.microsoft.com/office/drawing/2014/chart" uri="{C3380CC4-5D6E-409C-BE32-E72D297353CC}">
              <c16:uniqueId val="{00000001-D7F6-4372-AEBC-CE861C3A9C55}"/>
            </c:ext>
          </c:extLst>
        </c:ser>
        <c:dLbls>
          <c:showLegendKey val="0"/>
          <c:showVal val="0"/>
          <c:showCatName val="0"/>
          <c:showSerName val="0"/>
          <c:showPercent val="0"/>
          <c:showBubbleSize val="0"/>
        </c:dLbls>
        <c:axId val="751625376"/>
        <c:axId val="751627016"/>
      </c:scatterChart>
      <c:valAx>
        <c:axId val="751625376"/>
        <c:scaling>
          <c:orientation val="minMax"/>
          <c:max val="16.5"/>
          <c:min val="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err="1"/>
                  <a:t>Linepack</a:t>
                </a:r>
                <a:r>
                  <a:rPr lang="en-GB" baseline="0" dirty="0"/>
                  <a:t> </a:t>
                </a:r>
                <a:r>
                  <a:rPr lang="en-GB" baseline="0" dirty="0" smtClean="0"/>
                  <a:t>perf. </a:t>
                </a:r>
                <a:r>
                  <a:rPr lang="en-GB" baseline="0" dirty="0"/>
                  <a:t>measure (mcm)</a:t>
                </a:r>
                <a:endParaRPr lang="en-GB"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 #,##0_-;\-* #,##0_-;_-* &quot;-&quot;??_-;_-@_-"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7016"/>
        <c:crosses val="autoZero"/>
        <c:crossBetween val="midCat"/>
      </c:valAx>
      <c:valAx>
        <c:axId val="751627016"/>
        <c:scaling>
          <c:orientation val="minMax"/>
          <c:min val="-300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Incentive payment</a:t>
                </a:r>
                <a:r>
                  <a:rPr lang="en-GB" baseline="0"/>
                  <a:t> (£/day)</a:t>
                </a:r>
                <a:endParaRPr lang="en-GB"/>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809]* #,##0_-;\-[$£-809]* #,##0_-;_-[$£-809]*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625376"/>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smtClean="0"/>
              <a:t>LPM revenue</a:t>
            </a:r>
            <a:endParaRPr lang="en-US"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RevCharts!$I$2</c:f>
              <c:strCache>
                <c:ptCount val="1"/>
                <c:pt idx="0">
                  <c:v>Residual balancing - LPM</c:v>
                </c:pt>
              </c:strCache>
            </c:strRef>
          </c:tx>
          <c:spPr>
            <a:solidFill>
              <a:schemeClr val="accent1"/>
            </a:solidFill>
            <a:ln>
              <a:noFill/>
            </a:ln>
            <a:effectLst/>
          </c:spPr>
          <c:invertIfNegative val="0"/>
          <c:cat>
            <c:strRef>
              <c:f>RevCharts!$C$13:$C$19</c:f>
              <c:strCache>
                <c:ptCount val="5"/>
                <c:pt idx="0">
                  <c:v>2013/14</c:v>
                </c:pt>
                <c:pt idx="1">
                  <c:v>2014/15</c:v>
                </c:pt>
                <c:pt idx="2">
                  <c:v>2015/16</c:v>
                </c:pt>
                <c:pt idx="3">
                  <c:v>2016/17</c:v>
                </c:pt>
                <c:pt idx="4">
                  <c:v>2017/18</c:v>
                </c:pt>
              </c:strCache>
            </c:strRef>
          </c:cat>
          <c:val>
            <c:numRef>
              <c:f>RevCharts!$I$13:$I$19</c:f>
              <c:numCache>
                <c:formatCode>"£"#,##0</c:formatCode>
                <c:ptCount val="5"/>
                <c:pt idx="0">
                  <c:v>651825.61439999996</c:v>
                </c:pt>
                <c:pt idx="1">
                  <c:v>871784.30012610287</c:v>
                </c:pt>
                <c:pt idx="2">
                  <c:v>863784.90542244492</c:v>
                </c:pt>
                <c:pt idx="3">
                  <c:v>777632.38121059362</c:v>
                </c:pt>
                <c:pt idx="4">
                  <c:v>564443.1223203016</c:v>
                </c:pt>
              </c:numCache>
            </c:numRef>
          </c:val>
          <c:extLst>
            <c:ext xmlns:c16="http://schemas.microsoft.com/office/drawing/2014/chart" uri="{C3380CC4-5D6E-409C-BE32-E72D297353CC}">
              <c16:uniqueId val="{00000000-86D8-45C2-86C9-C034B2DA072C}"/>
            </c:ext>
          </c:extLst>
        </c:ser>
        <c:dLbls>
          <c:showLegendKey val="0"/>
          <c:showVal val="0"/>
          <c:showCatName val="0"/>
          <c:showSerName val="0"/>
          <c:showPercent val="0"/>
          <c:showBubbleSize val="0"/>
        </c:dLbls>
        <c:gapWidth val="150"/>
        <c:axId val="856859496"/>
        <c:axId val="856855888"/>
      </c:barChart>
      <c:catAx>
        <c:axId val="85685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5888"/>
        <c:crosses val="autoZero"/>
        <c:auto val="1"/>
        <c:lblAlgn val="ctr"/>
        <c:lblOffset val="100"/>
        <c:noMultiLvlLbl val="0"/>
      </c:catAx>
      <c:valAx>
        <c:axId val="856855888"/>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6859496"/>
        <c:crosses val="autoZero"/>
        <c:crossBetween val="between"/>
        <c:dispUnits>
          <c:builtInUnit val="million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6" dt="2018-10-31T16:06:03.083" idx="9">
    <p:pos x="3790" y="187"/>
    <p:text>how much effort do we think it would take for companies to pull together an audit</p:text>
    <p:extLst>
      <p:ext uri="{C676402C-5697-4E1C-873F-D02D1690AC5C}">
        <p15:threadingInfo xmlns:p15="http://schemas.microsoft.com/office/powerpoint/2012/main" timeZoneBias="0"/>
      </p:ext>
    </p:extLs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E8F830-B27C-45BA-A916-ABE580CD1E48}"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2FE34873-4811-4C67-A884-A0EDCA9E11D2}">
      <dgm:prSet phldrT="[Text]"/>
      <dgm:spPr/>
      <dgm:t>
        <a:bodyPr/>
        <a:lstStyle/>
        <a:p>
          <a:r>
            <a:rPr lang="en-US" dirty="0" smtClean="0"/>
            <a:t>Meet the needs of consumers and network users</a:t>
          </a:r>
          <a:endParaRPr lang="en-US" dirty="0"/>
        </a:p>
      </dgm:t>
    </dgm:pt>
    <dgm:pt modelId="{51DC9E5C-CE56-4F12-AC7A-C7310E19BD54}" type="parTrans" cxnId="{76AC898B-C938-4C70-843A-02A64F9C54D1}">
      <dgm:prSet/>
      <dgm:spPr/>
      <dgm:t>
        <a:bodyPr/>
        <a:lstStyle/>
        <a:p>
          <a:endParaRPr lang="en-US"/>
        </a:p>
      </dgm:t>
    </dgm:pt>
    <dgm:pt modelId="{C67B12F6-94DB-4A29-BB0F-E6D03A0B8B71}" type="sibTrans" cxnId="{76AC898B-C938-4C70-843A-02A64F9C54D1}">
      <dgm:prSet/>
      <dgm:spPr/>
      <dgm:t>
        <a:bodyPr/>
        <a:lstStyle/>
        <a:p>
          <a:endParaRPr lang="en-US"/>
        </a:p>
      </dgm:t>
    </dgm:pt>
    <dgm:pt modelId="{2AFC8067-94EC-4B09-A909-C243D2296956}">
      <dgm:prSet phldrT="[Text]"/>
      <dgm:spPr/>
      <dgm:t>
        <a:bodyPr/>
        <a:lstStyle/>
        <a:p>
          <a:r>
            <a:rPr lang="en-US" dirty="0" smtClean="0"/>
            <a:t>Deliver a sustainanable network</a:t>
          </a:r>
          <a:endParaRPr lang="en-US" dirty="0"/>
        </a:p>
      </dgm:t>
    </dgm:pt>
    <dgm:pt modelId="{605A55AA-916F-41A7-8F38-52CE9C5D388E}" type="parTrans" cxnId="{E5776222-D755-4844-BE80-755F5A2B5456}">
      <dgm:prSet/>
      <dgm:spPr/>
      <dgm:t>
        <a:bodyPr/>
        <a:lstStyle/>
        <a:p>
          <a:endParaRPr lang="en-US"/>
        </a:p>
      </dgm:t>
    </dgm:pt>
    <dgm:pt modelId="{BC36D434-4596-4FD7-A0D2-4B7626D3A2CC}" type="sibTrans" cxnId="{E5776222-D755-4844-BE80-755F5A2B5456}">
      <dgm:prSet/>
      <dgm:spPr/>
      <dgm:t>
        <a:bodyPr/>
        <a:lstStyle/>
        <a:p>
          <a:endParaRPr lang="en-US"/>
        </a:p>
      </dgm:t>
    </dgm:pt>
    <dgm:pt modelId="{9B08F3CF-CFB6-4B40-AC93-46D2026A90ED}">
      <dgm:prSet phldrT="[Text]"/>
      <dgm:spPr/>
      <dgm:t>
        <a:bodyPr/>
        <a:lstStyle/>
        <a:p>
          <a:r>
            <a:rPr lang="en-US" dirty="0" smtClean="0"/>
            <a:t>Maintain a safe and resilient network</a:t>
          </a:r>
        </a:p>
      </dgm:t>
    </dgm:pt>
    <dgm:pt modelId="{AC5143DA-CF20-437A-9C19-89C0A3622D25}" type="parTrans" cxnId="{766C70BD-C738-42EF-ADE7-5EB5CDAB7B06}">
      <dgm:prSet/>
      <dgm:spPr/>
      <dgm:t>
        <a:bodyPr/>
        <a:lstStyle/>
        <a:p>
          <a:endParaRPr lang="en-US"/>
        </a:p>
      </dgm:t>
    </dgm:pt>
    <dgm:pt modelId="{D5B608EE-508D-47E3-B0C1-2717A51E20C6}" type="sibTrans" cxnId="{766C70BD-C738-42EF-ADE7-5EB5CDAB7B06}">
      <dgm:prSet/>
      <dgm:spPr/>
      <dgm:t>
        <a:bodyPr/>
        <a:lstStyle/>
        <a:p>
          <a:endParaRPr lang="en-US"/>
        </a:p>
      </dgm:t>
    </dgm:pt>
    <dgm:pt modelId="{DDF66C79-8697-4B71-8144-7FF515574324}">
      <dgm:prSet phldrT="[Text]"/>
      <dgm:spPr/>
      <dgm:t>
        <a:bodyPr/>
        <a:lstStyle/>
        <a:p>
          <a:pPr marL="114300" marR="0" lvl="0" indent="-114300" defTabSz="914400" eaLnBrk="1" fontAlgn="auto" latinLnBrk="0" hangingPunct="1">
            <a:lnSpc>
              <a:spcPct val="100000"/>
            </a:lnSpc>
            <a:spcBef>
              <a:spcPts val="0"/>
            </a:spcBef>
            <a:spcAft>
              <a:spcPts val="0"/>
            </a:spcAft>
            <a:buClrTx/>
            <a:buSzTx/>
            <a:buFontTx/>
            <a:buNone/>
            <a:tabLst/>
            <a:defRPr/>
          </a:pPr>
          <a:r>
            <a:rPr lang="en-GB" i="1" dirty="0" smtClean="0"/>
            <a:t> Network companies must deliver a high quality and reliable service, to all network users and consumers, including those  in vulnerable situations</a:t>
          </a:r>
          <a:endParaRPr lang="en-US" i="1" dirty="0"/>
        </a:p>
      </dgm:t>
    </dgm:pt>
    <dgm:pt modelId="{D1E39B20-0779-4F0C-807B-016997D48B85}" type="parTrans" cxnId="{6D021B75-682E-47E9-A6A4-72CE827932B7}">
      <dgm:prSet/>
      <dgm:spPr/>
      <dgm:t>
        <a:bodyPr/>
        <a:lstStyle/>
        <a:p>
          <a:endParaRPr lang="en-US"/>
        </a:p>
      </dgm:t>
    </dgm:pt>
    <dgm:pt modelId="{3D2FC10B-12BF-49A6-BA45-A798383C5D21}" type="sibTrans" cxnId="{6D021B75-682E-47E9-A6A4-72CE827932B7}">
      <dgm:prSet/>
      <dgm:spPr/>
      <dgm:t>
        <a:bodyPr/>
        <a:lstStyle/>
        <a:p>
          <a:endParaRPr lang="en-US"/>
        </a:p>
      </dgm:t>
    </dgm:pt>
    <dgm:pt modelId="{421A4DD9-DF01-4310-81F6-0322EB237E21}">
      <dgm:prSet phldrT="[Text]"/>
      <dgm:spPr/>
      <dgm:t>
        <a:bodyPr/>
        <a:lstStyle/>
        <a:p>
          <a:r>
            <a:rPr lang="en-GB" i="1" dirty="0" smtClean="0"/>
            <a:t>Network companies must reduce their environmental impact and enable the transition to a low carbon, consumer-focused energy system </a:t>
          </a:r>
          <a:endParaRPr lang="en-US" dirty="0" smtClean="0"/>
        </a:p>
      </dgm:t>
    </dgm:pt>
    <dgm:pt modelId="{72926B73-52F2-4346-8E3C-86064CE3481C}" type="parTrans" cxnId="{79583D4A-3A0C-4883-AB2B-7D018C0A170D}">
      <dgm:prSet/>
      <dgm:spPr/>
      <dgm:t>
        <a:bodyPr/>
        <a:lstStyle/>
        <a:p>
          <a:endParaRPr lang="en-US"/>
        </a:p>
      </dgm:t>
    </dgm:pt>
    <dgm:pt modelId="{E7AFF74E-7AC6-48DE-B496-75F078890281}" type="sibTrans" cxnId="{79583D4A-3A0C-4883-AB2B-7D018C0A170D}">
      <dgm:prSet/>
      <dgm:spPr/>
      <dgm:t>
        <a:bodyPr/>
        <a:lstStyle/>
        <a:p>
          <a:endParaRPr lang="en-US"/>
        </a:p>
      </dgm:t>
    </dgm:pt>
    <dgm:pt modelId="{27608A0C-BFD3-4B3A-8A2B-4BA5C7B65698}">
      <dgm:prSet phldrT="[Text]"/>
      <dgm:spPr/>
      <dgm:t>
        <a:bodyPr/>
        <a:lstStyle/>
        <a:p>
          <a:r>
            <a:rPr lang="en-GB" i="1" dirty="0" smtClean="0"/>
            <a:t>Network companies must deliver a safe and resilient network that is efficient and more responsive to change</a:t>
          </a:r>
          <a:endParaRPr lang="en-US" dirty="0" smtClean="0"/>
        </a:p>
      </dgm:t>
    </dgm:pt>
    <dgm:pt modelId="{5F320DD3-4FF5-4912-9049-304D360C9FF3}" type="parTrans" cxnId="{1BE29E20-EA47-462A-ADCE-416DD647C9B5}">
      <dgm:prSet/>
      <dgm:spPr/>
      <dgm:t>
        <a:bodyPr/>
        <a:lstStyle/>
        <a:p>
          <a:endParaRPr lang="en-US"/>
        </a:p>
      </dgm:t>
    </dgm:pt>
    <dgm:pt modelId="{21D0024C-5322-40EB-95A3-482F6E7D32B1}" type="sibTrans" cxnId="{1BE29E20-EA47-462A-ADCE-416DD647C9B5}">
      <dgm:prSet/>
      <dgm:spPr/>
      <dgm:t>
        <a:bodyPr/>
        <a:lstStyle/>
        <a:p>
          <a:endParaRPr lang="en-US"/>
        </a:p>
      </dgm:t>
    </dgm:pt>
    <dgm:pt modelId="{58D24D11-7536-4191-8E1E-BC30811583EE}" type="pres">
      <dgm:prSet presAssocID="{17E8F830-B27C-45BA-A916-ABE580CD1E48}" presName="linear" presStyleCnt="0">
        <dgm:presLayoutVars>
          <dgm:dir/>
          <dgm:animLvl val="lvl"/>
          <dgm:resizeHandles val="exact"/>
        </dgm:presLayoutVars>
      </dgm:prSet>
      <dgm:spPr/>
      <dgm:t>
        <a:bodyPr/>
        <a:lstStyle/>
        <a:p>
          <a:endParaRPr lang="en-US"/>
        </a:p>
      </dgm:t>
    </dgm:pt>
    <dgm:pt modelId="{28A71B19-AFD0-4F35-8CEA-68C1F7A7340A}" type="pres">
      <dgm:prSet presAssocID="{2FE34873-4811-4C67-A884-A0EDCA9E11D2}" presName="parentLin" presStyleCnt="0"/>
      <dgm:spPr/>
      <dgm:t>
        <a:bodyPr/>
        <a:lstStyle/>
        <a:p>
          <a:endParaRPr lang="en-US"/>
        </a:p>
      </dgm:t>
    </dgm:pt>
    <dgm:pt modelId="{D1FF112D-13C7-4678-9146-44FA51FA6BF6}" type="pres">
      <dgm:prSet presAssocID="{2FE34873-4811-4C67-A884-A0EDCA9E11D2}" presName="parentLeftMargin" presStyleLbl="node1" presStyleIdx="0" presStyleCnt="3"/>
      <dgm:spPr/>
      <dgm:t>
        <a:bodyPr/>
        <a:lstStyle/>
        <a:p>
          <a:endParaRPr lang="en-US"/>
        </a:p>
      </dgm:t>
    </dgm:pt>
    <dgm:pt modelId="{C58E0100-B717-4D06-8E51-B07ABF3820CD}" type="pres">
      <dgm:prSet presAssocID="{2FE34873-4811-4C67-A884-A0EDCA9E11D2}" presName="parentText" presStyleLbl="node1" presStyleIdx="0" presStyleCnt="3">
        <dgm:presLayoutVars>
          <dgm:chMax val="0"/>
          <dgm:bulletEnabled val="1"/>
        </dgm:presLayoutVars>
      </dgm:prSet>
      <dgm:spPr/>
      <dgm:t>
        <a:bodyPr/>
        <a:lstStyle/>
        <a:p>
          <a:endParaRPr lang="en-US"/>
        </a:p>
      </dgm:t>
    </dgm:pt>
    <dgm:pt modelId="{9A649EE4-3AF0-4F07-8CA7-FC7A721509B1}" type="pres">
      <dgm:prSet presAssocID="{2FE34873-4811-4C67-A884-A0EDCA9E11D2}" presName="negativeSpace" presStyleCnt="0"/>
      <dgm:spPr/>
      <dgm:t>
        <a:bodyPr/>
        <a:lstStyle/>
        <a:p>
          <a:endParaRPr lang="en-US"/>
        </a:p>
      </dgm:t>
    </dgm:pt>
    <dgm:pt modelId="{1D95F1A9-858A-4EE3-B04E-D54D7BB5B8EA}" type="pres">
      <dgm:prSet presAssocID="{2FE34873-4811-4C67-A884-A0EDCA9E11D2}" presName="childText" presStyleLbl="conFgAcc1" presStyleIdx="0" presStyleCnt="3">
        <dgm:presLayoutVars>
          <dgm:bulletEnabled val="1"/>
        </dgm:presLayoutVars>
      </dgm:prSet>
      <dgm:spPr/>
      <dgm:t>
        <a:bodyPr/>
        <a:lstStyle/>
        <a:p>
          <a:endParaRPr lang="en-US"/>
        </a:p>
      </dgm:t>
    </dgm:pt>
    <dgm:pt modelId="{C893CDAD-BDAD-46AE-826D-C796639B426C}" type="pres">
      <dgm:prSet presAssocID="{C67B12F6-94DB-4A29-BB0F-E6D03A0B8B71}" presName="spaceBetweenRectangles" presStyleCnt="0"/>
      <dgm:spPr/>
      <dgm:t>
        <a:bodyPr/>
        <a:lstStyle/>
        <a:p>
          <a:endParaRPr lang="en-US"/>
        </a:p>
      </dgm:t>
    </dgm:pt>
    <dgm:pt modelId="{E8AF6E8D-771B-4B5F-B0B8-F1A10A1BE3F4}" type="pres">
      <dgm:prSet presAssocID="{2AFC8067-94EC-4B09-A909-C243D2296956}" presName="parentLin" presStyleCnt="0"/>
      <dgm:spPr/>
      <dgm:t>
        <a:bodyPr/>
        <a:lstStyle/>
        <a:p>
          <a:endParaRPr lang="en-US"/>
        </a:p>
      </dgm:t>
    </dgm:pt>
    <dgm:pt modelId="{3CCC1CCD-C239-41DB-B29E-77777B87858A}" type="pres">
      <dgm:prSet presAssocID="{2AFC8067-94EC-4B09-A909-C243D2296956}" presName="parentLeftMargin" presStyleLbl="node1" presStyleIdx="0" presStyleCnt="3"/>
      <dgm:spPr/>
      <dgm:t>
        <a:bodyPr/>
        <a:lstStyle/>
        <a:p>
          <a:endParaRPr lang="en-US"/>
        </a:p>
      </dgm:t>
    </dgm:pt>
    <dgm:pt modelId="{2EEA5F65-DFDF-4B93-BC15-BDB30C0CE3F9}" type="pres">
      <dgm:prSet presAssocID="{2AFC8067-94EC-4B09-A909-C243D2296956}" presName="parentText" presStyleLbl="node1" presStyleIdx="1" presStyleCnt="3">
        <dgm:presLayoutVars>
          <dgm:chMax val="0"/>
          <dgm:bulletEnabled val="1"/>
        </dgm:presLayoutVars>
      </dgm:prSet>
      <dgm:spPr/>
      <dgm:t>
        <a:bodyPr/>
        <a:lstStyle/>
        <a:p>
          <a:endParaRPr lang="en-US"/>
        </a:p>
      </dgm:t>
    </dgm:pt>
    <dgm:pt modelId="{89863E43-87CA-4010-B874-17ED996B6719}" type="pres">
      <dgm:prSet presAssocID="{2AFC8067-94EC-4B09-A909-C243D2296956}" presName="negativeSpace" presStyleCnt="0"/>
      <dgm:spPr/>
      <dgm:t>
        <a:bodyPr/>
        <a:lstStyle/>
        <a:p>
          <a:endParaRPr lang="en-US"/>
        </a:p>
      </dgm:t>
    </dgm:pt>
    <dgm:pt modelId="{0BCB04BF-0DF1-4162-ADBD-99598FE0F03D}" type="pres">
      <dgm:prSet presAssocID="{2AFC8067-94EC-4B09-A909-C243D2296956}" presName="childText" presStyleLbl="conFgAcc1" presStyleIdx="1" presStyleCnt="3">
        <dgm:presLayoutVars>
          <dgm:bulletEnabled val="1"/>
        </dgm:presLayoutVars>
      </dgm:prSet>
      <dgm:spPr/>
      <dgm:t>
        <a:bodyPr/>
        <a:lstStyle/>
        <a:p>
          <a:endParaRPr lang="en-US"/>
        </a:p>
      </dgm:t>
    </dgm:pt>
    <dgm:pt modelId="{DC8EB781-568B-4BF5-A8E7-0ACAA61E786D}" type="pres">
      <dgm:prSet presAssocID="{BC36D434-4596-4FD7-A0D2-4B7626D3A2CC}" presName="spaceBetweenRectangles" presStyleCnt="0"/>
      <dgm:spPr/>
      <dgm:t>
        <a:bodyPr/>
        <a:lstStyle/>
        <a:p>
          <a:endParaRPr lang="en-US"/>
        </a:p>
      </dgm:t>
    </dgm:pt>
    <dgm:pt modelId="{754607E1-552D-47E9-8DD7-F29BCB604D33}" type="pres">
      <dgm:prSet presAssocID="{9B08F3CF-CFB6-4B40-AC93-46D2026A90ED}" presName="parentLin" presStyleCnt="0"/>
      <dgm:spPr/>
      <dgm:t>
        <a:bodyPr/>
        <a:lstStyle/>
        <a:p>
          <a:endParaRPr lang="en-US"/>
        </a:p>
      </dgm:t>
    </dgm:pt>
    <dgm:pt modelId="{809EE9C7-F749-4C41-B5AA-32DBDAB08299}" type="pres">
      <dgm:prSet presAssocID="{9B08F3CF-CFB6-4B40-AC93-46D2026A90ED}" presName="parentLeftMargin" presStyleLbl="node1" presStyleIdx="1" presStyleCnt="3"/>
      <dgm:spPr/>
      <dgm:t>
        <a:bodyPr/>
        <a:lstStyle/>
        <a:p>
          <a:endParaRPr lang="en-US"/>
        </a:p>
      </dgm:t>
    </dgm:pt>
    <dgm:pt modelId="{AD2E0F4A-14C4-4CEA-AB44-B4983C46E393}" type="pres">
      <dgm:prSet presAssocID="{9B08F3CF-CFB6-4B40-AC93-46D2026A90ED}" presName="parentText" presStyleLbl="node1" presStyleIdx="2" presStyleCnt="3">
        <dgm:presLayoutVars>
          <dgm:chMax val="0"/>
          <dgm:bulletEnabled val="1"/>
        </dgm:presLayoutVars>
      </dgm:prSet>
      <dgm:spPr/>
      <dgm:t>
        <a:bodyPr/>
        <a:lstStyle/>
        <a:p>
          <a:endParaRPr lang="en-US"/>
        </a:p>
      </dgm:t>
    </dgm:pt>
    <dgm:pt modelId="{EE7AFFBF-634A-4CB7-821B-8377AF7AC709}" type="pres">
      <dgm:prSet presAssocID="{9B08F3CF-CFB6-4B40-AC93-46D2026A90ED}" presName="negativeSpace" presStyleCnt="0"/>
      <dgm:spPr/>
      <dgm:t>
        <a:bodyPr/>
        <a:lstStyle/>
        <a:p>
          <a:endParaRPr lang="en-US"/>
        </a:p>
      </dgm:t>
    </dgm:pt>
    <dgm:pt modelId="{26B2837F-A33F-41A1-92D9-41CD4EC0BD01}" type="pres">
      <dgm:prSet presAssocID="{9B08F3CF-CFB6-4B40-AC93-46D2026A90ED}" presName="childText" presStyleLbl="conFgAcc1" presStyleIdx="2" presStyleCnt="3" custLinFactNeighborX="0" custLinFactNeighborY="-535">
        <dgm:presLayoutVars>
          <dgm:bulletEnabled val="1"/>
        </dgm:presLayoutVars>
      </dgm:prSet>
      <dgm:spPr/>
      <dgm:t>
        <a:bodyPr/>
        <a:lstStyle/>
        <a:p>
          <a:endParaRPr lang="en-US"/>
        </a:p>
      </dgm:t>
    </dgm:pt>
  </dgm:ptLst>
  <dgm:cxnLst>
    <dgm:cxn modelId="{07466AF8-F886-47B4-9241-BD8FF87941DA}" type="presOf" srcId="{2AFC8067-94EC-4B09-A909-C243D2296956}" destId="{3CCC1CCD-C239-41DB-B29E-77777B87858A}" srcOrd="0" destOrd="0" presId="urn:microsoft.com/office/officeart/2005/8/layout/list1"/>
    <dgm:cxn modelId="{766C70BD-C738-42EF-ADE7-5EB5CDAB7B06}" srcId="{17E8F830-B27C-45BA-A916-ABE580CD1E48}" destId="{9B08F3CF-CFB6-4B40-AC93-46D2026A90ED}" srcOrd="2" destOrd="0" parTransId="{AC5143DA-CF20-437A-9C19-89C0A3622D25}" sibTransId="{D5B608EE-508D-47E3-B0C1-2717A51E20C6}"/>
    <dgm:cxn modelId="{4414244D-194B-4103-8B8C-8A4B8E9A1221}" type="presOf" srcId="{2AFC8067-94EC-4B09-A909-C243D2296956}" destId="{2EEA5F65-DFDF-4B93-BC15-BDB30C0CE3F9}" srcOrd="1" destOrd="0" presId="urn:microsoft.com/office/officeart/2005/8/layout/list1"/>
    <dgm:cxn modelId="{AD8F912B-AF2C-44BB-A994-7417267BE5C6}" type="presOf" srcId="{2FE34873-4811-4C67-A884-A0EDCA9E11D2}" destId="{D1FF112D-13C7-4678-9146-44FA51FA6BF6}" srcOrd="0" destOrd="0" presId="urn:microsoft.com/office/officeart/2005/8/layout/list1"/>
    <dgm:cxn modelId="{6D021B75-682E-47E9-A6A4-72CE827932B7}" srcId="{2FE34873-4811-4C67-A884-A0EDCA9E11D2}" destId="{DDF66C79-8697-4B71-8144-7FF515574324}" srcOrd="0" destOrd="0" parTransId="{D1E39B20-0779-4F0C-807B-016997D48B85}" sibTransId="{3D2FC10B-12BF-49A6-BA45-A798383C5D21}"/>
    <dgm:cxn modelId="{1BE29E20-EA47-462A-ADCE-416DD647C9B5}" srcId="{9B08F3CF-CFB6-4B40-AC93-46D2026A90ED}" destId="{27608A0C-BFD3-4B3A-8A2B-4BA5C7B65698}" srcOrd="0" destOrd="0" parTransId="{5F320DD3-4FF5-4912-9049-304D360C9FF3}" sibTransId="{21D0024C-5322-40EB-95A3-482F6E7D32B1}"/>
    <dgm:cxn modelId="{79583D4A-3A0C-4883-AB2B-7D018C0A170D}" srcId="{2AFC8067-94EC-4B09-A909-C243D2296956}" destId="{421A4DD9-DF01-4310-81F6-0322EB237E21}" srcOrd="0" destOrd="0" parTransId="{72926B73-52F2-4346-8E3C-86064CE3481C}" sibTransId="{E7AFF74E-7AC6-48DE-B496-75F078890281}"/>
    <dgm:cxn modelId="{D79EFFCB-3B63-4BDF-B764-9EFF7F7630A8}" type="presOf" srcId="{17E8F830-B27C-45BA-A916-ABE580CD1E48}" destId="{58D24D11-7536-4191-8E1E-BC30811583EE}" srcOrd="0" destOrd="0" presId="urn:microsoft.com/office/officeart/2005/8/layout/list1"/>
    <dgm:cxn modelId="{36841467-C74E-4F5B-9D16-8546D67C7F0F}" type="presOf" srcId="{421A4DD9-DF01-4310-81F6-0322EB237E21}" destId="{0BCB04BF-0DF1-4162-ADBD-99598FE0F03D}" srcOrd="0" destOrd="0" presId="urn:microsoft.com/office/officeart/2005/8/layout/list1"/>
    <dgm:cxn modelId="{E5776222-D755-4844-BE80-755F5A2B5456}" srcId="{17E8F830-B27C-45BA-A916-ABE580CD1E48}" destId="{2AFC8067-94EC-4B09-A909-C243D2296956}" srcOrd="1" destOrd="0" parTransId="{605A55AA-916F-41A7-8F38-52CE9C5D388E}" sibTransId="{BC36D434-4596-4FD7-A0D2-4B7626D3A2CC}"/>
    <dgm:cxn modelId="{B7CC98FC-8287-4C2C-90E4-46FDABB3A0EE}" type="presOf" srcId="{27608A0C-BFD3-4B3A-8A2B-4BA5C7B65698}" destId="{26B2837F-A33F-41A1-92D9-41CD4EC0BD01}" srcOrd="0" destOrd="0" presId="urn:microsoft.com/office/officeart/2005/8/layout/list1"/>
    <dgm:cxn modelId="{7E23402A-4531-48F2-8A2B-341FD013AF8C}" type="presOf" srcId="{DDF66C79-8697-4B71-8144-7FF515574324}" destId="{1D95F1A9-858A-4EE3-B04E-D54D7BB5B8EA}" srcOrd="0" destOrd="0" presId="urn:microsoft.com/office/officeart/2005/8/layout/list1"/>
    <dgm:cxn modelId="{37E91594-EBF3-4B5E-BD99-F9C268774B8E}" type="presOf" srcId="{9B08F3CF-CFB6-4B40-AC93-46D2026A90ED}" destId="{AD2E0F4A-14C4-4CEA-AB44-B4983C46E393}" srcOrd="1" destOrd="0" presId="urn:microsoft.com/office/officeart/2005/8/layout/list1"/>
    <dgm:cxn modelId="{EA384E50-EEE5-4D9E-8FD5-234CC8E4CD8F}" type="presOf" srcId="{2FE34873-4811-4C67-A884-A0EDCA9E11D2}" destId="{C58E0100-B717-4D06-8E51-B07ABF3820CD}" srcOrd="1" destOrd="0" presId="urn:microsoft.com/office/officeart/2005/8/layout/list1"/>
    <dgm:cxn modelId="{27527DE6-496C-4EA4-8021-4F01496FD31A}" type="presOf" srcId="{9B08F3CF-CFB6-4B40-AC93-46D2026A90ED}" destId="{809EE9C7-F749-4C41-B5AA-32DBDAB08299}" srcOrd="0" destOrd="0" presId="urn:microsoft.com/office/officeart/2005/8/layout/list1"/>
    <dgm:cxn modelId="{76AC898B-C938-4C70-843A-02A64F9C54D1}" srcId="{17E8F830-B27C-45BA-A916-ABE580CD1E48}" destId="{2FE34873-4811-4C67-A884-A0EDCA9E11D2}" srcOrd="0" destOrd="0" parTransId="{51DC9E5C-CE56-4F12-AC7A-C7310E19BD54}" sibTransId="{C67B12F6-94DB-4A29-BB0F-E6D03A0B8B71}"/>
    <dgm:cxn modelId="{578924F9-5763-4426-A09E-DA92C80E975A}" type="presParOf" srcId="{58D24D11-7536-4191-8E1E-BC30811583EE}" destId="{28A71B19-AFD0-4F35-8CEA-68C1F7A7340A}" srcOrd="0" destOrd="0" presId="urn:microsoft.com/office/officeart/2005/8/layout/list1"/>
    <dgm:cxn modelId="{A8147A7C-3142-44D9-9A94-AB463877C05B}" type="presParOf" srcId="{28A71B19-AFD0-4F35-8CEA-68C1F7A7340A}" destId="{D1FF112D-13C7-4678-9146-44FA51FA6BF6}" srcOrd="0" destOrd="0" presId="urn:microsoft.com/office/officeart/2005/8/layout/list1"/>
    <dgm:cxn modelId="{D09C5660-2C3C-45E2-B9AB-D209D84B61A7}" type="presParOf" srcId="{28A71B19-AFD0-4F35-8CEA-68C1F7A7340A}" destId="{C58E0100-B717-4D06-8E51-B07ABF3820CD}" srcOrd="1" destOrd="0" presId="urn:microsoft.com/office/officeart/2005/8/layout/list1"/>
    <dgm:cxn modelId="{04CCAF30-5E1C-4C3E-94C9-49261AC29613}" type="presParOf" srcId="{58D24D11-7536-4191-8E1E-BC30811583EE}" destId="{9A649EE4-3AF0-4F07-8CA7-FC7A721509B1}" srcOrd="1" destOrd="0" presId="urn:microsoft.com/office/officeart/2005/8/layout/list1"/>
    <dgm:cxn modelId="{B2F6DE8C-D69E-436C-8ED4-E89D28B1D6D8}" type="presParOf" srcId="{58D24D11-7536-4191-8E1E-BC30811583EE}" destId="{1D95F1A9-858A-4EE3-B04E-D54D7BB5B8EA}" srcOrd="2" destOrd="0" presId="urn:microsoft.com/office/officeart/2005/8/layout/list1"/>
    <dgm:cxn modelId="{B4DBA964-5613-4C19-87AC-97E4663DE087}" type="presParOf" srcId="{58D24D11-7536-4191-8E1E-BC30811583EE}" destId="{C893CDAD-BDAD-46AE-826D-C796639B426C}" srcOrd="3" destOrd="0" presId="urn:microsoft.com/office/officeart/2005/8/layout/list1"/>
    <dgm:cxn modelId="{A34EA5CB-A87F-4119-927A-6232BF69645C}" type="presParOf" srcId="{58D24D11-7536-4191-8E1E-BC30811583EE}" destId="{E8AF6E8D-771B-4B5F-B0B8-F1A10A1BE3F4}" srcOrd="4" destOrd="0" presId="urn:microsoft.com/office/officeart/2005/8/layout/list1"/>
    <dgm:cxn modelId="{50ECF2D0-3A15-44D3-8890-33D9E1D15CB4}" type="presParOf" srcId="{E8AF6E8D-771B-4B5F-B0B8-F1A10A1BE3F4}" destId="{3CCC1CCD-C239-41DB-B29E-77777B87858A}" srcOrd="0" destOrd="0" presId="urn:microsoft.com/office/officeart/2005/8/layout/list1"/>
    <dgm:cxn modelId="{2D073586-81B6-43A8-A5D8-01F7E86DDE39}" type="presParOf" srcId="{E8AF6E8D-771B-4B5F-B0B8-F1A10A1BE3F4}" destId="{2EEA5F65-DFDF-4B93-BC15-BDB30C0CE3F9}" srcOrd="1" destOrd="0" presId="urn:microsoft.com/office/officeart/2005/8/layout/list1"/>
    <dgm:cxn modelId="{F933378E-E2F8-4244-8E89-B15BF3849C00}" type="presParOf" srcId="{58D24D11-7536-4191-8E1E-BC30811583EE}" destId="{89863E43-87CA-4010-B874-17ED996B6719}" srcOrd="5" destOrd="0" presId="urn:microsoft.com/office/officeart/2005/8/layout/list1"/>
    <dgm:cxn modelId="{AB1FC4F5-9CFD-43C4-AED6-2AD9D2AF8B18}" type="presParOf" srcId="{58D24D11-7536-4191-8E1E-BC30811583EE}" destId="{0BCB04BF-0DF1-4162-ADBD-99598FE0F03D}" srcOrd="6" destOrd="0" presId="urn:microsoft.com/office/officeart/2005/8/layout/list1"/>
    <dgm:cxn modelId="{AC5B8EB7-6E74-4529-B7C4-FEB96D6DBAF2}" type="presParOf" srcId="{58D24D11-7536-4191-8E1E-BC30811583EE}" destId="{DC8EB781-568B-4BF5-A8E7-0ACAA61E786D}" srcOrd="7" destOrd="0" presId="urn:microsoft.com/office/officeart/2005/8/layout/list1"/>
    <dgm:cxn modelId="{9DF75403-6981-40BA-BF13-F42090E0ABC5}" type="presParOf" srcId="{58D24D11-7536-4191-8E1E-BC30811583EE}" destId="{754607E1-552D-47E9-8DD7-F29BCB604D33}" srcOrd="8" destOrd="0" presId="urn:microsoft.com/office/officeart/2005/8/layout/list1"/>
    <dgm:cxn modelId="{7ED4C7E2-BBD5-4875-9626-A01B14731D26}" type="presParOf" srcId="{754607E1-552D-47E9-8DD7-F29BCB604D33}" destId="{809EE9C7-F749-4C41-B5AA-32DBDAB08299}" srcOrd="0" destOrd="0" presId="urn:microsoft.com/office/officeart/2005/8/layout/list1"/>
    <dgm:cxn modelId="{37DA9951-4723-4114-93E0-AB216E5F5A1A}" type="presParOf" srcId="{754607E1-552D-47E9-8DD7-F29BCB604D33}" destId="{AD2E0F4A-14C4-4CEA-AB44-B4983C46E393}" srcOrd="1" destOrd="0" presId="urn:microsoft.com/office/officeart/2005/8/layout/list1"/>
    <dgm:cxn modelId="{92773344-23AA-486B-A544-2B538F69638F}" type="presParOf" srcId="{58D24D11-7536-4191-8E1E-BC30811583EE}" destId="{EE7AFFBF-634A-4CB7-821B-8377AF7AC709}" srcOrd="9" destOrd="0" presId="urn:microsoft.com/office/officeart/2005/8/layout/list1"/>
    <dgm:cxn modelId="{931234B8-72C1-4DC5-A20E-AFB5FC55BD31}" type="presParOf" srcId="{58D24D11-7536-4191-8E1E-BC30811583EE}" destId="{26B2837F-A33F-41A1-92D9-41CD4EC0BD01}"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6B3F7D-26C9-4A78-B576-FC400040CD84}"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n-US"/>
        </a:p>
      </dgm:t>
    </dgm:pt>
    <dgm:pt modelId="{F4AEAE74-0A95-4998-83CC-10A312939D2B}">
      <dgm:prSet phldrT="[Text]" custT="1"/>
      <dgm:spPr>
        <a:solidFill>
          <a:srgbClr val="FFC000"/>
        </a:solidFill>
      </dgm:spPr>
      <dgm:t>
        <a:bodyPr/>
        <a:lstStyle/>
        <a:p>
          <a:r>
            <a:rPr lang="en-US" sz="1200" dirty="0" smtClean="0"/>
            <a:t>RIIO1</a:t>
          </a:r>
          <a:endParaRPr lang="en-US" sz="1200" dirty="0"/>
        </a:p>
      </dgm:t>
    </dgm:pt>
    <dgm:pt modelId="{227B0E7D-FCD5-4A49-A438-3C40506DD55F}" type="parTrans" cxnId="{2F1A05EE-2CA9-40E0-B2C2-913F4275CB3B}">
      <dgm:prSet/>
      <dgm:spPr/>
      <dgm:t>
        <a:bodyPr/>
        <a:lstStyle/>
        <a:p>
          <a:endParaRPr lang="en-US"/>
        </a:p>
      </dgm:t>
    </dgm:pt>
    <dgm:pt modelId="{B3565836-4BDF-4DA0-B4F3-EB1D4E0D91C1}" type="sibTrans" cxnId="{2F1A05EE-2CA9-40E0-B2C2-913F4275CB3B}">
      <dgm:prSet/>
      <dgm:spPr/>
      <dgm:t>
        <a:bodyPr/>
        <a:lstStyle/>
        <a:p>
          <a:endParaRPr lang="en-US"/>
        </a:p>
      </dgm:t>
    </dgm:pt>
    <dgm:pt modelId="{6E486F33-12A1-41AC-B985-7C97D27D7BD2}">
      <dgm:prSet phldrT="[Text]" custT="1"/>
      <dgm:spPr>
        <a:solidFill>
          <a:srgbClr val="FFC000"/>
        </a:solidFill>
      </dgm:spPr>
      <dgm:t>
        <a:bodyPr/>
        <a:lstStyle/>
        <a:p>
          <a:r>
            <a:rPr lang="en-US" sz="900" dirty="0" smtClean="0"/>
            <a:t>Safety</a:t>
          </a:r>
          <a:endParaRPr lang="en-US" sz="900" dirty="0"/>
        </a:p>
      </dgm:t>
    </dgm:pt>
    <dgm:pt modelId="{BD5D6385-B6A2-4D17-AB9D-708C59AFEACD}" type="parTrans" cxnId="{22F2FDE1-985B-47A5-8326-E9AC314CBC34}">
      <dgm:prSet/>
      <dgm:spPr/>
      <dgm:t>
        <a:bodyPr/>
        <a:lstStyle/>
        <a:p>
          <a:endParaRPr lang="en-US" sz="900"/>
        </a:p>
      </dgm:t>
    </dgm:pt>
    <dgm:pt modelId="{5D750527-DF3C-443A-B0F7-294017A99AEB}" type="sibTrans" cxnId="{22F2FDE1-985B-47A5-8326-E9AC314CBC34}">
      <dgm:prSet/>
      <dgm:spPr/>
      <dgm:t>
        <a:bodyPr/>
        <a:lstStyle/>
        <a:p>
          <a:endParaRPr lang="en-US"/>
        </a:p>
      </dgm:t>
    </dgm:pt>
    <dgm:pt modelId="{23E3BE70-C81B-4405-820B-5F7F46717640}">
      <dgm:prSet phldrT="[Text]" custT="1"/>
      <dgm:spPr>
        <a:solidFill>
          <a:srgbClr val="FFC000"/>
        </a:solidFill>
      </dgm:spPr>
      <dgm:t>
        <a:bodyPr/>
        <a:lstStyle/>
        <a:p>
          <a:r>
            <a:rPr lang="en-US" sz="900" dirty="0" smtClean="0"/>
            <a:t>Reliability</a:t>
          </a:r>
          <a:endParaRPr lang="en-US" sz="900" dirty="0"/>
        </a:p>
      </dgm:t>
    </dgm:pt>
    <dgm:pt modelId="{8B5E790B-1EE7-47FC-9775-795C8AF33B53}" type="parTrans" cxnId="{8CA57BCA-80CE-452E-890E-830F842A3B8F}">
      <dgm:prSet/>
      <dgm:spPr/>
      <dgm:t>
        <a:bodyPr/>
        <a:lstStyle/>
        <a:p>
          <a:endParaRPr lang="en-US" sz="900"/>
        </a:p>
      </dgm:t>
    </dgm:pt>
    <dgm:pt modelId="{D28A392A-C3EC-4DF9-9713-20C75F8C94A5}" type="sibTrans" cxnId="{8CA57BCA-80CE-452E-890E-830F842A3B8F}">
      <dgm:prSet/>
      <dgm:spPr/>
      <dgm:t>
        <a:bodyPr/>
        <a:lstStyle/>
        <a:p>
          <a:endParaRPr lang="en-US"/>
        </a:p>
      </dgm:t>
    </dgm:pt>
    <dgm:pt modelId="{0CDEBF08-6688-46E7-BD20-BE492CD1FAFE}">
      <dgm:prSet phldrT="[Text]" custT="1"/>
      <dgm:spPr/>
      <dgm:t>
        <a:bodyPr/>
        <a:lstStyle/>
        <a:p>
          <a:r>
            <a:rPr lang="en-US" sz="1200" dirty="0" smtClean="0"/>
            <a:t>NGGT – Customer Priorities</a:t>
          </a:r>
          <a:endParaRPr lang="en-US" sz="1200" dirty="0"/>
        </a:p>
      </dgm:t>
    </dgm:pt>
    <dgm:pt modelId="{F854231A-24BA-459A-BC19-353841A4C7AE}" type="parTrans" cxnId="{45D08BEB-66B5-4ACA-BD95-C7D9B2EFA4E2}">
      <dgm:prSet/>
      <dgm:spPr/>
      <dgm:t>
        <a:bodyPr/>
        <a:lstStyle/>
        <a:p>
          <a:endParaRPr lang="en-US"/>
        </a:p>
      </dgm:t>
    </dgm:pt>
    <dgm:pt modelId="{2F852D3B-AB34-4B7C-AA11-E0CD49CC7E41}" type="sibTrans" cxnId="{45D08BEB-66B5-4ACA-BD95-C7D9B2EFA4E2}">
      <dgm:prSet/>
      <dgm:spPr/>
      <dgm:t>
        <a:bodyPr/>
        <a:lstStyle/>
        <a:p>
          <a:endParaRPr lang="en-US"/>
        </a:p>
      </dgm:t>
    </dgm:pt>
    <dgm:pt modelId="{656CDC68-B73D-4DA2-8963-9C3EFA832E27}">
      <dgm:prSet phldrT="[Text]" custT="1"/>
      <dgm:spPr/>
      <dgm:t>
        <a:bodyPr/>
        <a:lstStyle/>
        <a:p>
          <a:r>
            <a:rPr lang="en-GB" sz="900" dirty="0" smtClean="0"/>
            <a:t>I want the gas system to be</a:t>
          </a:r>
          <a:endParaRPr lang="en-US" sz="900" dirty="0" smtClean="0"/>
        </a:p>
        <a:p>
          <a:r>
            <a:rPr lang="en-US" sz="900" dirty="0" smtClean="0"/>
            <a:t>safe</a:t>
          </a:r>
          <a:endParaRPr lang="en-US" sz="900" dirty="0"/>
        </a:p>
      </dgm:t>
    </dgm:pt>
    <dgm:pt modelId="{A69F13D8-38BB-46E8-B370-CDC5A51EBC22}" type="parTrans" cxnId="{99EAF2EF-A5D6-4B07-9B96-3EDFB0288506}">
      <dgm:prSet/>
      <dgm:spPr/>
      <dgm:t>
        <a:bodyPr/>
        <a:lstStyle/>
        <a:p>
          <a:endParaRPr lang="en-US" sz="900"/>
        </a:p>
      </dgm:t>
    </dgm:pt>
    <dgm:pt modelId="{59D9C5EE-35A6-4A19-8F71-71739C58C91C}" type="sibTrans" cxnId="{99EAF2EF-A5D6-4B07-9B96-3EDFB0288506}">
      <dgm:prSet/>
      <dgm:spPr/>
      <dgm:t>
        <a:bodyPr/>
        <a:lstStyle/>
        <a:p>
          <a:endParaRPr lang="en-US"/>
        </a:p>
      </dgm:t>
    </dgm:pt>
    <dgm:pt modelId="{8DA47A9C-0540-4826-8526-0DC6CF2113A1}">
      <dgm:prSet phldrT="[Text]" custT="1"/>
      <dgm:spPr/>
      <dgm:t>
        <a:bodyPr/>
        <a:lstStyle/>
        <a:p>
          <a:r>
            <a:rPr lang="en-GB" sz="900" dirty="0" smtClean="0"/>
            <a:t>I want to take gas on and off</a:t>
          </a:r>
          <a:endParaRPr lang="en-US" sz="900" dirty="0" smtClean="0"/>
        </a:p>
        <a:p>
          <a:r>
            <a:rPr lang="en-US" sz="900" dirty="0" smtClean="0"/>
            <a:t>the Transmission system</a:t>
          </a:r>
        </a:p>
        <a:p>
          <a:r>
            <a:rPr lang="en-GB" sz="900" dirty="0" smtClean="0"/>
            <a:t>where and when I want</a:t>
          </a:r>
          <a:endParaRPr lang="en-US" sz="900" dirty="0"/>
        </a:p>
      </dgm:t>
    </dgm:pt>
    <dgm:pt modelId="{A0B7231D-BFB9-4A6E-A6C0-7C9E763140B7}" type="parTrans" cxnId="{0DE8F463-9352-4A5B-9DFC-EAB74444199C}">
      <dgm:prSet/>
      <dgm:spPr/>
      <dgm:t>
        <a:bodyPr/>
        <a:lstStyle/>
        <a:p>
          <a:endParaRPr lang="en-US" sz="900"/>
        </a:p>
      </dgm:t>
    </dgm:pt>
    <dgm:pt modelId="{996D0448-7A41-45AC-B5DB-D9CF5FE08A22}" type="sibTrans" cxnId="{0DE8F463-9352-4A5B-9DFC-EAB74444199C}">
      <dgm:prSet/>
      <dgm:spPr/>
      <dgm:t>
        <a:bodyPr/>
        <a:lstStyle/>
        <a:p>
          <a:endParaRPr lang="en-US"/>
        </a:p>
      </dgm:t>
    </dgm:pt>
    <dgm:pt modelId="{45B84395-EDD4-446B-944C-064EF32D904E}">
      <dgm:prSet custT="1"/>
      <dgm:spPr>
        <a:solidFill>
          <a:srgbClr val="FFC000">
            <a:alpha val="90000"/>
          </a:srgbClr>
        </a:solidFill>
      </dgm:spPr>
      <dgm:t>
        <a:bodyPr/>
        <a:lstStyle/>
        <a:p>
          <a:r>
            <a:rPr lang="en-US" sz="900" dirty="0" smtClean="0"/>
            <a:t>Connections</a:t>
          </a:r>
          <a:endParaRPr lang="en-US" sz="900" dirty="0"/>
        </a:p>
      </dgm:t>
    </dgm:pt>
    <dgm:pt modelId="{AFA8082B-D464-46F2-9872-83A34F8E062B}" type="parTrans" cxnId="{58F09333-244B-41E8-A8EA-3F48C6737FB2}">
      <dgm:prSet/>
      <dgm:spPr/>
      <dgm:t>
        <a:bodyPr/>
        <a:lstStyle/>
        <a:p>
          <a:endParaRPr lang="en-US" sz="900"/>
        </a:p>
      </dgm:t>
    </dgm:pt>
    <dgm:pt modelId="{AC73B3C4-1786-441B-A195-D3F43559C5A3}" type="sibTrans" cxnId="{58F09333-244B-41E8-A8EA-3F48C6737FB2}">
      <dgm:prSet/>
      <dgm:spPr/>
      <dgm:t>
        <a:bodyPr/>
        <a:lstStyle/>
        <a:p>
          <a:endParaRPr lang="en-US"/>
        </a:p>
      </dgm:t>
    </dgm:pt>
    <dgm:pt modelId="{9BEAC155-D123-4DB6-BD6C-DAF78451AAFD}">
      <dgm:prSet custT="1"/>
      <dgm:spPr>
        <a:solidFill>
          <a:srgbClr val="FFC000"/>
        </a:solidFill>
      </dgm:spPr>
      <dgm:t>
        <a:bodyPr/>
        <a:lstStyle/>
        <a:p>
          <a:r>
            <a:rPr lang="en-US" sz="900" dirty="0" smtClean="0"/>
            <a:t>Social</a:t>
          </a:r>
          <a:endParaRPr lang="en-US" sz="900" dirty="0"/>
        </a:p>
      </dgm:t>
    </dgm:pt>
    <dgm:pt modelId="{2C30F659-9200-4A9E-9AE2-A0217D446CD5}" type="parTrans" cxnId="{F24F4EF1-78E8-4CDA-BF44-E29BED2FB376}">
      <dgm:prSet/>
      <dgm:spPr/>
      <dgm:t>
        <a:bodyPr/>
        <a:lstStyle/>
        <a:p>
          <a:endParaRPr lang="en-US" sz="900"/>
        </a:p>
      </dgm:t>
    </dgm:pt>
    <dgm:pt modelId="{45AD57B7-4BEB-4CA9-B1B3-1CD74B9471C6}" type="sibTrans" cxnId="{F24F4EF1-78E8-4CDA-BF44-E29BED2FB376}">
      <dgm:prSet/>
      <dgm:spPr/>
      <dgm:t>
        <a:bodyPr/>
        <a:lstStyle/>
        <a:p>
          <a:endParaRPr lang="en-US"/>
        </a:p>
      </dgm:t>
    </dgm:pt>
    <dgm:pt modelId="{6CB03D24-EE84-4A13-A0A6-22402A4A547C}">
      <dgm:prSet custT="1"/>
      <dgm:spPr>
        <a:solidFill>
          <a:srgbClr val="FFC000"/>
        </a:solidFill>
      </dgm:spPr>
      <dgm:t>
        <a:bodyPr/>
        <a:lstStyle/>
        <a:p>
          <a:r>
            <a:rPr lang="en-US" sz="900" dirty="0" smtClean="0"/>
            <a:t>Environmental</a:t>
          </a:r>
          <a:endParaRPr lang="en-US" sz="900" dirty="0"/>
        </a:p>
      </dgm:t>
    </dgm:pt>
    <dgm:pt modelId="{EF9CB7B0-7C9C-426E-8141-520F185B1858}" type="parTrans" cxnId="{1B8F9443-F42D-43D3-90E4-934C5A02FEEF}">
      <dgm:prSet/>
      <dgm:spPr/>
      <dgm:t>
        <a:bodyPr/>
        <a:lstStyle/>
        <a:p>
          <a:endParaRPr lang="en-US" sz="900"/>
        </a:p>
      </dgm:t>
    </dgm:pt>
    <dgm:pt modelId="{55599E07-651B-41EB-9CDE-4AAC41EF5FA8}" type="sibTrans" cxnId="{1B8F9443-F42D-43D3-90E4-934C5A02FEEF}">
      <dgm:prSet/>
      <dgm:spPr/>
      <dgm:t>
        <a:bodyPr/>
        <a:lstStyle/>
        <a:p>
          <a:endParaRPr lang="en-US"/>
        </a:p>
      </dgm:t>
    </dgm:pt>
    <dgm:pt modelId="{65E18CD5-BBD1-430E-8C17-6C96FFCFAD47}">
      <dgm:prSet custT="1"/>
      <dgm:spPr>
        <a:solidFill>
          <a:srgbClr val="FFC000"/>
        </a:solidFill>
      </dgm:spPr>
      <dgm:t>
        <a:bodyPr/>
        <a:lstStyle/>
        <a:p>
          <a:r>
            <a:rPr lang="en-US" sz="900" dirty="0" smtClean="0"/>
            <a:t>Customer Satisfaction</a:t>
          </a:r>
          <a:endParaRPr lang="en-US" sz="900" dirty="0"/>
        </a:p>
      </dgm:t>
    </dgm:pt>
    <dgm:pt modelId="{124EF752-402D-4977-8019-2CA78C1CD693}" type="parTrans" cxnId="{02E89BFD-D95D-4083-9835-D6E466D305F8}">
      <dgm:prSet/>
      <dgm:spPr>
        <a:solidFill>
          <a:srgbClr val="FFC000"/>
        </a:solidFill>
      </dgm:spPr>
      <dgm:t>
        <a:bodyPr/>
        <a:lstStyle/>
        <a:p>
          <a:endParaRPr lang="en-US" sz="900"/>
        </a:p>
      </dgm:t>
    </dgm:pt>
    <dgm:pt modelId="{8A4F87CE-FBBF-4608-88D8-35FF18DC8DC1}" type="sibTrans" cxnId="{02E89BFD-D95D-4083-9835-D6E466D305F8}">
      <dgm:prSet/>
      <dgm:spPr/>
      <dgm:t>
        <a:bodyPr/>
        <a:lstStyle/>
        <a:p>
          <a:endParaRPr lang="en-US"/>
        </a:p>
      </dgm:t>
    </dgm:pt>
    <dgm:pt modelId="{0330355F-4C32-4F12-A9A0-47977FD5E400}">
      <dgm:prSet custT="1"/>
      <dgm:spPr/>
      <dgm:t>
        <a:bodyPr/>
        <a:lstStyle/>
        <a:p>
          <a:r>
            <a:rPr lang="en-GB" sz="900" dirty="0" smtClean="0"/>
            <a:t>I want you to care for communities and the environment</a:t>
          </a:r>
          <a:endParaRPr lang="en-US" sz="900" dirty="0"/>
        </a:p>
      </dgm:t>
    </dgm:pt>
    <dgm:pt modelId="{05091F67-FDBD-4852-8109-0849A5E13E55}" type="parTrans" cxnId="{59F94022-D865-46C6-9148-4A4A13B008D9}">
      <dgm:prSet/>
      <dgm:spPr/>
      <dgm:t>
        <a:bodyPr/>
        <a:lstStyle/>
        <a:p>
          <a:endParaRPr lang="en-US" sz="900"/>
        </a:p>
      </dgm:t>
    </dgm:pt>
    <dgm:pt modelId="{2F2FA738-98F9-4362-81BC-389A2C8BA1E6}" type="sibTrans" cxnId="{59F94022-D865-46C6-9148-4A4A13B008D9}">
      <dgm:prSet/>
      <dgm:spPr/>
      <dgm:t>
        <a:bodyPr/>
        <a:lstStyle/>
        <a:p>
          <a:endParaRPr lang="en-US"/>
        </a:p>
      </dgm:t>
    </dgm:pt>
    <dgm:pt modelId="{CD9CA93A-91E4-48D0-8FA9-47F6913DF008}">
      <dgm:prSet custT="1"/>
      <dgm:spPr/>
      <dgm:t>
        <a:bodyPr/>
        <a:lstStyle/>
        <a:p>
          <a:r>
            <a:rPr lang="en-GB" sz="900" dirty="0" smtClean="0"/>
            <a:t>I want all the information I need to run my business, and to understand what you do and why</a:t>
          </a:r>
          <a:endParaRPr lang="en-US" sz="900" dirty="0"/>
        </a:p>
      </dgm:t>
    </dgm:pt>
    <dgm:pt modelId="{EFCB8B1E-9CD6-4BA1-AD07-0C5F654F7AC6}" type="parTrans" cxnId="{D5026666-3691-4DC1-9D01-8470ED36818D}">
      <dgm:prSet/>
      <dgm:spPr/>
      <dgm:t>
        <a:bodyPr/>
        <a:lstStyle/>
        <a:p>
          <a:endParaRPr lang="en-US" sz="900"/>
        </a:p>
      </dgm:t>
    </dgm:pt>
    <dgm:pt modelId="{D4245622-019D-4F72-A06F-B3D4412C76C7}" type="sibTrans" cxnId="{D5026666-3691-4DC1-9D01-8470ED36818D}">
      <dgm:prSet/>
      <dgm:spPr/>
      <dgm:t>
        <a:bodyPr/>
        <a:lstStyle/>
        <a:p>
          <a:endParaRPr lang="en-US"/>
        </a:p>
      </dgm:t>
    </dgm:pt>
    <dgm:pt modelId="{FF9A21EF-C2C2-4B41-9759-EAEFF04FBC34}">
      <dgm:prSet custT="1"/>
      <dgm:spPr/>
      <dgm:t>
        <a:bodyPr/>
        <a:lstStyle/>
        <a:p>
          <a:r>
            <a:rPr lang="en-GB" sz="900" dirty="0" smtClean="0"/>
            <a:t>I want to connect to the</a:t>
          </a:r>
          <a:endParaRPr lang="en-US" sz="900" dirty="0" smtClean="0"/>
        </a:p>
        <a:p>
          <a:r>
            <a:rPr lang="en-US" sz="900" dirty="0" smtClean="0"/>
            <a:t>Transmission System</a:t>
          </a:r>
          <a:endParaRPr lang="en-US" sz="900" dirty="0"/>
        </a:p>
      </dgm:t>
    </dgm:pt>
    <dgm:pt modelId="{D83F0C13-175B-4FAE-AC89-7D0FCB7D87C9}" type="parTrans" cxnId="{AC0E164B-DED7-464C-A134-24361EA60706}">
      <dgm:prSet/>
      <dgm:spPr/>
      <dgm:t>
        <a:bodyPr/>
        <a:lstStyle/>
        <a:p>
          <a:endParaRPr lang="en-US" sz="900"/>
        </a:p>
      </dgm:t>
    </dgm:pt>
    <dgm:pt modelId="{C45F677E-27F7-42B1-9194-7C05857221A6}" type="sibTrans" cxnId="{AC0E164B-DED7-464C-A134-24361EA60706}">
      <dgm:prSet/>
      <dgm:spPr/>
      <dgm:t>
        <a:bodyPr/>
        <a:lstStyle/>
        <a:p>
          <a:endParaRPr lang="en-US"/>
        </a:p>
      </dgm:t>
    </dgm:pt>
    <dgm:pt modelId="{F1CA9A74-3D38-4AF1-A9FA-9C7FDA1FF980}">
      <dgm:prSet custT="1"/>
      <dgm:spPr/>
      <dgm:t>
        <a:bodyPr/>
        <a:lstStyle/>
        <a:p>
          <a:r>
            <a:rPr lang="en-GB" sz="900" dirty="0" smtClean="0"/>
            <a:t>I want you to be efficient and affordable</a:t>
          </a:r>
          <a:endParaRPr lang="en-US" sz="900" dirty="0"/>
        </a:p>
      </dgm:t>
    </dgm:pt>
    <dgm:pt modelId="{6B9A1B26-AFE8-404D-B0CC-AEFAD0BD909F}" type="parTrans" cxnId="{0E244522-8FF0-4897-AFE5-7FCFECFBBCC9}">
      <dgm:prSet/>
      <dgm:spPr/>
      <dgm:t>
        <a:bodyPr/>
        <a:lstStyle/>
        <a:p>
          <a:endParaRPr lang="en-US" sz="900"/>
        </a:p>
      </dgm:t>
    </dgm:pt>
    <dgm:pt modelId="{3731A3DB-9A1B-44A0-92C6-578514F4239C}" type="sibTrans" cxnId="{0E244522-8FF0-4897-AFE5-7FCFECFBBCC9}">
      <dgm:prSet/>
      <dgm:spPr/>
      <dgm:t>
        <a:bodyPr/>
        <a:lstStyle/>
        <a:p>
          <a:endParaRPr lang="en-US"/>
        </a:p>
      </dgm:t>
    </dgm:pt>
    <dgm:pt modelId="{8274F1E8-8CBC-4814-9149-FFACEB70E8AB}">
      <dgm:prSet custT="1"/>
      <dgm:spPr/>
      <dgm:t>
        <a:bodyPr/>
        <a:lstStyle/>
        <a:p>
          <a:r>
            <a:rPr lang="en-GB" sz="900" dirty="0" smtClean="0"/>
            <a:t>I want you to facilitate the whole energy system of the future – Innovating to meet the challenges of an uncertain future</a:t>
          </a:r>
          <a:endParaRPr lang="en-US" sz="900" dirty="0"/>
        </a:p>
      </dgm:t>
    </dgm:pt>
    <dgm:pt modelId="{445DC26E-058D-4DC6-AC4D-CCA59FCD1161}" type="parTrans" cxnId="{326D3F9B-9B40-4DD4-8F66-D4FF8399B1E3}">
      <dgm:prSet/>
      <dgm:spPr/>
      <dgm:t>
        <a:bodyPr/>
        <a:lstStyle/>
        <a:p>
          <a:endParaRPr lang="en-US" sz="900"/>
        </a:p>
      </dgm:t>
    </dgm:pt>
    <dgm:pt modelId="{938A5116-69F9-4B38-BE3C-3DB0227B763A}" type="sibTrans" cxnId="{326D3F9B-9B40-4DD4-8F66-D4FF8399B1E3}">
      <dgm:prSet/>
      <dgm:spPr/>
      <dgm:t>
        <a:bodyPr/>
        <a:lstStyle/>
        <a:p>
          <a:endParaRPr lang="en-US"/>
        </a:p>
      </dgm:t>
    </dgm:pt>
    <dgm:pt modelId="{8D1E9767-67A3-4862-84D1-F2AF4B490D59}">
      <dgm:prSet phldrT="[Text]" custT="1"/>
      <dgm:spPr>
        <a:solidFill>
          <a:schemeClr val="accent3">
            <a:lumMod val="40000"/>
            <a:lumOff val="60000"/>
          </a:schemeClr>
        </a:solidFill>
      </dgm:spPr>
      <dgm:t>
        <a:bodyPr/>
        <a:lstStyle/>
        <a:p>
          <a:r>
            <a:rPr lang="en-US" sz="1200" dirty="0" smtClean="0"/>
            <a:t>RIIO2</a:t>
          </a:r>
          <a:endParaRPr lang="en-US" sz="1200" dirty="0"/>
        </a:p>
      </dgm:t>
    </dgm:pt>
    <dgm:pt modelId="{4B3500A5-3048-4286-98DA-2D1CC22B203D}" type="parTrans" cxnId="{05816911-109E-4085-AC77-99422CBFA674}">
      <dgm:prSet/>
      <dgm:spPr/>
      <dgm:t>
        <a:bodyPr/>
        <a:lstStyle/>
        <a:p>
          <a:endParaRPr lang="en-US"/>
        </a:p>
      </dgm:t>
    </dgm:pt>
    <dgm:pt modelId="{42C5912D-1660-4D95-AE24-50F21DABB622}" type="sibTrans" cxnId="{05816911-109E-4085-AC77-99422CBFA674}">
      <dgm:prSet/>
      <dgm:spPr/>
      <dgm:t>
        <a:bodyPr/>
        <a:lstStyle/>
        <a:p>
          <a:endParaRPr lang="en-US"/>
        </a:p>
      </dgm:t>
    </dgm:pt>
    <dgm:pt modelId="{E7659F4D-9EE8-47F8-9A47-4BAEB8FC35A5}">
      <dgm:prSet phldrT="[Text]" custT="1"/>
      <dgm:spPr>
        <a:solidFill>
          <a:schemeClr val="accent3">
            <a:lumMod val="40000"/>
            <a:lumOff val="60000"/>
          </a:schemeClr>
        </a:solidFill>
      </dgm:spPr>
      <dgm:t>
        <a:bodyPr/>
        <a:lstStyle/>
        <a:p>
          <a:r>
            <a:rPr lang="en-US" sz="900" dirty="0" smtClean="0"/>
            <a:t>Network Capability</a:t>
          </a:r>
          <a:endParaRPr lang="en-US" sz="900" dirty="0"/>
        </a:p>
      </dgm:t>
    </dgm:pt>
    <dgm:pt modelId="{0088345E-EDD6-4428-8062-9BD12F166F5F}" type="parTrans" cxnId="{A7A88FCE-5AB2-459D-A9F7-27FF811F8D3A}">
      <dgm:prSet/>
      <dgm:spPr/>
      <dgm:t>
        <a:bodyPr/>
        <a:lstStyle/>
        <a:p>
          <a:endParaRPr lang="en-US" sz="900"/>
        </a:p>
      </dgm:t>
    </dgm:pt>
    <dgm:pt modelId="{D62F3D6C-8B11-490A-BA5B-03EA791AC98C}" type="sibTrans" cxnId="{A7A88FCE-5AB2-459D-A9F7-27FF811F8D3A}">
      <dgm:prSet/>
      <dgm:spPr/>
      <dgm:t>
        <a:bodyPr/>
        <a:lstStyle/>
        <a:p>
          <a:endParaRPr lang="en-US"/>
        </a:p>
      </dgm:t>
    </dgm:pt>
    <dgm:pt modelId="{223593BF-481E-45CC-AF49-1E240C4952FE}">
      <dgm:prSet custT="1"/>
      <dgm:spPr>
        <a:solidFill>
          <a:schemeClr val="accent3">
            <a:lumMod val="40000"/>
            <a:lumOff val="60000"/>
          </a:schemeClr>
        </a:solidFill>
      </dgm:spPr>
      <dgm:t>
        <a:bodyPr/>
        <a:lstStyle/>
        <a:p>
          <a:r>
            <a:rPr lang="en-US" sz="900" dirty="0" smtClean="0"/>
            <a:t>Connections</a:t>
          </a:r>
          <a:endParaRPr lang="en-US" sz="900" dirty="0"/>
        </a:p>
      </dgm:t>
    </dgm:pt>
    <dgm:pt modelId="{02E9E175-8D85-4802-BADD-F0529BEC2DEE}" type="parTrans" cxnId="{51B4D69D-8FA1-4CA5-AE87-8A0E4B86D676}">
      <dgm:prSet/>
      <dgm:spPr/>
      <dgm:t>
        <a:bodyPr/>
        <a:lstStyle/>
        <a:p>
          <a:endParaRPr lang="en-US" sz="900"/>
        </a:p>
      </dgm:t>
    </dgm:pt>
    <dgm:pt modelId="{9AC24F64-E379-4CED-AC16-C2E770F9850C}" type="sibTrans" cxnId="{51B4D69D-8FA1-4CA5-AE87-8A0E4B86D676}">
      <dgm:prSet/>
      <dgm:spPr/>
      <dgm:t>
        <a:bodyPr/>
        <a:lstStyle/>
        <a:p>
          <a:endParaRPr lang="en-US"/>
        </a:p>
      </dgm:t>
    </dgm:pt>
    <dgm:pt modelId="{1D005FA0-24F5-4F24-AD0C-FEA8011331E8}">
      <dgm:prSet custT="1"/>
      <dgm:spPr>
        <a:solidFill>
          <a:schemeClr val="accent3">
            <a:lumMod val="40000"/>
            <a:lumOff val="60000"/>
          </a:schemeClr>
        </a:solidFill>
      </dgm:spPr>
      <dgm:t>
        <a:bodyPr/>
        <a:lstStyle/>
        <a:p>
          <a:r>
            <a:rPr lang="en-US" sz="900" dirty="0" smtClean="0"/>
            <a:t>Environment</a:t>
          </a:r>
          <a:endParaRPr lang="en-US" sz="900" dirty="0"/>
        </a:p>
      </dgm:t>
    </dgm:pt>
    <dgm:pt modelId="{F3E98329-C101-4838-87F4-80F96BFD9698}" type="parTrans" cxnId="{947DD250-0149-4C09-872D-3B134A679AD5}">
      <dgm:prSet/>
      <dgm:spPr/>
      <dgm:t>
        <a:bodyPr/>
        <a:lstStyle/>
        <a:p>
          <a:endParaRPr lang="en-US" sz="900"/>
        </a:p>
      </dgm:t>
    </dgm:pt>
    <dgm:pt modelId="{80922146-6F74-46DE-BA6F-84791BEE2DCF}" type="sibTrans" cxnId="{947DD250-0149-4C09-872D-3B134A679AD5}">
      <dgm:prSet/>
      <dgm:spPr/>
      <dgm:t>
        <a:bodyPr/>
        <a:lstStyle/>
        <a:p>
          <a:endParaRPr lang="en-US"/>
        </a:p>
      </dgm:t>
    </dgm:pt>
    <dgm:pt modelId="{31C6E11B-CC2D-4949-8117-F606BC9A34F7}">
      <dgm:prSet custT="1"/>
      <dgm:spPr>
        <a:solidFill>
          <a:schemeClr val="accent3">
            <a:lumMod val="40000"/>
            <a:lumOff val="60000"/>
          </a:schemeClr>
        </a:solidFill>
      </dgm:spPr>
      <dgm:t>
        <a:bodyPr/>
        <a:lstStyle/>
        <a:p>
          <a:r>
            <a:rPr lang="en-US" sz="900" dirty="0" smtClean="0"/>
            <a:t>Customer Satisfaction</a:t>
          </a:r>
          <a:endParaRPr lang="en-US" sz="900" dirty="0"/>
        </a:p>
      </dgm:t>
    </dgm:pt>
    <dgm:pt modelId="{F04FB27B-707E-421D-A842-46E585674637}" type="parTrans" cxnId="{C56D470B-BECE-4426-9DF6-437959806D71}">
      <dgm:prSet/>
      <dgm:spPr/>
      <dgm:t>
        <a:bodyPr/>
        <a:lstStyle/>
        <a:p>
          <a:endParaRPr lang="en-US" sz="900"/>
        </a:p>
      </dgm:t>
    </dgm:pt>
    <dgm:pt modelId="{9BD23B4F-01E7-4C9A-B516-61D7660B38E2}" type="sibTrans" cxnId="{C56D470B-BECE-4426-9DF6-437959806D71}">
      <dgm:prSet/>
      <dgm:spPr/>
      <dgm:t>
        <a:bodyPr/>
        <a:lstStyle/>
        <a:p>
          <a:endParaRPr lang="en-US"/>
        </a:p>
      </dgm:t>
    </dgm:pt>
    <dgm:pt modelId="{F8406EEA-E421-4831-B819-F8D43E119BCD}">
      <dgm:prSet custT="1"/>
      <dgm:spPr>
        <a:solidFill>
          <a:schemeClr val="accent3">
            <a:lumMod val="40000"/>
            <a:lumOff val="60000"/>
          </a:schemeClr>
        </a:solidFill>
      </dgm:spPr>
      <dgm:t>
        <a:bodyPr/>
        <a:lstStyle/>
        <a:p>
          <a:r>
            <a:rPr lang="en-US" sz="900" dirty="0" smtClean="0"/>
            <a:t>Whole Systems</a:t>
          </a:r>
          <a:endParaRPr lang="en-US" sz="900" dirty="0"/>
        </a:p>
      </dgm:t>
    </dgm:pt>
    <dgm:pt modelId="{7904F836-B31E-4863-957F-1E1A55D270B7}" type="parTrans" cxnId="{1A06B715-65B1-443A-99AA-C1FE6FF11CA1}">
      <dgm:prSet/>
      <dgm:spPr/>
      <dgm:t>
        <a:bodyPr/>
        <a:lstStyle/>
        <a:p>
          <a:endParaRPr lang="en-US" sz="900"/>
        </a:p>
      </dgm:t>
    </dgm:pt>
    <dgm:pt modelId="{E0184026-D705-4742-B9F4-F78AE420EFA7}" type="sibTrans" cxnId="{1A06B715-65B1-443A-99AA-C1FE6FF11CA1}">
      <dgm:prSet/>
      <dgm:spPr/>
      <dgm:t>
        <a:bodyPr/>
        <a:lstStyle/>
        <a:p>
          <a:endParaRPr lang="en-US"/>
        </a:p>
      </dgm:t>
    </dgm:pt>
    <dgm:pt modelId="{F79E1B74-47B7-43F7-A20E-B64A5D2071CF}">
      <dgm:prSet custT="1"/>
      <dgm:spPr>
        <a:solidFill>
          <a:schemeClr val="accent3">
            <a:lumMod val="40000"/>
            <a:lumOff val="60000"/>
            <a:alpha val="90000"/>
          </a:schemeClr>
        </a:solidFill>
      </dgm:spPr>
      <dgm:t>
        <a:bodyPr/>
        <a:lstStyle/>
        <a:p>
          <a:r>
            <a:rPr lang="en-US" sz="900" dirty="0" smtClean="0"/>
            <a:t>Protection from External Threats</a:t>
          </a:r>
          <a:endParaRPr lang="en-US" sz="900" dirty="0"/>
        </a:p>
      </dgm:t>
    </dgm:pt>
    <dgm:pt modelId="{74EE69A3-E9BF-45E8-84B6-B6A97B0D6873}" type="parTrans" cxnId="{2DE63533-14E3-45C0-934D-BEF9B39AFA3B}">
      <dgm:prSet/>
      <dgm:spPr/>
      <dgm:t>
        <a:bodyPr/>
        <a:lstStyle/>
        <a:p>
          <a:endParaRPr lang="en-US" sz="900"/>
        </a:p>
      </dgm:t>
    </dgm:pt>
    <dgm:pt modelId="{30A1C24F-7A92-48B5-AC6D-3BF6ED0A36F9}" type="sibTrans" cxnId="{2DE63533-14E3-45C0-934D-BEF9B39AFA3B}">
      <dgm:prSet/>
      <dgm:spPr/>
      <dgm:t>
        <a:bodyPr/>
        <a:lstStyle/>
        <a:p>
          <a:endParaRPr lang="en-US"/>
        </a:p>
      </dgm:t>
    </dgm:pt>
    <dgm:pt modelId="{99CD69DC-6DFA-4271-B1EB-1707DF213B0A}">
      <dgm:prSet custT="1"/>
      <dgm:spPr>
        <a:solidFill>
          <a:schemeClr val="accent3">
            <a:lumMod val="40000"/>
            <a:lumOff val="60000"/>
            <a:alpha val="90000"/>
          </a:schemeClr>
        </a:solidFill>
      </dgm:spPr>
      <dgm:t>
        <a:bodyPr/>
        <a:lstStyle/>
        <a:p>
          <a:r>
            <a:rPr lang="fr-FR" sz="900" dirty="0" smtClean="0"/>
            <a:t>Information for </a:t>
          </a:r>
          <a:r>
            <a:rPr lang="fr-FR" sz="900" dirty="0" err="1" smtClean="0"/>
            <a:t>Market</a:t>
          </a:r>
          <a:r>
            <a:rPr lang="fr-FR" sz="900" dirty="0" smtClean="0"/>
            <a:t> Participants</a:t>
          </a:r>
          <a:endParaRPr lang="en-US" sz="900" dirty="0"/>
        </a:p>
      </dgm:t>
    </dgm:pt>
    <dgm:pt modelId="{0EC11F99-3A14-4EE3-BDD6-50A4B3AD3FD5}" type="parTrans" cxnId="{F3428F0D-C732-4F11-B83D-47E39894B60D}">
      <dgm:prSet/>
      <dgm:spPr/>
      <dgm:t>
        <a:bodyPr/>
        <a:lstStyle/>
        <a:p>
          <a:endParaRPr lang="en-US"/>
        </a:p>
      </dgm:t>
    </dgm:pt>
    <dgm:pt modelId="{0D5907BB-57E4-4A93-A4A7-05E01EB60117}" type="sibTrans" cxnId="{F3428F0D-C732-4F11-B83D-47E39894B60D}">
      <dgm:prSet/>
      <dgm:spPr/>
      <dgm:t>
        <a:bodyPr/>
        <a:lstStyle/>
        <a:p>
          <a:endParaRPr lang="en-US"/>
        </a:p>
      </dgm:t>
    </dgm:pt>
    <dgm:pt modelId="{150E1884-9D93-4664-A26B-10EF7E987616}">
      <dgm:prSet custT="1"/>
      <dgm:spPr/>
      <dgm:t>
        <a:bodyPr/>
        <a:lstStyle/>
        <a:p>
          <a:r>
            <a:rPr lang="en-US" sz="900" dirty="0" smtClean="0"/>
            <a:t>Project against cyber and physical threats</a:t>
          </a:r>
          <a:endParaRPr lang="en-US" sz="900" dirty="0"/>
        </a:p>
      </dgm:t>
    </dgm:pt>
    <dgm:pt modelId="{102A013D-0137-47C9-AC37-A6A636F56356}" type="parTrans" cxnId="{D7204954-1F34-4130-9FE2-3886623889B2}">
      <dgm:prSet/>
      <dgm:spPr/>
      <dgm:t>
        <a:bodyPr/>
        <a:lstStyle/>
        <a:p>
          <a:endParaRPr lang="en-US"/>
        </a:p>
      </dgm:t>
    </dgm:pt>
    <dgm:pt modelId="{C256432F-8E1A-4D28-B138-4B4F68C6B875}" type="sibTrans" cxnId="{D7204954-1F34-4130-9FE2-3886623889B2}">
      <dgm:prSet/>
      <dgm:spPr/>
      <dgm:t>
        <a:bodyPr/>
        <a:lstStyle/>
        <a:p>
          <a:endParaRPr lang="en-US"/>
        </a:p>
      </dgm:t>
    </dgm:pt>
    <dgm:pt modelId="{29E4BF7C-0291-42D3-BB2E-CB1DB05A90DE}" type="pres">
      <dgm:prSet presAssocID="{576B3F7D-26C9-4A78-B576-FC400040CD84}" presName="diagram" presStyleCnt="0">
        <dgm:presLayoutVars>
          <dgm:chPref val="1"/>
          <dgm:dir/>
          <dgm:animOne val="branch"/>
          <dgm:animLvl val="lvl"/>
          <dgm:resizeHandles/>
        </dgm:presLayoutVars>
      </dgm:prSet>
      <dgm:spPr/>
      <dgm:t>
        <a:bodyPr/>
        <a:lstStyle/>
        <a:p>
          <a:endParaRPr lang="en-US"/>
        </a:p>
      </dgm:t>
    </dgm:pt>
    <dgm:pt modelId="{3C16CA8D-BC33-45B6-8C09-02FFFCBCA828}" type="pres">
      <dgm:prSet presAssocID="{F4AEAE74-0A95-4998-83CC-10A312939D2B}" presName="root" presStyleCnt="0"/>
      <dgm:spPr/>
    </dgm:pt>
    <dgm:pt modelId="{4380789A-4EED-4BC2-A77A-40326CEB9C2D}" type="pres">
      <dgm:prSet presAssocID="{F4AEAE74-0A95-4998-83CC-10A312939D2B}" presName="rootComposite" presStyleCnt="0"/>
      <dgm:spPr/>
    </dgm:pt>
    <dgm:pt modelId="{44A13F98-3487-4F38-8919-1F0065FC38D7}" type="pres">
      <dgm:prSet presAssocID="{F4AEAE74-0A95-4998-83CC-10A312939D2B}" presName="rootText" presStyleLbl="node1" presStyleIdx="0" presStyleCnt="3" custLinFactNeighborX="-86816" custLinFactNeighborY="12352"/>
      <dgm:spPr/>
      <dgm:t>
        <a:bodyPr/>
        <a:lstStyle/>
        <a:p>
          <a:endParaRPr lang="en-US"/>
        </a:p>
      </dgm:t>
    </dgm:pt>
    <dgm:pt modelId="{7A6C9B7F-916E-458C-B0C7-A2EB0FA7CC6D}" type="pres">
      <dgm:prSet presAssocID="{F4AEAE74-0A95-4998-83CC-10A312939D2B}" presName="rootConnector" presStyleLbl="node1" presStyleIdx="0" presStyleCnt="3"/>
      <dgm:spPr/>
      <dgm:t>
        <a:bodyPr/>
        <a:lstStyle/>
        <a:p>
          <a:endParaRPr lang="en-US"/>
        </a:p>
      </dgm:t>
    </dgm:pt>
    <dgm:pt modelId="{414FDD2B-88A8-4298-A1D8-CBE2735CE59B}" type="pres">
      <dgm:prSet presAssocID="{F4AEAE74-0A95-4998-83CC-10A312939D2B}" presName="childShape" presStyleCnt="0"/>
      <dgm:spPr/>
    </dgm:pt>
    <dgm:pt modelId="{D035BFDD-9754-42D3-8B79-8DD89914571E}" type="pres">
      <dgm:prSet presAssocID="{BD5D6385-B6A2-4D17-AB9D-708C59AFEACD}" presName="Name13" presStyleLbl="parChTrans1D2" presStyleIdx="0" presStyleCnt="21"/>
      <dgm:spPr/>
      <dgm:t>
        <a:bodyPr/>
        <a:lstStyle/>
        <a:p>
          <a:endParaRPr lang="en-US"/>
        </a:p>
      </dgm:t>
    </dgm:pt>
    <dgm:pt modelId="{FB104621-B94D-40C7-A7EE-2EEDB238133F}" type="pres">
      <dgm:prSet presAssocID="{6E486F33-12A1-41AC-B985-7C97D27D7BD2}" presName="childText" presStyleLbl="bgAcc1" presStyleIdx="0" presStyleCnt="21" custScaleX="125002" custScaleY="71386" custLinFactNeighborX="-97731" custLinFactNeighborY="14967">
        <dgm:presLayoutVars>
          <dgm:bulletEnabled val="1"/>
        </dgm:presLayoutVars>
      </dgm:prSet>
      <dgm:spPr/>
      <dgm:t>
        <a:bodyPr/>
        <a:lstStyle/>
        <a:p>
          <a:endParaRPr lang="en-US"/>
        </a:p>
      </dgm:t>
    </dgm:pt>
    <dgm:pt modelId="{ED954F94-CA03-467C-B175-32FA25AC9874}" type="pres">
      <dgm:prSet presAssocID="{8B5E790B-1EE7-47FC-9775-795C8AF33B53}" presName="Name13" presStyleLbl="parChTrans1D2" presStyleIdx="1" presStyleCnt="21"/>
      <dgm:spPr/>
      <dgm:t>
        <a:bodyPr/>
        <a:lstStyle/>
        <a:p>
          <a:endParaRPr lang="en-US"/>
        </a:p>
      </dgm:t>
    </dgm:pt>
    <dgm:pt modelId="{B5E25FEB-C70C-4002-BD47-5C152708DCEC}" type="pres">
      <dgm:prSet presAssocID="{23E3BE70-C81B-4405-820B-5F7F46717640}" presName="childText" presStyleLbl="bgAcc1" presStyleIdx="1" presStyleCnt="21" custScaleX="125002" custScaleY="71386" custLinFactNeighborX="-97731" custLinFactNeighborY="34310">
        <dgm:presLayoutVars>
          <dgm:bulletEnabled val="1"/>
        </dgm:presLayoutVars>
      </dgm:prSet>
      <dgm:spPr/>
      <dgm:t>
        <a:bodyPr/>
        <a:lstStyle/>
        <a:p>
          <a:endParaRPr lang="en-US"/>
        </a:p>
      </dgm:t>
    </dgm:pt>
    <dgm:pt modelId="{15E73DB9-2404-4E3D-A694-CC7125265ECF}" type="pres">
      <dgm:prSet presAssocID="{AFA8082B-D464-46F2-9872-83A34F8E062B}" presName="Name13" presStyleLbl="parChTrans1D2" presStyleIdx="2" presStyleCnt="21"/>
      <dgm:spPr/>
      <dgm:t>
        <a:bodyPr/>
        <a:lstStyle/>
        <a:p>
          <a:endParaRPr lang="en-US"/>
        </a:p>
      </dgm:t>
    </dgm:pt>
    <dgm:pt modelId="{F5D40ED3-533B-43B7-A4D6-BCBCEC5DE58F}" type="pres">
      <dgm:prSet presAssocID="{45B84395-EDD4-446B-944C-064EF32D904E}" presName="childText" presStyleLbl="bgAcc1" presStyleIdx="2" presStyleCnt="21" custScaleX="125002" custScaleY="71386" custLinFactNeighborX="-89509" custLinFactNeighborY="30720">
        <dgm:presLayoutVars>
          <dgm:bulletEnabled val="1"/>
        </dgm:presLayoutVars>
      </dgm:prSet>
      <dgm:spPr/>
      <dgm:t>
        <a:bodyPr/>
        <a:lstStyle/>
        <a:p>
          <a:endParaRPr lang="en-US"/>
        </a:p>
      </dgm:t>
    </dgm:pt>
    <dgm:pt modelId="{6C566FCE-BAFB-4A72-8684-B3C5597BE1E1}" type="pres">
      <dgm:prSet presAssocID="{2C30F659-9200-4A9E-9AE2-A0217D446CD5}" presName="Name13" presStyleLbl="parChTrans1D2" presStyleIdx="3" presStyleCnt="21"/>
      <dgm:spPr/>
      <dgm:t>
        <a:bodyPr/>
        <a:lstStyle/>
        <a:p>
          <a:endParaRPr lang="en-US"/>
        </a:p>
      </dgm:t>
    </dgm:pt>
    <dgm:pt modelId="{B4F7C980-F7CB-4986-BEE7-E84CC5FCB057}" type="pres">
      <dgm:prSet presAssocID="{9BEAC155-D123-4DB6-BD6C-DAF78451AAFD}" presName="childText" presStyleLbl="bgAcc1" presStyleIdx="3" presStyleCnt="21" custScaleX="125002" custScaleY="71386" custLinFactNeighborX="-89509" custLinFactNeighborY="16115">
        <dgm:presLayoutVars>
          <dgm:bulletEnabled val="1"/>
        </dgm:presLayoutVars>
      </dgm:prSet>
      <dgm:spPr/>
      <dgm:t>
        <a:bodyPr/>
        <a:lstStyle/>
        <a:p>
          <a:endParaRPr lang="en-US"/>
        </a:p>
      </dgm:t>
    </dgm:pt>
    <dgm:pt modelId="{7078E645-11CC-421E-8E43-DD78AAF591BD}" type="pres">
      <dgm:prSet presAssocID="{EF9CB7B0-7C9C-426E-8141-520F185B1858}" presName="Name13" presStyleLbl="parChTrans1D2" presStyleIdx="4" presStyleCnt="21"/>
      <dgm:spPr/>
      <dgm:t>
        <a:bodyPr/>
        <a:lstStyle/>
        <a:p>
          <a:endParaRPr lang="en-US"/>
        </a:p>
      </dgm:t>
    </dgm:pt>
    <dgm:pt modelId="{F3BA02B7-D3C9-4D4A-BAEE-1EEA356A33B8}" type="pres">
      <dgm:prSet presAssocID="{6CB03D24-EE84-4A13-A0A6-22402A4A547C}" presName="childText" presStyleLbl="bgAcc1" presStyleIdx="4" presStyleCnt="21" custScaleX="125002" custScaleY="71386" custLinFactNeighborX="-89509" custLinFactNeighborY="12551">
        <dgm:presLayoutVars>
          <dgm:bulletEnabled val="1"/>
        </dgm:presLayoutVars>
      </dgm:prSet>
      <dgm:spPr/>
      <dgm:t>
        <a:bodyPr/>
        <a:lstStyle/>
        <a:p>
          <a:endParaRPr lang="en-US"/>
        </a:p>
      </dgm:t>
    </dgm:pt>
    <dgm:pt modelId="{48BF1936-00B1-48CC-BA5C-E44BF09FA86A}" type="pres">
      <dgm:prSet presAssocID="{124EF752-402D-4977-8019-2CA78C1CD693}" presName="Name13" presStyleLbl="parChTrans1D2" presStyleIdx="5" presStyleCnt="21"/>
      <dgm:spPr/>
      <dgm:t>
        <a:bodyPr/>
        <a:lstStyle/>
        <a:p>
          <a:endParaRPr lang="en-US"/>
        </a:p>
      </dgm:t>
    </dgm:pt>
    <dgm:pt modelId="{BC8DA1D2-07D4-4FDB-BC55-C58698E6E937}" type="pres">
      <dgm:prSet presAssocID="{65E18CD5-BBD1-430E-8C17-6C96FFCFAD47}" presName="childText" presStyleLbl="bgAcc1" presStyleIdx="5" presStyleCnt="21" custScaleX="125002" custScaleY="71386" custLinFactNeighborX="-88973" custLinFactNeighborY="1598">
        <dgm:presLayoutVars>
          <dgm:bulletEnabled val="1"/>
        </dgm:presLayoutVars>
      </dgm:prSet>
      <dgm:spPr/>
      <dgm:t>
        <a:bodyPr/>
        <a:lstStyle/>
        <a:p>
          <a:endParaRPr lang="en-US"/>
        </a:p>
      </dgm:t>
    </dgm:pt>
    <dgm:pt modelId="{6DFEAFD3-F673-4D39-9EF7-B119D10CFA5C}" type="pres">
      <dgm:prSet presAssocID="{0CDEBF08-6688-46E7-BD20-BE492CD1FAFE}" presName="root" presStyleCnt="0"/>
      <dgm:spPr/>
    </dgm:pt>
    <dgm:pt modelId="{A72D946C-93BD-438F-ACC7-1C64B2EA08A5}" type="pres">
      <dgm:prSet presAssocID="{0CDEBF08-6688-46E7-BD20-BE492CD1FAFE}" presName="rootComposite" presStyleCnt="0"/>
      <dgm:spPr/>
    </dgm:pt>
    <dgm:pt modelId="{9165828F-A0DE-410E-AB34-66616C5E025A}" type="pres">
      <dgm:prSet presAssocID="{0CDEBF08-6688-46E7-BD20-BE492CD1FAFE}" presName="rootText" presStyleLbl="node1" presStyleIdx="1" presStyleCnt="3" custLinFactNeighborX="16259" custLinFactNeighborY="8579"/>
      <dgm:spPr/>
      <dgm:t>
        <a:bodyPr/>
        <a:lstStyle/>
        <a:p>
          <a:endParaRPr lang="en-US"/>
        </a:p>
      </dgm:t>
    </dgm:pt>
    <dgm:pt modelId="{ED9B725D-EB31-4EC4-8C2B-C63586431A09}" type="pres">
      <dgm:prSet presAssocID="{0CDEBF08-6688-46E7-BD20-BE492CD1FAFE}" presName="rootConnector" presStyleLbl="node1" presStyleIdx="1" presStyleCnt="3"/>
      <dgm:spPr/>
      <dgm:t>
        <a:bodyPr/>
        <a:lstStyle/>
        <a:p>
          <a:endParaRPr lang="en-US"/>
        </a:p>
      </dgm:t>
    </dgm:pt>
    <dgm:pt modelId="{62630B42-3B0B-4848-B30E-84A9819F8C6F}" type="pres">
      <dgm:prSet presAssocID="{0CDEBF08-6688-46E7-BD20-BE492CD1FAFE}" presName="childShape" presStyleCnt="0"/>
      <dgm:spPr/>
    </dgm:pt>
    <dgm:pt modelId="{377D2403-DA64-4B97-B7D5-03ED52553C1D}" type="pres">
      <dgm:prSet presAssocID="{A69F13D8-38BB-46E8-B370-CDC5A51EBC22}" presName="Name13" presStyleLbl="parChTrans1D2" presStyleIdx="6" presStyleCnt="21"/>
      <dgm:spPr/>
      <dgm:t>
        <a:bodyPr/>
        <a:lstStyle/>
        <a:p>
          <a:endParaRPr lang="en-US"/>
        </a:p>
      </dgm:t>
    </dgm:pt>
    <dgm:pt modelId="{73B7A9D0-46A4-4302-896D-E91113D43B3E}" type="pres">
      <dgm:prSet presAssocID="{656CDC68-B73D-4DA2-8963-9C3EFA832E27}" presName="childText" presStyleLbl="bgAcc1" presStyleIdx="6" presStyleCnt="21" custScaleX="127262" custScaleY="74331" custLinFactNeighborX="20323" custLinFactNeighborY="8579">
        <dgm:presLayoutVars>
          <dgm:bulletEnabled val="1"/>
        </dgm:presLayoutVars>
      </dgm:prSet>
      <dgm:spPr/>
      <dgm:t>
        <a:bodyPr/>
        <a:lstStyle/>
        <a:p>
          <a:endParaRPr lang="en-US"/>
        </a:p>
      </dgm:t>
    </dgm:pt>
    <dgm:pt modelId="{A32490CA-3E75-4665-8F94-DD1DE8E21C56}" type="pres">
      <dgm:prSet presAssocID="{A0B7231D-BFB9-4A6E-A6C0-7C9E763140B7}" presName="Name13" presStyleLbl="parChTrans1D2" presStyleIdx="7" presStyleCnt="21"/>
      <dgm:spPr/>
      <dgm:t>
        <a:bodyPr/>
        <a:lstStyle/>
        <a:p>
          <a:endParaRPr lang="en-US"/>
        </a:p>
      </dgm:t>
    </dgm:pt>
    <dgm:pt modelId="{1E132D30-71D6-406A-8C13-0EC90F527C97}" type="pres">
      <dgm:prSet presAssocID="{8DA47A9C-0540-4826-8526-0DC6CF2113A1}" presName="childText" presStyleLbl="bgAcc1" presStyleIdx="7" presStyleCnt="21" custScaleX="165405" custScaleY="88160" custLinFactNeighborX="20323" custLinFactNeighborY="8579">
        <dgm:presLayoutVars>
          <dgm:bulletEnabled val="1"/>
        </dgm:presLayoutVars>
      </dgm:prSet>
      <dgm:spPr/>
      <dgm:t>
        <a:bodyPr/>
        <a:lstStyle/>
        <a:p>
          <a:endParaRPr lang="en-US"/>
        </a:p>
      </dgm:t>
    </dgm:pt>
    <dgm:pt modelId="{FF82F7E7-D875-4C52-917C-0B1722C532FE}" type="pres">
      <dgm:prSet presAssocID="{6B9A1B26-AFE8-404D-B0CC-AEFAD0BD909F}" presName="Name13" presStyleLbl="parChTrans1D2" presStyleIdx="8" presStyleCnt="21"/>
      <dgm:spPr/>
      <dgm:t>
        <a:bodyPr/>
        <a:lstStyle/>
        <a:p>
          <a:endParaRPr lang="en-US"/>
        </a:p>
      </dgm:t>
    </dgm:pt>
    <dgm:pt modelId="{EE848601-DFC3-41BB-B91C-90DDB08E1EDC}" type="pres">
      <dgm:prSet presAssocID="{F1CA9A74-3D38-4AF1-A9FA-9C7FDA1FF980}" presName="childText" presStyleLbl="bgAcc1" presStyleIdx="8" presStyleCnt="21" custScaleX="115079" custScaleY="67045" custLinFactNeighborX="18966" custLinFactNeighborY="13751">
        <dgm:presLayoutVars>
          <dgm:bulletEnabled val="1"/>
        </dgm:presLayoutVars>
      </dgm:prSet>
      <dgm:spPr/>
      <dgm:t>
        <a:bodyPr/>
        <a:lstStyle/>
        <a:p>
          <a:endParaRPr lang="en-US"/>
        </a:p>
      </dgm:t>
    </dgm:pt>
    <dgm:pt modelId="{171C5E60-1B31-48A6-AB89-CF040F99F088}" type="pres">
      <dgm:prSet presAssocID="{D83F0C13-175B-4FAE-AC89-7D0FCB7D87C9}" presName="Name13" presStyleLbl="parChTrans1D2" presStyleIdx="9" presStyleCnt="21"/>
      <dgm:spPr/>
      <dgm:t>
        <a:bodyPr/>
        <a:lstStyle/>
        <a:p>
          <a:endParaRPr lang="en-US"/>
        </a:p>
      </dgm:t>
    </dgm:pt>
    <dgm:pt modelId="{7503F2CE-ECB2-4077-AB7F-87C378C9B2C0}" type="pres">
      <dgm:prSet presAssocID="{FF9A21EF-C2C2-4B41-9759-EAEFF04FBC34}" presName="childText" presStyleLbl="bgAcc1" presStyleIdx="9" presStyleCnt="21" custScaleX="118579" custScaleY="60572" custLinFactNeighborX="26528" custLinFactNeighborY="10409">
        <dgm:presLayoutVars>
          <dgm:bulletEnabled val="1"/>
        </dgm:presLayoutVars>
      </dgm:prSet>
      <dgm:spPr/>
      <dgm:t>
        <a:bodyPr/>
        <a:lstStyle/>
        <a:p>
          <a:endParaRPr lang="en-US"/>
        </a:p>
      </dgm:t>
    </dgm:pt>
    <dgm:pt modelId="{9A8E06C0-A014-4AA6-BFE1-7A6EDCA6C900}" type="pres">
      <dgm:prSet presAssocID="{05091F67-FDBD-4852-8109-0849A5E13E55}" presName="Name13" presStyleLbl="parChTrans1D2" presStyleIdx="10" presStyleCnt="21"/>
      <dgm:spPr/>
      <dgm:t>
        <a:bodyPr/>
        <a:lstStyle/>
        <a:p>
          <a:endParaRPr lang="en-US"/>
        </a:p>
      </dgm:t>
    </dgm:pt>
    <dgm:pt modelId="{8C70316E-BC47-4DB1-A0BB-148E2CAB42A4}" type="pres">
      <dgm:prSet presAssocID="{0330355F-4C32-4F12-A9A0-47977FD5E400}" presName="childText" presStyleLbl="bgAcc1" presStyleIdx="10" presStyleCnt="21" custLinFactNeighborX="32537" custLinFactNeighborY="5683">
        <dgm:presLayoutVars>
          <dgm:bulletEnabled val="1"/>
        </dgm:presLayoutVars>
      </dgm:prSet>
      <dgm:spPr/>
      <dgm:t>
        <a:bodyPr/>
        <a:lstStyle/>
        <a:p>
          <a:endParaRPr lang="en-US"/>
        </a:p>
      </dgm:t>
    </dgm:pt>
    <dgm:pt modelId="{7AE8E394-535D-41A1-B475-1A0BB680B124}" type="pres">
      <dgm:prSet presAssocID="{EFCB8B1E-9CD6-4BA1-AD07-0C5F654F7AC6}" presName="Name13" presStyleLbl="parChTrans1D2" presStyleIdx="11" presStyleCnt="21"/>
      <dgm:spPr/>
      <dgm:t>
        <a:bodyPr/>
        <a:lstStyle/>
        <a:p>
          <a:endParaRPr lang="en-US"/>
        </a:p>
      </dgm:t>
    </dgm:pt>
    <dgm:pt modelId="{FAD7A902-BA61-4281-B387-7CA7299400B3}" type="pres">
      <dgm:prSet presAssocID="{CD9CA93A-91E4-48D0-8FA9-47F6913DF008}" presName="childText" presStyleLbl="bgAcc1" presStyleIdx="11" presStyleCnt="21" custScaleX="155112" custLinFactNeighborX="24193" custLinFactNeighborY="4044">
        <dgm:presLayoutVars>
          <dgm:bulletEnabled val="1"/>
        </dgm:presLayoutVars>
      </dgm:prSet>
      <dgm:spPr/>
      <dgm:t>
        <a:bodyPr/>
        <a:lstStyle/>
        <a:p>
          <a:endParaRPr lang="en-US"/>
        </a:p>
      </dgm:t>
    </dgm:pt>
    <dgm:pt modelId="{B615AA96-8C11-4D20-9BBC-154A5D229DC3}" type="pres">
      <dgm:prSet presAssocID="{445DC26E-058D-4DC6-AC4D-CCA59FCD1161}" presName="Name13" presStyleLbl="parChTrans1D2" presStyleIdx="12" presStyleCnt="21"/>
      <dgm:spPr/>
      <dgm:t>
        <a:bodyPr/>
        <a:lstStyle/>
        <a:p>
          <a:endParaRPr lang="en-US"/>
        </a:p>
      </dgm:t>
    </dgm:pt>
    <dgm:pt modelId="{037EC940-6FE9-4779-B359-EF4797395A84}" type="pres">
      <dgm:prSet presAssocID="{8274F1E8-8CBC-4814-9149-FFACEB70E8AB}" presName="childText" presStyleLbl="bgAcc1" presStyleIdx="12" presStyleCnt="21" custScaleX="183853" custLinFactNeighborX="27972" custLinFactNeighborY="-11133">
        <dgm:presLayoutVars>
          <dgm:bulletEnabled val="1"/>
        </dgm:presLayoutVars>
      </dgm:prSet>
      <dgm:spPr/>
      <dgm:t>
        <a:bodyPr/>
        <a:lstStyle/>
        <a:p>
          <a:endParaRPr lang="en-US"/>
        </a:p>
      </dgm:t>
    </dgm:pt>
    <dgm:pt modelId="{6B7F7FD7-B7F6-43BB-9E26-B42B2B2520E5}" type="pres">
      <dgm:prSet presAssocID="{102A013D-0137-47C9-AC37-A6A636F56356}" presName="Name13" presStyleLbl="parChTrans1D2" presStyleIdx="13" presStyleCnt="21"/>
      <dgm:spPr/>
      <dgm:t>
        <a:bodyPr/>
        <a:lstStyle/>
        <a:p>
          <a:endParaRPr lang="en-US"/>
        </a:p>
      </dgm:t>
    </dgm:pt>
    <dgm:pt modelId="{C7AFAA85-2CF3-4C6C-98EE-6FB850AD15ED}" type="pres">
      <dgm:prSet presAssocID="{150E1884-9D93-4664-A26B-10EF7E987616}" presName="childText" presStyleLbl="bgAcc1" presStyleIdx="13" presStyleCnt="21" custScaleX="155413" custScaleY="54471" custLinFactNeighborX="54458" custLinFactNeighborY="35324">
        <dgm:presLayoutVars>
          <dgm:bulletEnabled val="1"/>
        </dgm:presLayoutVars>
      </dgm:prSet>
      <dgm:spPr/>
      <dgm:t>
        <a:bodyPr/>
        <a:lstStyle/>
        <a:p>
          <a:endParaRPr lang="en-US"/>
        </a:p>
      </dgm:t>
    </dgm:pt>
    <dgm:pt modelId="{B09E6620-5F8E-4200-A051-0A0D118DC5AB}" type="pres">
      <dgm:prSet presAssocID="{8D1E9767-67A3-4862-84D1-F2AF4B490D59}" presName="root" presStyleCnt="0"/>
      <dgm:spPr/>
    </dgm:pt>
    <dgm:pt modelId="{605A9014-3949-4D30-8991-D365F2BC3BDC}" type="pres">
      <dgm:prSet presAssocID="{8D1E9767-67A3-4862-84D1-F2AF4B490D59}" presName="rootComposite" presStyleCnt="0"/>
      <dgm:spPr/>
    </dgm:pt>
    <dgm:pt modelId="{D6ECCF17-0292-44A9-99ED-8F1FA479188C}" type="pres">
      <dgm:prSet presAssocID="{8D1E9767-67A3-4862-84D1-F2AF4B490D59}" presName="rootText" presStyleLbl="node1" presStyleIdx="2" presStyleCnt="3" custLinFactNeighborX="39474" custLinFactNeighborY="16311"/>
      <dgm:spPr/>
      <dgm:t>
        <a:bodyPr/>
        <a:lstStyle/>
        <a:p>
          <a:endParaRPr lang="en-US"/>
        </a:p>
      </dgm:t>
    </dgm:pt>
    <dgm:pt modelId="{AEBCF373-078B-4565-8EB6-2FB4EBC452CC}" type="pres">
      <dgm:prSet presAssocID="{8D1E9767-67A3-4862-84D1-F2AF4B490D59}" presName="rootConnector" presStyleLbl="node1" presStyleIdx="2" presStyleCnt="3"/>
      <dgm:spPr/>
      <dgm:t>
        <a:bodyPr/>
        <a:lstStyle/>
        <a:p>
          <a:endParaRPr lang="en-US"/>
        </a:p>
      </dgm:t>
    </dgm:pt>
    <dgm:pt modelId="{6B6F3D12-52D1-4654-92AA-757DEE42ADE2}" type="pres">
      <dgm:prSet presAssocID="{8D1E9767-67A3-4862-84D1-F2AF4B490D59}" presName="childShape" presStyleCnt="0"/>
      <dgm:spPr/>
    </dgm:pt>
    <dgm:pt modelId="{A2846886-779C-4629-A4A2-2AE0DEAA9B4C}" type="pres">
      <dgm:prSet presAssocID="{0088345E-EDD6-4428-8062-9BD12F166F5F}" presName="Name13" presStyleLbl="parChTrans1D2" presStyleIdx="14" presStyleCnt="21"/>
      <dgm:spPr/>
      <dgm:t>
        <a:bodyPr/>
        <a:lstStyle/>
        <a:p>
          <a:endParaRPr lang="en-US"/>
        </a:p>
      </dgm:t>
    </dgm:pt>
    <dgm:pt modelId="{D6E3033F-F154-4943-9156-E14D91C5B998}" type="pres">
      <dgm:prSet presAssocID="{E7659F4D-9EE8-47F8-9A47-4BAEB8FC35A5}" presName="childText" presStyleLbl="bgAcc1" presStyleIdx="14" presStyleCnt="21" custScaleX="124537" custScaleY="67589" custLinFactNeighborX="49623" custLinFactNeighborY="493">
        <dgm:presLayoutVars>
          <dgm:bulletEnabled val="1"/>
        </dgm:presLayoutVars>
      </dgm:prSet>
      <dgm:spPr/>
      <dgm:t>
        <a:bodyPr/>
        <a:lstStyle/>
        <a:p>
          <a:endParaRPr lang="en-US"/>
        </a:p>
      </dgm:t>
    </dgm:pt>
    <dgm:pt modelId="{735843B7-CA7E-4C63-8F4D-BD3F795C7C76}" type="pres">
      <dgm:prSet presAssocID="{02E9E175-8D85-4802-BADD-F0529BEC2DEE}" presName="Name13" presStyleLbl="parChTrans1D2" presStyleIdx="15" presStyleCnt="21"/>
      <dgm:spPr/>
      <dgm:t>
        <a:bodyPr/>
        <a:lstStyle/>
        <a:p>
          <a:endParaRPr lang="en-US"/>
        </a:p>
      </dgm:t>
    </dgm:pt>
    <dgm:pt modelId="{CC04B9D4-1DF4-4D7F-8AD2-C4CC24789567}" type="pres">
      <dgm:prSet presAssocID="{223593BF-481E-45CC-AF49-1E240C4952FE}" presName="childText" presStyleLbl="bgAcc1" presStyleIdx="15" presStyleCnt="21" custScaleX="124537" custScaleY="67589" custLinFactNeighborX="51215" custLinFactNeighborY="-7881">
        <dgm:presLayoutVars>
          <dgm:bulletEnabled val="1"/>
        </dgm:presLayoutVars>
      </dgm:prSet>
      <dgm:spPr/>
      <dgm:t>
        <a:bodyPr/>
        <a:lstStyle/>
        <a:p>
          <a:endParaRPr lang="en-US"/>
        </a:p>
      </dgm:t>
    </dgm:pt>
    <dgm:pt modelId="{CD72D4A4-2760-463C-BBA4-2F8C2D19A35A}" type="pres">
      <dgm:prSet presAssocID="{F3E98329-C101-4838-87F4-80F96BFD9698}" presName="Name13" presStyleLbl="parChTrans1D2" presStyleIdx="16" presStyleCnt="21"/>
      <dgm:spPr/>
      <dgm:t>
        <a:bodyPr/>
        <a:lstStyle/>
        <a:p>
          <a:endParaRPr lang="en-US"/>
        </a:p>
      </dgm:t>
    </dgm:pt>
    <dgm:pt modelId="{C847FDA2-6472-4EBD-8C81-8DA2031A89A9}" type="pres">
      <dgm:prSet presAssocID="{1D005FA0-24F5-4F24-AD0C-FEA8011331E8}" presName="childText" presStyleLbl="bgAcc1" presStyleIdx="16" presStyleCnt="21" custScaleX="124537" custScaleY="67589" custLinFactNeighborX="49257" custLinFactNeighborY="8103">
        <dgm:presLayoutVars>
          <dgm:bulletEnabled val="1"/>
        </dgm:presLayoutVars>
      </dgm:prSet>
      <dgm:spPr/>
      <dgm:t>
        <a:bodyPr/>
        <a:lstStyle/>
        <a:p>
          <a:endParaRPr lang="en-US"/>
        </a:p>
      </dgm:t>
    </dgm:pt>
    <dgm:pt modelId="{00CA303E-77F0-40E5-AD9C-ABB243C1B2ED}" type="pres">
      <dgm:prSet presAssocID="{F04FB27B-707E-421D-A842-46E585674637}" presName="Name13" presStyleLbl="parChTrans1D2" presStyleIdx="17" presStyleCnt="21"/>
      <dgm:spPr/>
      <dgm:t>
        <a:bodyPr/>
        <a:lstStyle/>
        <a:p>
          <a:endParaRPr lang="en-US"/>
        </a:p>
      </dgm:t>
    </dgm:pt>
    <dgm:pt modelId="{1EC4CC85-C0EC-479D-93BB-C757D2E5ED8E}" type="pres">
      <dgm:prSet presAssocID="{31C6E11B-CC2D-4949-8117-F606BC9A34F7}" presName="childText" presStyleLbl="bgAcc1" presStyleIdx="17" presStyleCnt="21" custScaleX="124537" custScaleY="67589" custLinFactNeighborX="49257" custLinFactNeighborY="18491">
        <dgm:presLayoutVars>
          <dgm:bulletEnabled val="1"/>
        </dgm:presLayoutVars>
      </dgm:prSet>
      <dgm:spPr/>
      <dgm:t>
        <a:bodyPr/>
        <a:lstStyle/>
        <a:p>
          <a:endParaRPr lang="en-US"/>
        </a:p>
      </dgm:t>
    </dgm:pt>
    <dgm:pt modelId="{EAEE1B60-1D3D-4316-8959-462DC4BF752B}" type="pres">
      <dgm:prSet presAssocID="{74EE69A3-E9BF-45E8-84B6-B6A97B0D6873}" presName="Name13" presStyleLbl="parChTrans1D2" presStyleIdx="18" presStyleCnt="21"/>
      <dgm:spPr/>
      <dgm:t>
        <a:bodyPr/>
        <a:lstStyle/>
        <a:p>
          <a:endParaRPr lang="en-US"/>
        </a:p>
      </dgm:t>
    </dgm:pt>
    <dgm:pt modelId="{802FD0FE-8A61-4669-9970-98252A612298}" type="pres">
      <dgm:prSet presAssocID="{F79E1B74-47B7-43F7-A20E-B64A5D2071CF}" presName="childText" presStyleLbl="bgAcc1" presStyleIdx="18" presStyleCnt="21" custScaleX="140547" custScaleY="78614" custLinFactNeighborX="49257" custLinFactNeighborY="22586">
        <dgm:presLayoutVars>
          <dgm:bulletEnabled val="1"/>
        </dgm:presLayoutVars>
      </dgm:prSet>
      <dgm:spPr/>
      <dgm:t>
        <a:bodyPr/>
        <a:lstStyle/>
        <a:p>
          <a:endParaRPr lang="en-US"/>
        </a:p>
      </dgm:t>
    </dgm:pt>
    <dgm:pt modelId="{AA5B397D-E2C1-4C52-915F-CBD32962F975}" type="pres">
      <dgm:prSet presAssocID="{0EC11F99-3A14-4EE3-BDD6-50A4B3AD3FD5}" presName="Name13" presStyleLbl="parChTrans1D2" presStyleIdx="19" presStyleCnt="21"/>
      <dgm:spPr/>
      <dgm:t>
        <a:bodyPr/>
        <a:lstStyle/>
        <a:p>
          <a:endParaRPr lang="en-US"/>
        </a:p>
      </dgm:t>
    </dgm:pt>
    <dgm:pt modelId="{5CBB528C-BF72-454B-B6AB-1BBFF403BC19}" type="pres">
      <dgm:prSet presAssocID="{99CD69DC-6DFA-4271-B1EB-1707DF213B0A}" presName="childText" presStyleLbl="bgAcc1" presStyleIdx="19" presStyleCnt="21" custScaleX="128077" custScaleY="63865" custLinFactNeighborX="56168" custLinFactNeighborY="19563">
        <dgm:presLayoutVars>
          <dgm:bulletEnabled val="1"/>
        </dgm:presLayoutVars>
      </dgm:prSet>
      <dgm:spPr/>
      <dgm:t>
        <a:bodyPr/>
        <a:lstStyle/>
        <a:p>
          <a:endParaRPr lang="en-US"/>
        </a:p>
      </dgm:t>
    </dgm:pt>
    <dgm:pt modelId="{FE8137EA-1525-4625-A5C5-1D20DB8CEFE0}" type="pres">
      <dgm:prSet presAssocID="{7904F836-B31E-4863-957F-1E1A55D270B7}" presName="Name13" presStyleLbl="parChTrans1D2" presStyleIdx="20" presStyleCnt="21"/>
      <dgm:spPr/>
      <dgm:t>
        <a:bodyPr/>
        <a:lstStyle/>
        <a:p>
          <a:endParaRPr lang="en-US"/>
        </a:p>
      </dgm:t>
    </dgm:pt>
    <dgm:pt modelId="{844BC692-81D7-42FA-9854-1537B1D23A3E}" type="pres">
      <dgm:prSet presAssocID="{F8406EEA-E421-4831-B819-F8D43E119BCD}" presName="childText" presStyleLbl="bgAcc1" presStyleIdx="20" presStyleCnt="21" custScaleX="124537" custScaleY="67589" custLinFactNeighborX="56167" custLinFactNeighborY="24200">
        <dgm:presLayoutVars>
          <dgm:bulletEnabled val="1"/>
        </dgm:presLayoutVars>
      </dgm:prSet>
      <dgm:spPr/>
      <dgm:t>
        <a:bodyPr/>
        <a:lstStyle/>
        <a:p>
          <a:endParaRPr lang="en-US"/>
        </a:p>
      </dgm:t>
    </dgm:pt>
  </dgm:ptLst>
  <dgm:cxnLst>
    <dgm:cxn modelId="{13A7B7A8-D615-40B2-A06F-5605ADFC75DD}" type="presOf" srcId="{1D005FA0-24F5-4F24-AD0C-FEA8011331E8}" destId="{C847FDA2-6472-4EBD-8C81-8DA2031A89A9}" srcOrd="0" destOrd="0" presId="urn:microsoft.com/office/officeart/2005/8/layout/hierarchy3"/>
    <dgm:cxn modelId="{DADBA51D-A658-4BA9-9EBA-A16E4097B3CB}" type="presOf" srcId="{FF9A21EF-C2C2-4B41-9759-EAEFF04FBC34}" destId="{7503F2CE-ECB2-4077-AB7F-87C378C9B2C0}" srcOrd="0" destOrd="0" presId="urn:microsoft.com/office/officeart/2005/8/layout/hierarchy3"/>
    <dgm:cxn modelId="{9DDB6131-E515-4607-92B5-AE6FD2A0CB90}" type="presOf" srcId="{6CB03D24-EE84-4A13-A0A6-22402A4A547C}" destId="{F3BA02B7-D3C9-4D4A-BAEE-1EEA356A33B8}" srcOrd="0" destOrd="0" presId="urn:microsoft.com/office/officeart/2005/8/layout/hierarchy3"/>
    <dgm:cxn modelId="{A4477D0D-CC3A-4583-A27B-29EBB18DC888}" type="presOf" srcId="{0CDEBF08-6688-46E7-BD20-BE492CD1FAFE}" destId="{ED9B725D-EB31-4EC4-8C2B-C63586431A09}" srcOrd="1" destOrd="0" presId="urn:microsoft.com/office/officeart/2005/8/layout/hierarchy3"/>
    <dgm:cxn modelId="{6C1A7AFB-CAE0-4D6C-9322-15BF7ADE35C8}" type="presOf" srcId="{656CDC68-B73D-4DA2-8963-9C3EFA832E27}" destId="{73B7A9D0-46A4-4302-896D-E91113D43B3E}" srcOrd="0" destOrd="0" presId="urn:microsoft.com/office/officeart/2005/8/layout/hierarchy3"/>
    <dgm:cxn modelId="{947DD250-0149-4C09-872D-3B134A679AD5}" srcId="{8D1E9767-67A3-4862-84D1-F2AF4B490D59}" destId="{1D005FA0-24F5-4F24-AD0C-FEA8011331E8}" srcOrd="2" destOrd="0" parTransId="{F3E98329-C101-4838-87F4-80F96BFD9698}" sibTransId="{80922146-6F74-46DE-BA6F-84791BEE2DCF}"/>
    <dgm:cxn modelId="{95A719BD-5851-477D-9766-3C10B090B864}" type="presOf" srcId="{124EF752-402D-4977-8019-2CA78C1CD693}" destId="{48BF1936-00B1-48CC-BA5C-E44BF09FA86A}" srcOrd="0" destOrd="0" presId="urn:microsoft.com/office/officeart/2005/8/layout/hierarchy3"/>
    <dgm:cxn modelId="{7BE5347B-189D-452F-9521-294956EC2DB3}" type="presOf" srcId="{9BEAC155-D123-4DB6-BD6C-DAF78451AAFD}" destId="{B4F7C980-F7CB-4986-BEE7-E84CC5FCB057}" srcOrd="0" destOrd="0" presId="urn:microsoft.com/office/officeart/2005/8/layout/hierarchy3"/>
    <dgm:cxn modelId="{B55F588B-735C-43B1-8E6D-C96A4A9CFA74}" type="presOf" srcId="{0EC11F99-3A14-4EE3-BDD6-50A4B3AD3FD5}" destId="{AA5B397D-E2C1-4C52-915F-CBD32962F975}" srcOrd="0" destOrd="0" presId="urn:microsoft.com/office/officeart/2005/8/layout/hierarchy3"/>
    <dgm:cxn modelId="{997F10E5-31E9-419F-AFA9-61E34518C2EB}" type="presOf" srcId="{102A013D-0137-47C9-AC37-A6A636F56356}" destId="{6B7F7FD7-B7F6-43BB-9E26-B42B2B2520E5}" srcOrd="0" destOrd="0" presId="urn:microsoft.com/office/officeart/2005/8/layout/hierarchy3"/>
    <dgm:cxn modelId="{B30173B3-F7BD-414D-B795-743C6C9BE82E}" type="presOf" srcId="{576B3F7D-26C9-4A78-B576-FC400040CD84}" destId="{29E4BF7C-0291-42D3-BB2E-CB1DB05A90DE}" srcOrd="0" destOrd="0" presId="urn:microsoft.com/office/officeart/2005/8/layout/hierarchy3"/>
    <dgm:cxn modelId="{58F09333-244B-41E8-A8EA-3F48C6737FB2}" srcId="{F4AEAE74-0A95-4998-83CC-10A312939D2B}" destId="{45B84395-EDD4-446B-944C-064EF32D904E}" srcOrd="2" destOrd="0" parTransId="{AFA8082B-D464-46F2-9872-83A34F8E062B}" sibTransId="{AC73B3C4-1786-441B-A195-D3F43559C5A3}"/>
    <dgm:cxn modelId="{E355D778-722B-470E-9C8E-66A3BC2A0AD9}" type="presOf" srcId="{2C30F659-9200-4A9E-9AE2-A0217D446CD5}" destId="{6C566FCE-BAFB-4A72-8684-B3C5597BE1E1}" srcOrd="0" destOrd="0" presId="urn:microsoft.com/office/officeart/2005/8/layout/hierarchy3"/>
    <dgm:cxn modelId="{A3EF13A0-79D7-48C6-A2BC-41571EB52EFE}" type="presOf" srcId="{8274F1E8-8CBC-4814-9149-FFACEB70E8AB}" destId="{037EC940-6FE9-4779-B359-EF4797395A84}" srcOrd="0" destOrd="0" presId="urn:microsoft.com/office/officeart/2005/8/layout/hierarchy3"/>
    <dgm:cxn modelId="{9D94375A-5B4E-4813-AFD8-2AB35C1D6229}" type="presOf" srcId="{8D1E9767-67A3-4862-84D1-F2AF4B490D59}" destId="{AEBCF373-078B-4565-8EB6-2FB4EBC452CC}" srcOrd="1" destOrd="0" presId="urn:microsoft.com/office/officeart/2005/8/layout/hierarchy3"/>
    <dgm:cxn modelId="{0E244522-8FF0-4897-AFE5-7FCFECFBBCC9}" srcId="{0CDEBF08-6688-46E7-BD20-BE492CD1FAFE}" destId="{F1CA9A74-3D38-4AF1-A9FA-9C7FDA1FF980}" srcOrd="2" destOrd="0" parTransId="{6B9A1B26-AFE8-404D-B0CC-AEFAD0BD909F}" sibTransId="{3731A3DB-9A1B-44A0-92C6-578514F4239C}"/>
    <dgm:cxn modelId="{1DCE954B-2374-4069-BFF7-CED082C34A5C}" type="presOf" srcId="{8D1E9767-67A3-4862-84D1-F2AF4B490D59}" destId="{D6ECCF17-0292-44A9-99ED-8F1FA479188C}" srcOrd="0" destOrd="0" presId="urn:microsoft.com/office/officeart/2005/8/layout/hierarchy3"/>
    <dgm:cxn modelId="{AC0E164B-DED7-464C-A134-24361EA60706}" srcId="{0CDEBF08-6688-46E7-BD20-BE492CD1FAFE}" destId="{FF9A21EF-C2C2-4B41-9759-EAEFF04FBC34}" srcOrd="3" destOrd="0" parTransId="{D83F0C13-175B-4FAE-AC89-7D0FCB7D87C9}" sibTransId="{C45F677E-27F7-42B1-9194-7C05857221A6}"/>
    <dgm:cxn modelId="{F26F1D02-1943-4A63-A723-6252489EEDE0}" type="presOf" srcId="{EF9CB7B0-7C9C-426E-8141-520F185B1858}" destId="{7078E645-11CC-421E-8E43-DD78AAF591BD}" srcOrd="0" destOrd="0" presId="urn:microsoft.com/office/officeart/2005/8/layout/hierarchy3"/>
    <dgm:cxn modelId="{96EE58BF-6E22-40C8-ADC2-A442B70EB3EC}" type="presOf" srcId="{F8406EEA-E421-4831-B819-F8D43E119BCD}" destId="{844BC692-81D7-42FA-9854-1537B1D23A3E}" srcOrd="0" destOrd="0" presId="urn:microsoft.com/office/officeart/2005/8/layout/hierarchy3"/>
    <dgm:cxn modelId="{A7A88FCE-5AB2-459D-A9F7-27FF811F8D3A}" srcId="{8D1E9767-67A3-4862-84D1-F2AF4B490D59}" destId="{E7659F4D-9EE8-47F8-9A47-4BAEB8FC35A5}" srcOrd="0" destOrd="0" parTransId="{0088345E-EDD6-4428-8062-9BD12F166F5F}" sibTransId="{D62F3D6C-8B11-490A-BA5B-03EA791AC98C}"/>
    <dgm:cxn modelId="{D14B261F-4899-44D2-8CF8-4653B413CA7D}" type="presOf" srcId="{8DA47A9C-0540-4826-8526-0DC6CF2113A1}" destId="{1E132D30-71D6-406A-8C13-0EC90F527C97}" srcOrd="0" destOrd="0" presId="urn:microsoft.com/office/officeart/2005/8/layout/hierarchy3"/>
    <dgm:cxn modelId="{C807E3B8-F9CA-4935-883D-1F46ACF71CFD}" type="presOf" srcId="{23E3BE70-C81B-4405-820B-5F7F46717640}" destId="{B5E25FEB-C70C-4002-BD47-5C152708DCEC}" srcOrd="0" destOrd="0" presId="urn:microsoft.com/office/officeart/2005/8/layout/hierarchy3"/>
    <dgm:cxn modelId="{02E89BFD-D95D-4083-9835-D6E466D305F8}" srcId="{F4AEAE74-0A95-4998-83CC-10A312939D2B}" destId="{65E18CD5-BBD1-430E-8C17-6C96FFCFAD47}" srcOrd="5" destOrd="0" parTransId="{124EF752-402D-4977-8019-2CA78C1CD693}" sibTransId="{8A4F87CE-FBBF-4608-88D8-35FF18DC8DC1}"/>
    <dgm:cxn modelId="{A1EE379A-D522-4F8F-AFF4-8E0B1E18894A}" type="presOf" srcId="{AFA8082B-D464-46F2-9872-83A34F8E062B}" destId="{15E73DB9-2404-4E3D-A694-CC7125265ECF}" srcOrd="0" destOrd="0" presId="urn:microsoft.com/office/officeart/2005/8/layout/hierarchy3"/>
    <dgm:cxn modelId="{F3428F0D-C732-4F11-B83D-47E39894B60D}" srcId="{8D1E9767-67A3-4862-84D1-F2AF4B490D59}" destId="{99CD69DC-6DFA-4271-B1EB-1707DF213B0A}" srcOrd="5" destOrd="0" parTransId="{0EC11F99-3A14-4EE3-BDD6-50A4B3AD3FD5}" sibTransId="{0D5907BB-57E4-4A93-A4A7-05E01EB60117}"/>
    <dgm:cxn modelId="{F6FD26DC-518E-428B-8C75-69C1F9BDD5BF}" type="presOf" srcId="{0CDEBF08-6688-46E7-BD20-BE492CD1FAFE}" destId="{9165828F-A0DE-410E-AB34-66616C5E025A}" srcOrd="0" destOrd="0" presId="urn:microsoft.com/office/officeart/2005/8/layout/hierarchy3"/>
    <dgm:cxn modelId="{CF051BF6-7143-4E83-BC56-61E6422823DA}" type="presOf" srcId="{7904F836-B31E-4863-957F-1E1A55D270B7}" destId="{FE8137EA-1525-4625-A5C5-1D20DB8CEFE0}" srcOrd="0" destOrd="0" presId="urn:microsoft.com/office/officeart/2005/8/layout/hierarchy3"/>
    <dgm:cxn modelId="{9AC5C395-DE6A-4C50-863C-E477890927E3}" type="presOf" srcId="{74EE69A3-E9BF-45E8-84B6-B6A97B0D6873}" destId="{EAEE1B60-1D3D-4316-8959-462DC4BF752B}" srcOrd="0" destOrd="0" presId="urn:microsoft.com/office/officeart/2005/8/layout/hierarchy3"/>
    <dgm:cxn modelId="{8B699B86-DF86-4E23-983F-48C0ECC6BA97}" type="presOf" srcId="{BD5D6385-B6A2-4D17-AB9D-708C59AFEACD}" destId="{D035BFDD-9754-42D3-8B79-8DD89914571E}" srcOrd="0" destOrd="0" presId="urn:microsoft.com/office/officeart/2005/8/layout/hierarchy3"/>
    <dgm:cxn modelId="{444C2FA9-74C5-440F-8F46-360816A77180}" type="presOf" srcId="{6E486F33-12A1-41AC-B985-7C97D27D7BD2}" destId="{FB104621-B94D-40C7-A7EE-2EEDB238133F}" srcOrd="0" destOrd="0" presId="urn:microsoft.com/office/officeart/2005/8/layout/hierarchy3"/>
    <dgm:cxn modelId="{0AB2E200-42D4-4101-BD4B-8AF517B9D934}" type="presOf" srcId="{45B84395-EDD4-446B-944C-064EF32D904E}" destId="{F5D40ED3-533B-43B7-A4D6-BCBCEC5DE58F}" srcOrd="0" destOrd="0" presId="urn:microsoft.com/office/officeart/2005/8/layout/hierarchy3"/>
    <dgm:cxn modelId="{357766B7-C92C-4D43-9A56-963CB1F9A6AC}" type="presOf" srcId="{D83F0C13-175B-4FAE-AC89-7D0FCB7D87C9}" destId="{171C5E60-1B31-48A6-AB89-CF040F99F088}" srcOrd="0" destOrd="0" presId="urn:microsoft.com/office/officeart/2005/8/layout/hierarchy3"/>
    <dgm:cxn modelId="{2274EFD5-9BE9-49E5-9E43-4433953F91A7}" type="presOf" srcId="{02E9E175-8D85-4802-BADD-F0529BEC2DEE}" destId="{735843B7-CA7E-4C63-8F4D-BD3F795C7C76}" srcOrd="0" destOrd="0" presId="urn:microsoft.com/office/officeart/2005/8/layout/hierarchy3"/>
    <dgm:cxn modelId="{29399B84-2DE4-4BF8-9FE9-9B77A0810997}" type="presOf" srcId="{8B5E790B-1EE7-47FC-9775-795C8AF33B53}" destId="{ED954F94-CA03-467C-B175-32FA25AC9874}" srcOrd="0" destOrd="0" presId="urn:microsoft.com/office/officeart/2005/8/layout/hierarchy3"/>
    <dgm:cxn modelId="{F24F4EF1-78E8-4CDA-BF44-E29BED2FB376}" srcId="{F4AEAE74-0A95-4998-83CC-10A312939D2B}" destId="{9BEAC155-D123-4DB6-BD6C-DAF78451AAFD}" srcOrd="3" destOrd="0" parTransId="{2C30F659-9200-4A9E-9AE2-A0217D446CD5}" sibTransId="{45AD57B7-4BEB-4CA9-B1B3-1CD74B9471C6}"/>
    <dgm:cxn modelId="{DA75D722-B81B-4CD2-849A-BD9AFFC04795}" type="presOf" srcId="{150E1884-9D93-4664-A26B-10EF7E987616}" destId="{C7AFAA85-2CF3-4C6C-98EE-6FB850AD15ED}" srcOrd="0" destOrd="0" presId="urn:microsoft.com/office/officeart/2005/8/layout/hierarchy3"/>
    <dgm:cxn modelId="{284088D6-3B3B-4723-A7D1-DE8C0E6E9A9D}" type="presOf" srcId="{0088345E-EDD6-4428-8062-9BD12F166F5F}" destId="{A2846886-779C-4629-A4A2-2AE0DEAA9B4C}" srcOrd="0" destOrd="0" presId="urn:microsoft.com/office/officeart/2005/8/layout/hierarchy3"/>
    <dgm:cxn modelId="{9DE99E1A-AA5F-4074-87AA-2F07C2C79A0F}" type="presOf" srcId="{445DC26E-058D-4DC6-AC4D-CCA59FCD1161}" destId="{B615AA96-8C11-4D20-9BBC-154A5D229DC3}" srcOrd="0" destOrd="0" presId="urn:microsoft.com/office/officeart/2005/8/layout/hierarchy3"/>
    <dgm:cxn modelId="{0DE8F463-9352-4A5B-9DFC-EAB74444199C}" srcId="{0CDEBF08-6688-46E7-BD20-BE492CD1FAFE}" destId="{8DA47A9C-0540-4826-8526-0DC6CF2113A1}" srcOrd="1" destOrd="0" parTransId="{A0B7231D-BFB9-4A6E-A6C0-7C9E763140B7}" sibTransId="{996D0448-7A41-45AC-B5DB-D9CF5FE08A22}"/>
    <dgm:cxn modelId="{D008EB69-3928-4FAE-A13F-035C3827F682}" type="presOf" srcId="{A69F13D8-38BB-46E8-B370-CDC5A51EBC22}" destId="{377D2403-DA64-4B97-B7D5-03ED52553C1D}" srcOrd="0" destOrd="0" presId="urn:microsoft.com/office/officeart/2005/8/layout/hierarchy3"/>
    <dgm:cxn modelId="{386277ED-F742-4390-B9B8-855347420CD2}" type="presOf" srcId="{223593BF-481E-45CC-AF49-1E240C4952FE}" destId="{CC04B9D4-1DF4-4D7F-8AD2-C4CC24789567}" srcOrd="0" destOrd="0" presId="urn:microsoft.com/office/officeart/2005/8/layout/hierarchy3"/>
    <dgm:cxn modelId="{359DC739-8DDA-4EFB-9CD9-386BC6639E93}" type="presOf" srcId="{F04FB27B-707E-421D-A842-46E585674637}" destId="{00CA303E-77F0-40E5-AD9C-ABB243C1B2ED}" srcOrd="0" destOrd="0" presId="urn:microsoft.com/office/officeart/2005/8/layout/hierarchy3"/>
    <dgm:cxn modelId="{9E149DD0-4606-480F-A3CC-919B4BAA9041}" type="presOf" srcId="{0330355F-4C32-4F12-A9A0-47977FD5E400}" destId="{8C70316E-BC47-4DB1-A0BB-148E2CAB42A4}" srcOrd="0" destOrd="0" presId="urn:microsoft.com/office/officeart/2005/8/layout/hierarchy3"/>
    <dgm:cxn modelId="{D2060CA3-4C77-4FD9-8F56-C1AD16A8C81F}" type="presOf" srcId="{05091F67-FDBD-4852-8109-0849A5E13E55}" destId="{9A8E06C0-A014-4AA6-BFE1-7A6EDCA6C900}" srcOrd="0" destOrd="0" presId="urn:microsoft.com/office/officeart/2005/8/layout/hierarchy3"/>
    <dgm:cxn modelId="{19204702-2B40-41F1-B5D5-B691A70B34AE}" type="presOf" srcId="{A0B7231D-BFB9-4A6E-A6C0-7C9E763140B7}" destId="{A32490CA-3E75-4665-8F94-DD1DE8E21C56}" srcOrd="0" destOrd="0" presId="urn:microsoft.com/office/officeart/2005/8/layout/hierarchy3"/>
    <dgm:cxn modelId="{758C4508-E94E-4018-92C3-AB8DE538F0BD}" type="presOf" srcId="{EFCB8B1E-9CD6-4BA1-AD07-0C5F654F7AC6}" destId="{7AE8E394-535D-41A1-B475-1A0BB680B124}" srcOrd="0" destOrd="0" presId="urn:microsoft.com/office/officeart/2005/8/layout/hierarchy3"/>
    <dgm:cxn modelId="{7BC609FD-D7B7-42C4-8BBD-905874025865}" type="presOf" srcId="{CD9CA93A-91E4-48D0-8FA9-47F6913DF008}" destId="{FAD7A902-BA61-4281-B387-7CA7299400B3}" srcOrd="0" destOrd="0" presId="urn:microsoft.com/office/officeart/2005/8/layout/hierarchy3"/>
    <dgm:cxn modelId="{1A06B715-65B1-443A-99AA-C1FE6FF11CA1}" srcId="{8D1E9767-67A3-4862-84D1-F2AF4B490D59}" destId="{F8406EEA-E421-4831-B819-F8D43E119BCD}" srcOrd="6" destOrd="0" parTransId="{7904F836-B31E-4863-957F-1E1A55D270B7}" sibTransId="{E0184026-D705-4742-B9F4-F78AE420EFA7}"/>
    <dgm:cxn modelId="{6CDA8CB8-45E1-4F50-AE75-084DCA2B2C4A}" type="presOf" srcId="{F1CA9A74-3D38-4AF1-A9FA-9C7FDA1FF980}" destId="{EE848601-DFC3-41BB-B91C-90DDB08E1EDC}" srcOrd="0" destOrd="0" presId="urn:microsoft.com/office/officeart/2005/8/layout/hierarchy3"/>
    <dgm:cxn modelId="{918A603F-297A-4844-82B7-DCA644D5DBED}" type="presOf" srcId="{F4AEAE74-0A95-4998-83CC-10A312939D2B}" destId="{7A6C9B7F-916E-458C-B0C7-A2EB0FA7CC6D}" srcOrd="1" destOrd="0" presId="urn:microsoft.com/office/officeart/2005/8/layout/hierarchy3"/>
    <dgm:cxn modelId="{D3212A57-A299-4FB1-B5F8-2726CAE08868}" type="presOf" srcId="{65E18CD5-BBD1-430E-8C17-6C96FFCFAD47}" destId="{BC8DA1D2-07D4-4FDB-BC55-C58698E6E937}" srcOrd="0" destOrd="0" presId="urn:microsoft.com/office/officeart/2005/8/layout/hierarchy3"/>
    <dgm:cxn modelId="{D3434F3D-6981-429A-8280-6A5A93E8D059}" type="presOf" srcId="{E7659F4D-9EE8-47F8-9A47-4BAEB8FC35A5}" destId="{D6E3033F-F154-4943-9156-E14D91C5B998}" srcOrd="0" destOrd="0" presId="urn:microsoft.com/office/officeart/2005/8/layout/hierarchy3"/>
    <dgm:cxn modelId="{B6592307-CD2B-40B9-A0D4-780F8C597D34}" type="presOf" srcId="{31C6E11B-CC2D-4949-8117-F606BC9A34F7}" destId="{1EC4CC85-C0EC-479D-93BB-C757D2E5ED8E}" srcOrd="0" destOrd="0" presId="urn:microsoft.com/office/officeart/2005/8/layout/hierarchy3"/>
    <dgm:cxn modelId="{94242D15-32B7-4244-B143-DAF4E2080E6A}" type="presOf" srcId="{F4AEAE74-0A95-4998-83CC-10A312939D2B}" destId="{44A13F98-3487-4F38-8919-1F0065FC38D7}" srcOrd="0" destOrd="0" presId="urn:microsoft.com/office/officeart/2005/8/layout/hierarchy3"/>
    <dgm:cxn modelId="{99EAF2EF-A5D6-4B07-9B96-3EDFB0288506}" srcId="{0CDEBF08-6688-46E7-BD20-BE492CD1FAFE}" destId="{656CDC68-B73D-4DA2-8963-9C3EFA832E27}" srcOrd="0" destOrd="0" parTransId="{A69F13D8-38BB-46E8-B370-CDC5A51EBC22}" sibTransId="{59D9C5EE-35A6-4A19-8F71-71739C58C91C}"/>
    <dgm:cxn modelId="{D7204954-1F34-4130-9FE2-3886623889B2}" srcId="{0CDEBF08-6688-46E7-BD20-BE492CD1FAFE}" destId="{150E1884-9D93-4664-A26B-10EF7E987616}" srcOrd="7" destOrd="0" parTransId="{102A013D-0137-47C9-AC37-A6A636F56356}" sibTransId="{C256432F-8E1A-4D28-B138-4B4F68C6B875}"/>
    <dgm:cxn modelId="{8CA57BCA-80CE-452E-890E-830F842A3B8F}" srcId="{F4AEAE74-0A95-4998-83CC-10A312939D2B}" destId="{23E3BE70-C81B-4405-820B-5F7F46717640}" srcOrd="1" destOrd="0" parTransId="{8B5E790B-1EE7-47FC-9775-795C8AF33B53}" sibTransId="{D28A392A-C3EC-4DF9-9713-20C75F8C94A5}"/>
    <dgm:cxn modelId="{2F1A05EE-2CA9-40E0-B2C2-913F4275CB3B}" srcId="{576B3F7D-26C9-4A78-B576-FC400040CD84}" destId="{F4AEAE74-0A95-4998-83CC-10A312939D2B}" srcOrd="0" destOrd="0" parTransId="{227B0E7D-FCD5-4A49-A438-3C40506DD55F}" sibTransId="{B3565836-4BDF-4DA0-B4F3-EB1D4E0D91C1}"/>
    <dgm:cxn modelId="{EB112D42-AAD3-44C8-99A4-2E0111DEF118}" type="presOf" srcId="{6B9A1B26-AFE8-404D-B0CC-AEFAD0BD909F}" destId="{FF82F7E7-D875-4C52-917C-0B1722C532FE}" srcOrd="0" destOrd="0" presId="urn:microsoft.com/office/officeart/2005/8/layout/hierarchy3"/>
    <dgm:cxn modelId="{05816911-109E-4085-AC77-99422CBFA674}" srcId="{576B3F7D-26C9-4A78-B576-FC400040CD84}" destId="{8D1E9767-67A3-4862-84D1-F2AF4B490D59}" srcOrd="2" destOrd="0" parTransId="{4B3500A5-3048-4286-98DA-2D1CC22B203D}" sibTransId="{42C5912D-1660-4D95-AE24-50F21DABB622}"/>
    <dgm:cxn modelId="{59F94022-D865-46C6-9148-4A4A13B008D9}" srcId="{0CDEBF08-6688-46E7-BD20-BE492CD1FAFE}" destId="{0330355F-4C32-4F12-A9A0-47977FD5E400}" srcOrd="4" destOrd="0" parTransId="{05091F67-FDBD-4852-8109-0849A5E13E55}" sibTransId="{2F2FA738-98F9-4362-81BC-389A2C8BA1E6}"/>
    <dgm:cxn modelId="{1B8F9443-F42D-43D3-90E4-934C5A02FEEF}" srcId="{F4AEAE74-0A95-4998-83CC-10A312939D2B}" destId="{6CB03D24-EE84-4A13-A0A6-22402A4A547C}" srcOrd="4" destOrd="0" parTransId="{EF9CB7B0-7C9C-426E-8141-520F185B1858}" sibTransId="{55599E07-651B-41EB-9CDE-4AAC41EF5FA8}"/>
    <dgm:cxn modelId="{326D3F9B-9B40-4DD4-8F66-D4FF8399B1E3}" srcId="{0CDEBF08-6688-46E7-BD20-BE492CD1FAFE}" destId="{8274F1E8-8CBC-4814-9149-FFACEB70E8AB}" srcOrd="6" destOrd="0" parTransId="{445DC26E-058D-4DC6-AC4D-CCA59FCD1161}" sibTransId="{938A5116-69F9-4B38-BE3C-3DB0227B763A}"/>
    <dgm:cxn modelId="{2DE63533-14E3-45C0-934D-BEF9B39AFA3B}" srcId="{8D1E9767-67A3-4862-84D1-F2AF4B490D59}" destId="{F79E1B74-47B7-43F7-A20E-B64A5D2071CF}" srcOrd="4" destOrd="0" parTransId="{74EE69A3-E9BF-45E8-84B6-B6A97B0D6873}" sibTransId="{30A1C24F-7A92-48B5-AC6D-3BF6ED0A36F9}"/>
    <dgm:cxn modelId="{D5026666-3691-4DC1-9D01-8470ED36818D}" srcId="{0CDEBF08-6688-46E7-BD20-BE492CD1FAFE}" destId="{CD9CA93A-91E4-48D0-8FA9-47F6913DF008}" srcOrd="5" destOrd="0" parTransId="{EFCB8B1E-9CD6-4BA1-AD07-0C5F654F7AC6}" sibTransId="{D4245622-019D-4F72-A06F-B3D4412C76C7}"/>
    <dgm:cxn modelId="{C56D470B-BECE-4426-9DF6-437959806D71}" srcId="{8D1E9767-67A3-4862-84D1-F2AF4B490D59}" destId="{31C6E11B-CC2D-4949-8117-F606BC9A34F7}" srcOrd="3" destOrd="0" parTransId="{F04FB27B-707E-421D-A842-46E585674637}" sibTransId="{9BD23B4F-01E7-4C9A-B516-61D7660B38E2}"/>
    <dgm:cxn modelId="{51B4D69D-8FA1-4CA5-AE87-8A0E4B86D676}" srcId="{8D1E9767-67A3-4862-84D1-F2AF4B490D59}" destId="{223593BF-481E-45CC-AF49-1E240C4952FE}" srcOrd="1" destOrd="0" parTransId="{02E9E175-8D85-4802-BADD-F0529BEC2DEE}" sibTransId="{9AC24F64-E379-4CED-AC16-C2E770F9850C}"/>
    <dgm:cxn modelId="{7D2EF476-A297-412D-8376-0947D719DFEC}" type="presOf" srcId="{F79E1B74-47B7-43F7-A20E-B64A5D2071CF}" destId="{802FD0FE-8A61-4669-9970-98252A612298}" srcOrd="0" destOrd="0" presId="urn:microsoft.com/office/officeart/2005/8/layout/hierarchy3"/>
    <dgm:cxn modelId="{22F2FDE1-985B-47A5-8326-E9AC314CBC34}" srcId="{F4AEAE74-0A95-4998-83CC-10A312939D2B}" destId="{6E486F33-12A1-41AC-B985-7C97D27D7BD2}" srcOrd="0" destOrd="0" parTransId="{BD5D6385-B6A2-4D17-AB9D-708C59AFEACD}" sibTransId="{5D750527-DF3C-443A-B0F7-294017A99AEB}"/>
    <dgm:cxn modelId="{206ED15F-53CA-432F-9C77-4D59B4341657}" type="presOf" srcId="{F3E98329-C101-4838-87F4-80F96BFD9698}" destId="{CD72D4A4-2760-463C-BBA4-2F8C2D19A35A}" srcOrd="0" destOrd="0" presId="urn:microsoft.com/office/officeart/2005/8/layout/hierarchy3"/>
    <dgm:cxn modelId="{45D08BEB-66B5-4ACA-BD95-C7D9B2EFA4E2}" srcId="{576B3F7D-26C9-4A78-B576-FC400040CD84}" destId="{0CDEBF08-6688-46E7-BD20-BE492CD1FAFE}" srcOrd="1" destOrd="0" parTransId="{F854231A-24BA-459A-BC19-353841A4C7AE}" sibTransId="{2F852D3B-AB34-4B7C-AA11-E0CD49CC7E41}"/>
    <dgm:cxn modelId="{DC8EA828-0BB4-4CA5-B303-E8AF23555F85}" type="presOf" srcId="{99CD69DC-6DFA-4271-B1EB-1707DF213B0A}" destId="{5CBB528C-BF72-454B-B6AB-1BBFF403BC19}" srcOrd="0" destOrd="0" presId="urn:microsoft.com/office/officeart/2005/8/layout/hierarchy3"/>
    <dgm:cxn modelId="{5CBC0E01-85A2-4C3A-9FC5-7FA4FC85BC74}" type="presParOf" srcId="{29E4BF7C-0291-42D3-BB2E-CB1DB05A90DE}" destId="{3C16CA8D-BC33-45B6-8C09-02FFFCBCA828}" srcOrd="0" destOrd="0" presId="urn:microsoft.com/office/officeart/2005/8/layout/hierarchy3"/>
    <dgm:cxn modelId="{647C7DF6-27BB-4868-A31A-7D092E01D306}" type="presParOf" srcId="{3C16CA8D-BC33-45B6-8C09-02FFFCBCA828}" destId="{4380789A-4EED-4BC2-A77A-40326CEB9C2D}" srcOrd="0" destOrd="0" presId="urn:microsoft.com/office/officeart/2005/8/layout/hierarchy3"/>
    <dgm:cxn modelId="{624B13F8-CEA5-4B01-A496-29A845B51A6A}" type="presParOf" srcId="{4380789A-4EED-4BC2-A77A-40326CEB9C2D}" destId="{44A13F98-3487-4F38-8919-1F0065FC38D7}" srcOrd="0" destOrd="0" presId="urn:microsoft.com/office/officeart/2005/8/layout/hierarchy3"/>
    <dgm:cxn modelId="{C75FC717-4D72-4C88-8DC4-5C83B0CE51E9}" type="presParOf" srcId="{4380789A-4EED-4BC2-A77A-40326CEB9C2D}" destId="{7A6C9B7F-916E-458C-B0C7-A2EB0FA7CC6D}" srcOrd="1" destOrd="0" presId="urn:microsoft.com/office/officeart/2005/8/layout/hierarchy3"/>
    <dgm:cxn modelId="{E5D96A70-C259-4D21-A34D-1FD2254DBC8B}" type="presParOf" srcId="{3C16CA8D-BC33-45B6-8C09-02FFFCBCA828}" destId="{414FDD2B-88A8-4298-A1D8-CBE2735CE59B}" srcOrd="1" destOrd="0" presId="urn:microsoft.com/office/officeart/2005/8/layout/hierarchy3"/>
    <dgm:cxn modelId="{C06D1DEF-7117-48F3-81DC-E1637520CBEF}" type="presParOf" srcId="{414FDD2B-88A8-4298-A1D8-CBE2735CE59B}" destId="{D035BFDD-9754-42D3-8B79-8DD89914571E}" srcOrd="0" destOrd="0" presId="urn:microsoft.com/office/officeart/2005/8/layout/hierarchy3"/>
    <dgm:cxn modelId="{9C6D1910-4115-4E84-9DBD-345C7007A301}" type="presParOf" srcId="{414FDD2B-88A8-4298-A1D8-CBE2735CE59B}" destId="{FB104621-B94D-40C7-A7EE-2EEDB238133F}" srcOrd="1" destOrd="0" presId="urn:microsoft.com/office/officeart/2005/8/layout/hierarchy3"/>
    <dgm:cxn modelId="{E2869196-B038-4877-8644-39C2AF9BB7F3}" type="presParOf" srcId="{414FDD2B-88A8-4298-A1D8-CBE2735CE59B}" destId="{ED954F94-CA03-467C-B175-32FA25AC9874}" srcOrd="2" destOrd="0" presId="urn:microsoft.com/office/officeart/2005/8/layout/hierarchy3"/>
    <dgm:cxn modelId="{61A3C5AC-1F16-4EB1-A6A2-C92529A17116}" type="presParOf" srcId="{414FDD2B-88A8-4298-A1D8-CBE2735CE59B}" destId="{B5E25FEB-C70C-4002-BD47-5C152708DCEC}" srcOrd="3" destOrd="0" presId="urn:microsoft.com/office/officeart/2005/8/layout/hierarchy3"/>
    <dgm:cxn modelId="{A767680C-B840-4155-9326-2452F0F8B75A}" type="presParOf" srcId="{414FDD2B-88A8-4298-A1D8-CBE2735CE59B}" destId="{15E73DB9-2404-4E3D-A694-CC7125265ECF}" srcOrd="4" destOrd="0" presId="urn:microsoft.com/office/officeart/2005/8/layout/hierarchy3"/>
    <dgm:cxn modelId="{19986DAA-9A34-4133-995F-377FC6E1C315}" type="presParOf" srcId="{414FDD2B-88A8-4298-A1D8-CBE2735CE59B}" destId="{F5D40ED3-533B-43B7-A4D6-BCBCEC5DE58F}" srcOrd="5" destOrd="0" presId="urn:microsoft.com/office/officeart/2005/8/layout/hierarchy3"/>
    <dgm:cxn modelId="{092B0C6F-D5B9-4FF5-A48A-A570FF2BACA2}" type="presParOf" srcId="{414FDD2B-88A8-4298-A1D8-CBE2735CE59B}" destId="{6C566FCE-BAFB-4A72-8684-B3C5597BE1E1}" srcOrd="6" destOrd="0" presId="urn:microsoft.com/office/officeart/2005/8/layout/hierarchy3"/>
    <dgm:cxn modelId="{9611AB51-0F9F-44CD-B01E-4D5A0268F093}" type="presParOf" srcId="{414FDD2B-88A8-4298-A1D8-CBE2735CE59B}" destId="{B4F7C980-F7CB-4986-BEE7-E84CC5FCB057}" srcOrd="7" destOrd="0" presId="urn:microsoft.com/office/officeart/2005/8/layout/hierarchy3"/>
    <dgm:cxn modelId="{A296DB20-91B8-4FFE-906A-3572E9632485}" type="presParOf" srcId="{414FDD2B-88A8-4298-A1D8-CBE2735CE59B}" destId="{7078E645-11CC-421E-8E43-DD78AAF591BD}" srcOrd="8" destOrd="0" presId="urn:microsoft.com/office/officeart/2005/8/layout/hierarchy3"/>
    <dgm:cxn modelId="{2F524D78-C42B-4D40-B31B-4ED8BE7F6BF1}" type="presParOf" srcId="{414FDD2B-88A8-4298-A1D8-CBE2735CE59B}" destId="{F3BA02B7-D3C9-4D4A-BAEE-1EEA356A33B8}" srcOrd="9" destOrd="0" presId="urn:microsoft.com/office/officeart/2005/8/layout/hierarchy3"/>
    <dgm:cxn modelId="{45E6F9B1-F241-4CF8-A35F-188D4D5F6447}" type="presParOf" srcId="{414FDD2B-88A8-4298-A1D8-CBE2735CE59B}" destId="{48BF1936-00B1-48CC-BA5C-E44BF09FA86A}" srcOrd="10" destOrd="0" presId="urn:microsoft.com/office/officeart/2005/8/layout/hierarchy3"/>
    <dgm:cxn modelId="{C78330C1-DF00-4C4F-8EEF-4BBA4811AB2B}" type="presParOf" srcId="{414FDD2B-88A8-4298-A1D8-CBE2735CE59B}" destId="{BC8DA1D2-07D4-4FDB-BC55-C58698E6E937}" srcOrd="11" destOrd="0" presId="urn:microsoft.com/office/officeart/2005/8/layout/hierarchy3"/>
    <dgm:cxn modelId="{ECA1C2B2-75AF-4532-8E94-59CB55259127}" type="presParOf" srcId="{29E4BF7C-0291-42D3-BB2E-CB1DB05A90DE}" destId="{6DFEAFD3-F673-4D39-9EF7-B119D10CFA5C}" srcOrd="1" destOrd="0" presId="urn:microsoft.com/office/officeart/2005/8/layout/hierarchy3"/>
    <dgm:cxn modelId="{720C8D7F-DECC-4AC5-99C4-C361A70EFF72}" type="presParOf" srcId="{6DFEAFD3-F673-4D39-9EF7-B119D10CFA5C}" destId="{A72D946C-93BD-438F-ACC7-1C64B2EA08A5}" srcOrd="0" destOrd="0" presId="urn:microsoft.com/office/officeart/2005/8/layout/hierarchy3"/>
    <dgm:cxn modelId="{A78BBDEC-AEA7-4DF4-983C-7E661467D6CB}" type="presParOf" srcId="{A72D946C-93BD-438F-ACC7-1C64B2EA08A5}" destId="{9165828F-A0DE-410E-AB34-66616C5E025A}" srcOrd="0" destOrd="0" presId="urn:microsoft.com/office/officeart/2005/8/layout/hierarchy3"/>
    <dgm:cxn modelId="{2DE7EC1E-24F1-4D02-972C-CDF4727CC16C}" type="presParOf" srcId="{A72D946C-93BD-438F-ACC7-1C64B2EA08A5}" destId="{ED9B725D-EB31-4EC4-8C2B-C63586431A09}" srcOrd="1" destOrd="0" presId="urn:microsoft.com/office/officeart/2005/8/layout/hierarchy3"/>
    <dgm:cxn modelId="{8E5AF1AA-B990-4128-B940-072054FD2917}" type="presParOf" srcId="{6DFEAFD3-F673-4D39-9EF7-B119D10CFA5C}" destId="{62630B42-3B0B-4848-B30E-84A9819F8C6F}" srcOrd="1" destOrd="0" presId="urn:microsoft.com/office/officeart/2005/8/layout/hierarchy3"/>
    <dgm:cxn modelId="{BD76FC09-1472-485C-8C3C-2C82E580560B}" type="presParOf" srcId="{62630B42-3B0B-4848-B30E-84A9819F8C6F}" destId="{377D2403-DA64-4B97-B7D5-03ED52553C1D}" srcOrd="0" destOrd="0" presId="urn:microsoft.com/office/officeart/2005/8/layout/hierarchy3"/>
    <dgm:cxn modelId="{D34308FA-E782-4A2D-B6B5-99C19F0C5E29}" type="presParOf" srcId="{62630B42-3B0B-4848-B30E-84A9819F8C6F}" destId="{73B7A9D0-46A4-4302-896D-E91113D43B3E}" srcOrd="1" destOrd="0" presId="urn:microsoft.com/office/officeart/2005/8/layout/hierarchy3"/>
    <dgm:cxn modelId="{2CCEBA2A-F667-4D71-8A1D-2B68FB97F1B5}" type="presParOf" srcId="{62630B42-3B0B-4848-B30E-84A9819F8C6F}" destId="{A32490CA-3E75-4665-8F94-DD1DE8E21C56}" srcOrd="2" destOrd="0" presId="urn:microsoft.com/office/officeart/2005/8/layout/hierarchy3"/>
    <dgm:cxn modelId="{FF52F579-A0F6-4742-AECF-B4A5187DE09C}" type="presParOf" srcId="{62630B42-3B0B-4848-B30E-84A9819F8C6F}" destId="{1E132D30-71D6-406A-8C13-0EC90F527C97}" srcOrd="3" destOrd="0" presId="urn:microsoft.com/office/officeart/2005/8/layout/hierarchy3"/>
    <dgm:cxn modelId="{AB28915F-2D1D-46CA-A726-258E274DC693}" type="presParOf" srcId="{62630B42-3B0B-4848-B30E-84A9819F8C6F}" destId="{FF82F7E7-D875-4C52-917C-0B1722C532FE}" srcOrd="4" destOrd="0" presId="urn:microsoft.com/office/officeart/2005/8/layout/hierarchy3"/>
    <dgm:cxn modelId="{5C649BB7-F548-4058-8DFE-BBA0A589DE39}" type="presParOf" srcId="{62630B42-3B0B-4848-B30E-84A9819F8C6F}" destId="{EE848601-DFC3-41BB-B91C-90DDB08E1EDC}" srcOrd="5" destOrd="0" presId="urn:microsoft.com/office/officeart/2005/8/layout/hierarchy3"/>
    <dgm:cxn modelId="{461F1957-51C8-4C06-A919-787C119BACD4}" type="presParOf" srcId="{62630B42-3B0B-4848-B30E-84A9819F8C6F}" destId="{171C5E60-1B31-48A6-AB89-CF040F99F088}" srcOrd="6" destOrd="0" presId="urn:microsoft.com/office/officeart/2005/8/layout/hierarchy3"/>
    <dgm:cxn modelId="{BC849B67-AC88-4697-90E0-681D7FB39D44}" type="presParOf" srcId="{62630B42-3B0B-4848-B30E-84A9819F8C6F}" destId="{7503F2CE-ECB2-4077-AB7F-87C378C9B2C0}" srcOrd="7" destOrd="0" presId="urn:microsoft.com/office/officeart/2005/8/layout/hierarchy3"/>
    <dgm:cxn modelId="{473CB8C9-3317-418C-9110-D80EBCD2F319}" type="presParOf" srcId="{62630B42-3B0B-4848-B30E-84A9819F8C6F}" destId="{9A8E06C0-A014-4AA6-BFE1-7A6EDCA6C900}" srcOrd="8" destOrd="0" presId="urn:microsoft.com/office/officeart/2005/8/layout/hierarchy3"/>
    <dgm:cxn modelId="{476C65C7-65B5-4A25-B70F-B0F6A3A83DAD}" type="presParOf" srcId="{62630B42-3B0B-4848-B30E-84A9819F8C6F}" destId="{8C70316E-BC47-4DB1-A0BB-148E2CAB42A4}" srcOrd="9" destOrd="0" presId="urn:microsoft.com/office/officeart/2005/8/layout/hierarchy3"/>
    <dgm:cxn modelId="{49762669-30DA-40B9-9DB4-DE9C9E00E7EF}" type="presParOf" srcId="{62630B42-3B0B-4848-B30E-84A9819F8C6F}" destId="{7AE8E394-535D-41A1-B475-1A0BB680B124}" srcOrd="10" destOrd="0" presId="urn:microsoft.com/office/officeart/2005/8/layout/hierarchy3"/>
    <dgm:cxn modelId="{FD5B07F3-1488-4C98-BBBB-A931E9C97388}" type="presParOf" srcId="{62630B42-3B0B-4848-B30E-84A9819F8C6F}" destId="{FAD7A902-BA61-4281-B387-7CA7299400B3}" srcOrd="11" destOrd="0" presId="urn:microsoft.com/office/officeart/2005/8/layout/hierarchy3"/>
    <dgm:cxn modelId="{ADD2C604-ABC5-4D24-959D-34B905E61AC4}" type="presParOf" srcId="{62630B42-3B0B-4848-B30E-84A9819F8C6F}" destId="{B615AA96-8C11-4D20-9BBC-154A5D229DC3}" srcOrd="12" destOrd="0" presId="urn:microsoft.com/office/officeart/2005/8/layout/hierarchy3"/>
    <dgm:cxn modelId="{8481BFE0-FFDD-4145-AF1C-D35A86DDB6D7}" type="presParOf" srcId="{62630B42-3B0B-4848-B30E-84A9819F8C6F}" destId="{037EC940-6FE9-4779-B359-EF4797395A84}" srcOrd="13" destOrd="0" presId="urn:microsoft.com/office/officeart/2005/8/layout/hierarchy3"/>
    <dgm:cxn modelId="{B9AD55BA-CE88-4B76-8DFB-BF74CF6265F4}" type="presParOf" srcId="{62630B42-3B0B-4848-B30E-84A9819F8C6F}" destId="{6B7F7FD7-B7F6-43BB-9E26-B42B2B2520E5}" srcOrd="14" destOrd="0" presId="urn:microsoft.com/office/officeart/2005/8/layout/hierarchy3"/>
    <dgm:cxn modelId="{7E978E81-2F37-4F5F-A96A-159FFB8AD99B}" type="presParOf" srcId="{62630B42-3B0B-4848-B30E-84A9819F8C6F}" destId="{C7AFAA85-2CF3-4C6C-98EE-6FB850AD15ED}" srcOrd="15" destOrd="0" presId="urn:microsoft.com/office/officeart/2005/8/layout/hierarchy3"/>
    <dgm:cxn modelId="{ACAF44CD-AEC7-4EF7-8C14-0D56CD7A52F6}" type="presParOf" srcId="{29E4BF7C-0291-42D3-BB2E-CB1DB05A90DE}" destId="{B09E6620-5F8E-4200-A051-0A0D118DC5AB}" srcOrd="2" destOrd="0" presId="urn:microsoft.com/office/officeart/2005/8/layout/hierarchy3"/>
    <dgm:cxn modelId="{9002295F-ED91-4AE3-A47B-6C8143D52EB0}" type="presParOf" srcId="{B09E6620-5F8E-4200-A051-0A0D118DC5AB}" destId="{605A9014-3949-4D30-8991-D365F2BC3BDC}" srcOrd="0" destOrd="0" presId="urn:microsoft.com/office/officeart/2005/8/layout/hierarchy3"/>
    <dgm:cxn modelId="{CC895B90-B087-4C5E-8638-71FBD4E83729}" type="presParOf" srcId="{605A9014-3949-4D30-8991-D365F2BC3BDC}" destId="{D6ECCF17-0292-44A9-99ED-8F1FA479188C}" srcOrd="0" destOrd="0" presId="urn:microsoft.com/office/officeart/2005/8/layout/hierarchy3"/>
    <dgm:cxn modelId="{73A23A2D-C63F-48A3-8975-B40BD1A1E9F5}" type="presParOf" srcId="{605A9014-3949-4D30-8991-D365F2BC3BDC}" destId="{AEBCF373-078B-4565-8EB6-2FB4EBC452CC}" srcOrd="1" destOrd="0" presId="urn:microsoft.com/office/officeart/2005/8/layout/hierarchy3"/>
    <dgm:cxn modelId="{B2DF5EB1-C2F5-4B8E-8475-65B405C3BDFB}" type="presParOf" srcId="{B09E6620-5F8E-4200-A051-0A0D118DC5AB}" destId="{6B6F3D12-52D1-4654-92AA-757DEE42ADE2}" srcOrd="1" destOrd="0" presId="urn:microsoft.com/office/officeart/2005/8/layout/hierarchy3"/>
    <dgm:cxn modelId="{2647A56C-6D98-4C52-8C0F-56404E6E7FF0}" type="presParOf" srcId="{6B6F3D12-52D1-4654-92AA-757DEE42ADE2}" destId="{A2846886-779C-4629-A4A2-2AE0DEAA9B4C}" srcOrd="0" destOrd="0" presId="urn:microsoft.com/office/officeart/2005/8/layout/hierarchy3"/>
    <dgm:cxn modelId="{106D32A0-9DC4-4133-B556-FAD82F667B0E}" type="presParOf" srcId="{6B6F3D12-52D1-4654-92AA-757DEE42ADE2}" destId="{D6E3033F-F154-4943-9156-E14D91C5B998}" srcOrd="1" destOrd="0" presId="urn:microsoft.com/office/officeart/2005/8/layout/hierarchy3"/>
    <dgm:cxn modelId="{A5BD2038-E56D-409D-9F47-3B65AA454B4C}" type="presParOf" srcId="{6B6F3D12-52D1-4654-92AA-757DEE42ADE2}" destId="{735843B7-CA7E-4C63-8F4D-BD3F795C7C76}" srcOrd="2" destOrd="0" presId="urn:microsoft.com/office/officeart/2005/8/layout/hierarchy3"/>
    <dgm:cxn modelId="{4A94FA86-EE85-4578-8843-F3B08D3D080F}" type="presParOf" srcId="{6B6F3D12-52D1-4654-92AA-757DEE42ADE2}" destId="{CC04B9D4-1DF4-4D7F-8AD2-C4CC24789567}" srcOrd="3" destOrd="0" presId="urn:microsoft.com/office/officeart/2005/8/layout/hierarchy3"/>
    <dgm:cxn modelId="{4F2A3CE8-D831-4878-A539-D84105C9DDAA}" type="presParOf" srcId="{6B6F3D12-52D1-4654-92AA-757DEE42ADE2}" destId="{CD72D4A4-2760-463C-BBA4-2F8C2D19A35A}" srcOrd="4" destOrd="0" presId="urn:microsoft.com/office/officeart/2005/8/layout/hierarchy3"/>
    <dgm:cxn modelId="{B5E1A790-7F7F-4E80-89C1-B4597F3109B2}" type="presParOf" srcId="{6B6F3D12-52D1-4654-92AA-757DEE42ADE2}" destId="{C847FDA2-6472-4EBD-8C81-8DA2031A89A9}" srcOrd="5" destOrd="0" presId="urn:microsoft.com/office/officeart/2005/8/layout/hierarchy3"/>
    <dgm:cxn modelId="{0102C9B1-2BC6-46C8-B92D-D100B0BB5791}" type="presParOf" srcId="{6B6F3D12-52D1-4654-92AA-757DEE42ADE2}" destId="{00CA303E-77F0-40E5-AD9C-ABB243C1B2ED}" srcOrd="6" destOrd="0" presId="urn:microsoft.com/office/officeart/2005/8/layout/hierarchy3"/>
    <dgm:cxn modelId="{922A5179-1CF9-46A4-A050-834BB8A96FE1}" type="presParOf" srcId="{6B6F3D12-52D1-4654-92AA-757DEE42ADE2}" destId="{1EC4CC85-C0EC-479D-93BB-C757D2E5ED8E}" srcOrd="7" destOrd="0" presId="urn:microsoft.com/office/officeart/2005/8/layout/hierarchy3"/>
    <dgm:cxn modelId="{4EFE2AE6-B13D-40CA-A85B-A602C97EC8BE}" type="presParOf" srcId="{6B6F3D12-52D1-4654-92AA-757DEE42ADE2}" destId="{EAEE1B60-1D3D-4316-8959-462DC4BF752B}" srcOrd="8" destOrd="0" presId="urn:microsoft.com/office/officeart/2005/8/layout/hierarchy3"/>
    <dgm:cxn modelId="{35870A49-E943-4DB7-82D0-F32EE3D28DC2}" type="presParOf" srcId="{6B6F3D12-52D1-4654-92AA-757DEE42ADE2}" destId="{802FD0FE-8A61-4669-9970-98252A612298}" srcOrd="9" destOrd="0" presId="urn:microsoft.com/office/officeart/2005/8/layout/hierarchy3"/>
    <dgm:cxn modelId="{D065FCEE-DB8E-4D98-A6B6-A7F57E723616}" type="presParOf" srcId="{6B6F3D12-52D1-4654-92AA-757DEE42ADE2}" destId="{AA5B397D-E2C1-4C52-915F-CBD32962F975}" srcOrd="10" destOrd="0" presId="urn:microsoft.com/office/officeart/2005/8/layout/hierarchy3"/>
    <dgm:cxn modelId="{76C6D168-5AE0-48EC-9AC1-A0DF6F7D02D0}" type="presParOf" srcId="{6B6F3D12-52D1-4654-92AA-757DEE42ADE2}" destId="{5CBB528C-BF72-454B-B6AB-1BBFF403BC19}" srcOrd="11" destOrd="0" presId="urn:microsoft.com/office/officeart/2005/8/layout/hierarchy3"/>
    <dgm:cxn modelId="{4ECAB83B-0B66-4BCB-9868-F36856C21CC2}" type="presParOf" srcId="{6B6F3D12-52D1-4654-92AA-757DEE42ADE2}" destId="{FE8137EA-1525-4625-A5C5-1D20DB8CEFE0}" srcOrd="12" destOrd="0" presId="urn:microsoft.com/office/officeart/2005/8/layout/hierarchy3"/>
    <dgm:cxn modelId="{6057BE41-FB83-401F-B0C2-CC3C52161F57}" type="presParOf" srcId="{6B6F3D12-52D1-4654-92AA-757DEE42ADE2}" destId="{844BC692-81D7-42FA-9854-1537B1D23A3E}" srcOrd="1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95F1A9-858A-4EE3-B04E-D54D7BB5B8EA}">
      <dsp:nvSpPr>
        <dsp:cNvPr id="0" name=""/>
        <dsp:cNvSpPr/>
      </dsp:nvSpPr>
      <dsp:spPr>
        <a:xfrm>
          <a:off x="0" y="359609"/>
          <a:ext cx="5904656" cy="9828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8267" tIns="270764" rIns="458267" bIns="92456" numCol="1" spcCol="1270" anchor="t" anchorCtr="0">
          <a:noAutofit/>
        </a:bodyPr>
        <a:lstStyle/>
        <a:p>
          <a:pPr marL="114300" marR="0" lvl="0" indent="-114300" algn="l" defTabSz="914400" eaLnBrk="1" fontAlgn="auto" latinLnBrk="0" hangingPunct="1">
            <a:lnSpc>
              <a:spcPct val="100000"/>
            </a:lnSpc>
            <a:spcBef>
              <a:spcPct val="0"/>
            </a:spcBef>
            <a:spcAft>
              <a:spcPts val="0"/>
            </a:spcAft>
            <a:buClrTx/>
            <a:buSzTx/>
            <a:buFontTx/>
            <a:buChar char="••"/>
            <a:tabLst/>
            <a:defRPr/>
          </a:pPr>
          <a:r>
            <a:rPr lang="en-GB" sz="1300" i="1" kern="1200" dirty="0" smtClean="0"/>
            <a:t> Network companies must deliver a high quality and reliable service, to all network users and consumers, including those  in vulnerable situations</a:t>
          </a:r>
          <a:endParaRPr lang="en-US" sz="1300" i="1" kern="1200" dirty="0"/>
        </a:p>
      </dsp:txBody>
      <dsp:txXfrm>
        <a:off x="0" y="359609"/>
        <a:ext cx="5904656" cy="982800"/>
      </dsp:txXfrm>
    </dsp:sp>
    <dsp:sp modelId="{C58E0100-B717-4D06-8E51-B07ABF3820CD}">
      <dsp:nvSpPr>
        <dsp:cNvPr id="0" name=""/>
        <dsp:cNvSpPr/>
      </dsp:nvSpPr>
      <dsp:spPr>
        <a:xfrm>
          <a:off x="295232" y="167729"/>
          <a:ext cx="4133259" cy="3837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27" tIns="0" rIns="156227" bIns="0" numCol="1" spcCol="1270" anchor="ctr" anchorCtr="0">
          <a:noAutofit/>
        </a:bodyPr>
        <a:lstStyle/>
        <a:p>
          <a:pPr lvl="0" algn="l" defTabSz="577850">
            <a:lnSpc>
              <a:spcPct val="90000"/>
            </a:lnSpc>
            <a:spcBef>
              <a:spcPct val="0"/>
            </a:spcBef>
            <a:spcAft>
              <a:spcPct val="35000"/>
            </a:spcAft>
          </a:pPr>
          <a:r>
            <a:rPr lang="en-US" sz="1300" kern="1200" dirty="0" smtClean="0"/>
            <a:t>Meet the needs of consumers and network users</a:t>
          </a:r>
          <a:endParaRPr lang="en-US" sz="1300" kern="1200" dirty="0"/>
        </a:p>
      </dsp:txBody>
      <dsp:txXfrm>
        <a:off x="313966" y="186463"/>
        <a:ext cx="4095791" cy="346292"/>
      </dsp:txXfrm>
    </dsp:sp>
    <dsp:sp modelId="{0BCB04BF-0DF1-4162-ADBD-99598FE0F03D}">
      <dsp:nvSpPr>
        <dsp:cNvPr id="0" name=""/>
        <dsp:cNvSpPr/>
      </dsp:nvSpPr>
      <dsp:spPr>
        <a:xfrm>
          <a:off x="0" y="1604489"/>
          <a:ext cx="5904656" cy="7371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8267" tIns="270764" rIns="458267" bIns="92456" numCol="1" spcCol="1270" anchor="t" anchorCtr="0">
          <a:noAutofit/>
        </a:bodyPr>
        <a:lstStyle/>
        <a:p>
          <a:pPr marL="114300" lvl="1" indent="-114300" algn="l" defTabSz="577850">
            <a:lnSpc>
              <a:spcPct val="90000"/>
            </a:lnSpc>
            <a:spcBef>
              <a:spcPct val="0"/>
            </a:spcBef>
            <a:spcAft>
              <a:spcPct val="15000"/>
            </a:spcAft>
            <a:buChar char="••"/>
          </a:pPr>
          <a:r>
            <a:rPr lang="en-GB" sz="1300" i="1" kern="1200" dirty="0" smtClean="0"/>
            <a:t>Network companies must reduce their environmental impact and enable the transition to a low carbon, consumer-focused energy system </a:t>
          </a:r>
          <a:endParaRPr lang="en-US" sz="1300" kern="1200" dirty="0" smtClean="0"/>
        </a:p>
      </dsp:txBody>
      <dsp:txXfrm>
        <a:off x="0" y="1604489"/>
        <a:ext cx="5904656" cy="737100"/>
      </dsp:txXfrm>
    </dsp:sp>
    <dsp:sp modelId="{2EEA5F65-DFDF-4B93-BC15-BDB30C0CE3F9}">
      <dsp:nvSpPr>
        <dsp:cNvPr id="0" name=""/>
        <dsp:cNvSpPr/>
      </dsp:nvSpPr>
      <dsp:spPr>
        <a:xfrm>
          <a:off x="295232" y="1412609"/>
          <a:ext cx="4133259" cy="38376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27" tIns="0" rIns="156227" bIns="0" numCol="1" spcCol="1270" anchor="ctr" anchorCtr="0">
          <a:noAutofit/>
        </a:bodyPr>
        <a:lstStyle/>
        <a:p>
          <a:pPr lvl="0" algn="l" defTabSz="577850">
            <a:lnSpc>
              <a:spcPct val="90000"/>
            </a:lnSpc>
            <a:spcBef>
              <a:spcPct val="0"/>
            </a:spcBef>
            <a:spcAft>
              <a:spcPct val="35000"/>
            </a:spcAft>
          </a:pPr>
          <a:r>
            <a:rPr lang="en-US" sz="1300" kern="1200" dirty="0" smtClean="0"/>
            <a:t>Deliver a sustainanable network</a:t>
          </a:r>
          <a:endParaRPr lang="en-US" sz="1300" kern="1200" dirty="0"/>
        </a:p>
      </dsp:txBody>
      <dsp:txXfrm>
        <a:off x="313966" y="1431343"/>
        <a:ext cx="4095791" cy="346292"/>
      </dsp:txXfrm>
    </dsp:sp>
    <dsp:sp modelId="{26B2837F-A33F-41A1-92D9-41CD4EC0BD01}">
      <dsp:nvSpPr>
        <dsp:cNvPr id="0" name=""/>
        <dsp:cNvSpPr/>
      </dsp:nvSpPr>
      <dsp:spPr>
        <a:xfrm>
          <a:off x="0" y="2602642"/>
          <a:ext cx="5904656" cy="7371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8267" tIns="270764" rIns="458267" bIns="92456" numCol="1" spcCol="1270" anchor="t" anchorCtr="0">
          <a:noAutofit/>
        </a:bodyPr>
        <a:lstStyle/>
        <a:p>
          <a:pPr marL="114300" lvl="1" indent="-114300" algn="l" defTabSz="577850">
            <a:lnSpc>
              <a:spcPct val="90000"/>
            </a:lnSpc>
            <a:spcBef>
              <a:spcPct val="0"/>
            </a:spcBef>
            <a:spcAft>
              <a:spcPct val="15000"/>
            </a:spcAft>
            <a:buChar char="••"/>
          </a:pPr>
          <a:r>
            <a:rPr lang="en-GB" sz="1300" i="1" kern="1200" dirty="0" smtClean="0"/>
            <a:t>Network companies must deliver a safe and resilient network that is efficient and more responsive to change</a:t>
          </a:r>
          <a:endParaRPr lang="en-US" sz="1300" kern="1200" dirty="0" smtClean="0"/>
        </a:p>
      </dsp:txBody>
      <dsp:txXfrm>
        <a:off x="0" y="2602642"/>
        <a:ext cx="5904656" cy="737100"/>
      </dsp:txXfrm>
    </dsp:sp>
    <dsp:sp modelId="{AD2E0F4A-14C4-4CEA-AB44-B4983C46E393}">
      <dsp:nvSpPr>
        <dsp:cNvPr id="0" name=""/>
        <dsp:cNvSpPr/>
      </dsp:nvSpPr>
      <dsp:spPr>
        <a:xfrm>
          <a:off x="295232" y="2411789"/>
          <a:ext cx="4133259" cy="38376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27" tIns="0" rIns="156227" bIns="0" numCol="1" spcCol="1270" anchor="ctr" anchorCtr="0">
          <a:noAutofit/>
        </a:bodyPr>
        <a:lstStyle/>
        <a:p>
          <a:pPr lvl="0" algn="l" defTabSz="577850">
            <a:lnSpc>
              <a:spcPct val="90000"/>
            </a:lnSpc>
            <a:spcBef>
              <a:spcPct val="0"/>
            </a:spcBef>
            <a:spcAft>
              <a:spcPct val="35000"/>
            </a:spcAft>
          </a:pPr>
          <a:r>
            <a:rPr lang="en-US" sz="1300" kern="1200" dirty="0" smtClean="0"/>
            <a:t>Maintain a safe and resilient network</a:t>
          </a:r>
        </a:p>
      </dsp:txBody>
      <dsp:txXfrm>
        <a:off x="313966" y="2430523"/>
        <a:ext cx="4095791" cy="346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A13F98-3487-4F38-8919-1F0065FC38D7}">
      <dsp:nvSpPr>
        <dsp:cNvPr id="0" name=""/>
        <dsp:cNvSpPr/>
      </dsp:nvSpPr>
      <dsp:spPr>
        <a:xfrm>
          <a:off x="823656" y="74669"/>
          <a:ext cx="1173045" cy="586522"/>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RIIO1</a:t>
          </a:r>
          <a:endParaRPr lang="en-US" sz="1200" kern="1200" dirty="0"/>
        </a:p>
      </dsp:txBody>
      <dsp:txXfrm>
        <a:off x="840835" y="91848"/>
        <a:ext cx="1138687" cy="552164"/>
      </dsp:txXfrm>
    </dsp:sp>
    <dsp:sp modelId="{D035BFDD-9754-42D3-8B79-8DD89914571E}">
      <dsp:nvSpPr>
        <dsp:cNvPr id="0" name=""/>
        <dsp:cNvSpPr/>
      </dsp:nvSpPr>
      <dsp:spPr>
        <a:xfrm>
          <a:off x="940960" y="661192"/>
          <a:ext cx="218552" cy="371315"/>
        </a:xfrm>
        <a:custGeom>
          <a:avLst/>
          <a:gdLst/>
          <a:ahLst/>
          <a:cxnLst/>
          <a:rect l="0" t="0" r="0" b="0"/>
          <a:pathLst>
            <a:path>
              <a:moveTo>
                <a:pt x="0" y="0"/>
              </a:moveTo>
              <a:lnTo>
                <a:pt x="0" y="371315"/>
              </a:lnTo>
              <a:lnTo>
                <a:pt x="218552" y="3713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104621-B94D-40C7-A7EE-2EEDB238133F}">
      <dsp:nvSpPr>
        <dsp:cNvPr id="0" name=""/>
        <dsp:cNvSpPr/>
      </dsp:nvSpPr>
      <dsp:spPr>
        <a:xfrm>
          <a:off x="1159513" y="823160"/>
          <a:ext cx="1173064" cy="418695"/>
        </a:xfrm>
        <a:prstGeom prst="roundRect">
          <a:avLst>
            <a:gd name="adj" fmla="val 10000"/>
          </a:avLst>
        </a:prstGeom>
        <a:solidFill>
          <a:srgbClr val="FFC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Safety</a:t>
          </a:r>
          <a:endParaRPr lang="en-US" sz="900" kern="1200" dirty="0"/>
        </a:p>
      </dsp:txBody>
      <dsp:txXfrm>
        <a:off x="1171776" y="835423"/>
        <a:ext cx="1148538" cy="394169"/>
      </dsp:txXfrm>
    </dsp:sp>
    <dsp:sp modelId="{ED954F94-CA03-467C-B175-32FA25AC9874}">
      <dsp:nvSpPr>
        <dsp:cNvPr id="0" name=""/>
        <dsp:cNvSpPr/>
      </dsp:nvSpPr>
      <dsp:spPr>
        <a:xfrm>
          <a:off x="940960" y="661192"/>
          <a:ext cx="218552" cy="1050092"/>
        </a:xfrm>
        <a:custGeom>
          <a:avLst/>
          <a:gdLst/>
          <a:ahLst/>
          <a:cxnLst/>
          <a:rect l="0" t="0" r="0" b="0"/>
          <a:pathLst>
            <a:path>
              <a:moveTo>
                <a:pt x="0" y="0"/>
              </a:moveTo>
              <a:lnTo>
                <a:pt x="0" y="1050092"/>
              </a:lnTo>
              <a:lnTo>
                <a:pt x="218552" y="10500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E25FEB-C70C-4002-BD47-5C152708DCEC}">
      <dsp:nvSpPr>
        <dsp:cNvPr id="0" name=""/>
        <dsp:cNvSpPr/>
      </dsp:nvSpPr>
      <dsp:spPr>
        <a:xfrm>
          <a:off x="1159513" y="1501937"/>
          <a:ext cx="1173064" cy="418695"/>
        </a:xfrm>
        <a:prstGeom prst="roundRect">
          <a:avLst>
            <a:gd name="adj" fmla="val 10000"/>
          </a:avLst>
        </a:prstGeom>
        <a:solidFill>
          <a:srgbClr val="FFC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Reliability</a:t>
          </a:r>
          <a:endParaRPr lang="en-US" sz="900" kern="1200" dirty="0"/>
        </a:p>
      </dsp:txBody>
      <dsp:txXfrm>
        <a:off x="1171776" y="1514200"/>
        <a:ext cx="1148538" cy="394169"/>
      </dsp:txXfrm>
    </dsp:sp>
    <dsp:sp modelId="{15E73DB9-2404-4E3D-A694-CC7125265ECF}">
      <dsp:nvSpPr>
        <dsp:cNvPr id="0" name=""/>
        <dsp:cNvSpPr/>
      </dsp:nvSpPr>
      <dsp:spPr>
        <a:xfrm>
          <a:off x="940960" y="661192"/>
          <a:ext cx="295710" cy="1594362"/>
        </a:xfrm>
        <a:custGeom>
          <a:avLst/>
          <a:gdLst/>
          <a:ahLst/>
          <a:cxnLst/>
          <a:rect l="0" t="0" r="0" b="0"/>
          <a:pathLst>
            <a:path>
              <a:moveTo>
                <a:pt x="0" y="0"/>
              </a:moveTo>
              <a:lnTo>
                <a:pt x="0" y="1594362"/>
              </a:lnTo>
              <a:lnTo>
                <a:pt x="295710" y="15943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D40ED3-533B-43B7-A4D6-BCBCEC5DE58F}">
      <dsp:nvSpPr>
        <dsp:cNvPr id="0" name=""/>
        <dsp:cNvSpPr/>
      </dsp:nvSpPr>
      <dsp:spPr>
        <a:xfrm>
          <a:off x="1236671" y="2046207"/>
          <a:ext cx="1173064" cy="418695"/>
        </a:xfrm>
        <a:prstGeom prst="roundRect">
          <a:avLst>
            <a:gd name="adj" fmla="val 10000"/>
          </a:avLst>
        </a:prstGeom>
        <a:solidFill>
          <a:srgbClr val="FFC0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Connections</a:t>
          </a:r>
          <a:endParaRPr lang="en-US" sz="900" kern="1200" dirty="0"/>
        </a:p>
      </dsp:txBody>
      <dsp:txXfrm>
        <a:off x="1248934" y="2058470"/>
        <a:ext cx="1148538" cy="394169"/>
      </dsp:txXfrm>
    </dsp:sp>
    <dsp:sp modelId="{6C566FCE-BAFB-4A72-8684-B3C5597BE1E1}">
      <dsp:nvSpPr>
        <dsp:cNvPr id="0" name=""/>
        <dsp:cNvSpPr/>
      </dsp:nvSpPr>
      <dsp:spPr>
        <a:xfrm>
          <a:off x="940960" y="661192"/>
          <a:ext cx="295710" cy="2074026"/>
        </a:xfrm>
        <a:custGeom>
          <a:avLst/>
          <a:gdLst/>
          <a:ahLst/>
          <a:cxnLst/>
          <a:rect l="0" t="0" r="0" b="0"/>
          <a:pathLst>
            <a:path>
              <a:moveTo>
                <a:pt x="0" y="0"/>
              </a:moveTo>
              <a:lnTo>
                <a:pt x="0" y="2074026"/>
              </a:lnTo>
              <a:lnTo>
                <a:pt x="295710" y="20740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F7C980-F7CB-4986-BEE7-E84CC5FCB057}">
      <dsp:nvSpPr>
        <dsp:cNvPr id="0" name=""/>
        <dsp:cNvSpPr/>
      </dsp:nvSpPr>
      <dsp:spPr>
        <a:xfrm>
          <a:off x="1236671" y="2525871"/>
          <a:ext cx="1173064" cy="418695"/>
        </a:xfrm>
        <a:prstGeom prst="roundRect">
          <a:avLst>
            <a:gd name="adj" fmla="val 10000"/>
          </a:avLst>
        </a:prstGeom>
        <a:solidFill>
          <a:srgbClr val="FFC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Social</a:t>
          </a:r>
          <a:endParaRPr lang="en-US" sz="900" kern="1200" dirty="0"/>
        </a:p>
      </dsp:txBody>
      <dsp:txXfrm>
        <a:off x="1248934" y="2538134"/>
        <a:ext cx="1148538" cy="394169"/>
      </dsp:txXfrm>
    </dsp:sp>
    <dsp:sp modelId="{7078E645-11CC-421E-8E43-DD78AAF591BD}">
      <dsp:nvSpPr>
        <dsp:cNvPr id="0" name=""/>
        <dsp:cNvSpPr/>
      </dsp:nvSpPr>
      <dsp:spPr>
        <a:xfrm>
          <a:off x="940960" y="661192"/>
          <a:ext cx="295710" cy="2618448"/>
        </a:xfrm>
        <a:custGeom>
          <a:avLst/>
          <a:gdLst/>
          <a:ahLst/>
          <a:cxnLst/>
          <a:rect l="0" t="0" r="0" b="0"/>
          <a:pathLst>
            <a:path>
              <a:moveTo>
                <a:pt x="0" y="0"/>
              </a:moveTo>
              <a:lnTo>
                <a:pt x="0" y="2618448"/>
              </a:lnTo>
              <a:lnTo>
                <a:pt x="295710" y="2618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BA02B7-D3C9-4D4A-BAEE-1EEA356A33B8}">
      <dsp:nvSpPr>
        <dsp:cNvPr id="0" name=""/>
        <dsp:cNvSpPr/>
      </dsp:nvSpPr>
      <dsp:spPr>
        <a:xfrm>
          <a:off x="1236671" y="3070293"/>
          <a:ext cx="1173064" cy="418695"/>
        </a:xfrm>
        <a:prstGeom prst="roundRect">
          <a:avLst>
            <a:gd name="adj" fmla="val 10000"/>
          </a:avLst>
        </a:prstGeom>
        <a:solidFill>
          <a:srgbClr val="FFC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Environmental</a:t>
          </a:r>
          <a:endParaRPr lang="en-US" sz="900" kern="1200" dirty="0"/>
        </a:p>
      </dsp:txBody>
      <dsp:txXfrm>
        <a:off x="1248934" y="3082556"/>
        <a:ext cx="1148538" cy="394169"/>
      </dsp:txXfrm>
    </dsp:sp>
    <dsp:sp modelId="{48BF1936-00B1-48CC-BA5C-E44BF09FA86A}">
      <dsp:nvSpPr>
        <dsp:cNvPr id="0" name=""/>
        <dsp:cNvSpPr/>
      </dsp:nvSpPr>
      <dsp:spPr>
        <a:xfrm>
          <a:off x="940960" y="661192"/>
          <a:ext cx="300740" cy="3119532"/>
        </a:xfrm>
        <a:custGeom>
          <a:avLst/>
          <a:gdLst/>
          <a:ahLst/>
          <a:cxnLst/>
          <a:rect l="0" t="0" r="0" b="0"/>
          <a:pathLst>
            <a:path>
              <a:moveTo>
                <a:pt x="0" y="0"/>
              </a:moveTo>
              <a:lnTo>
                <a:pt x="0" y="3119532"/>
              </a:lnTo>
              <a:lnTo>
                <a:pt x="300740" y="31195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8DA1D2-07D4-4FDB-BC55-C58698E6E937}">
      <dsp:nvSpPr>
        <dsp:cNvPr id="0" name=""/>
        <dsp:cNvSpPr/>
      </dsp:nvSpPr>
      <dsp:spPr>
        <a:xfrm>
          <a:off x="1241701" y="3571377"/>
          <a:ext cx="1173064" cy="418695"/>
        </a:xfrm>
        <a:prstGeom prst="roundRect">
          <a:avLst>
            <a:gd name="adj" fmla="val 10000"/>
          </a:avLst>
        </a:prstGeom>
        <a:solidFill>
          <a:srgbClr val="FFC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Customer Satisfaction</a:t>
          </a:r>
          <a:endParaRPr lang="en-US" sz="900" kern="1200" dirty="0"/>
        </a:p>
      </dsp:txBody>
      <dsp:txXfrm>
        <a:off x="1253964" y="3583640"/>
        <a:ext cx="1148538" cy="394169"/>
      </dsp:txXfrm>
    </dsp:sp>
    <dsp:sp modelId="{9165828F-A0DE-410E-AB34-66616C5E025A}">
      <dsp:nvSpPr>
        <dsp:cNvPr id="0" name=""/>
        <dsp:cNvSpPr/>
      </dsp:nvSpPr>
      <dsp:spPr>
        <a:xfrm>
          <a:off x="3499098" y="52540"/>
          <a:ext cx="1173045" cy="5865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NGGT – Customer Priorities</a:t>
          </a:r>
          <a:endParaRPr lang="en-US" sz="1200" kern="1200" dirty="0"/>
        </a:p>
      </dsp:txBody>
      <dsp:txXfrm>
        <a:off x="3516277" y="69719"/>
        <a:ext cx="1138687" cy="552164"/>
      </dsp:txXfrm>
    </dsp:sp>
    <dsp:sp modelId="{377D2403-DA64-4B97-B7D5-03ED52553C1D}">
      <dsp:nvSpPr>
        <dsp:cNvPr id="0" name=""/>
        <dsp:cNvSpPr/>
      </dsp:nvSpPr>
      <dsp:spPr>
        <a:xfrm>
          <a:off x="3616403" y="639063"/>
          <a:ext cx="117297" cy="364614"/>
        </a:xfrm>
        <a:custGeom>
          <a:avLst/>
          <a:gdLst/>
          <a:ahLst/>
          <a:cxnLst/>
          <a:rect l="0" t="0" r="0" b="0"/>
          <a:pathLst>
            <a:path>
              <a:moveTo>
                <a:pt x="0" y="0"/>
              </a:moveTo>
              <a:lnTo>
                <a:pt x="0" y="364614"/>
              </a:lnTo>
              <a:lnTo>
                <a:pt x="117297" y="3646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B7A9D0-46A4-4302-896D-E91113D43B3E}">
      <dsp:nvSpPr>
        <dsp:cNvPr id="0" name=""/>
        <dsp:cNvSpPr/>
      </dsp:nvSpPr>
      <dsp:spPr>
        <a:xfrm>
          <a:off x="3733700" y="785693"/>
          <a:ext cx="1194272" cy="43596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the gas system to be</a:t>
          </a:r>
          <a:endParaRPr lang="en-US" sz="900" kern="1200" dirty="0" smtClean="0"/>
        </a:p>
        <a:p>
          <a:pPr lvl="0" algn="ctr" defTabSz="400050">
            <a:lnSpc>
              <a:spcPct val="90000"/>
            </a:lnSpc>
            <a:spcBef>
              <a:spcPct val="0"/>
            </a:spcBef>
            <a:spcAft>
              <a:spcPct val="35000"/>
            </a:spcAft>
          </a:pPr>
          <a:r>
            <a:rPr lang="en-US" sz="900" kern="1200" dirty="0" smtClean="0"/>
            <a:t>safe</a:t>
          </a:r>
          <a:endParaRPr lang="en-US" sz="900" kern="1200" dirty="0"/>
        </a:p>
      </dsp:txBody>
      <dsp:txXfrm>
        <a:off x="3746469" y="798462"/>
        <a:ext cx="1168734" cy="410430"/>
      </dsp:txXfrm>
    </dsp:sp>
    <dsp:sp modelId="{A32490CA-3E75-4665-8F94-DD1DE8E21C56}">
      <dsp:nvSpPr>
        <dsp:cNvPr id="0" name=""/>
        <dsp:cNvSpPr/>
      </dsp:nvSpPr>
      <dsp:spPr>
        <a:xfrm>
          <a:off x="3616403" y="639063"/>
          <a:ext cx="117297" cy="987768"/>
        </a:xfrm>
        <a:custGeom>
          <a:avLst/>
          <a:gdLst/>
          <a:ahLst/>
          <a:cxnLst/>
          <a:rect l="0" t="0" r="0" b="0"/>
          <a:pathLst>
            <a:path>
              <a:moveTo>
                <a:pt x="0" y="0"/>
              </a:moveTo>
              <a:lnTo>
                <a:pt x="0" y="987768"/>
              </a:lnTo>
              <a:lnTo>
                <a:pt x="117297" y="9877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132D30-71D6-406A-8C13-0EC90F527C97}">
      <dsp:nvSpPr>
        <dsp:cNvPr id="0" name=""/>
        <dsp:cNvSpPr/>
      </dsp:nvSpPr>
      <dsp:spPr>
        <a:xfrm>
          <a:off x="3733700" y="1368292"/>
          <a:ext cx="1552220" cy="51707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to take gas on and off</a:t>
          </a:r>
          <a:endParaRPr lang="en-US" sz="900" kern="1200" dirty="0" smtClean="0"/>
        </a:p>
        <a:p>
          <a:pPr lvl="0" algn="ctr" defTabSz="400050">
            <a:lnSpc>
              <a:spcPct val="90000"/>
            </a:lnSpc>
            <a:spcBef>
              <a:spcPct val="0"/>
            </a:spcBef>
            <a:spcAft>
              <a:spcPct val="35000"/>
            </a:spcAft>
          </a:pPr>
          <a:r>
            <a:rPr lang="en-US" sz="900" kern="1200" dirty="0" smtClean="0"/>
            <a:t>the Transmission system</a:t>
          </a:r>
        </a:p>
        <a:p>
          <a:pPr lvl="0" algn="ctr" defTabSz="400050">
            <a:lnSpc>
              <a:spcPct val="90000"/>
            </a:lnSpc>
            <a:spcBef>
              <a:spcPct val="0"/>
            </a:spcBef>
            <a:spcAft>
              <a:spcPct val="35000"/>
            </a:spcAft>
          </a:pPr>
          <a:r>
            <a:rPr lang="en-GB" sz="900" kern="1200" dirty="0" smtClean="0"/>
            <a:t>where and when I want</a:t>
          </a:r>
          <a:endParaRPr lang="en-US" sz="900" kern="1200" dirty="0"/>
        </a:p>
      </dsp:txBody>
      <dsp:txXfrm>
        <a:off x="3748845" y="1383437"/>
        <a:ext cx="1521930" cy="486788"/>
      </dsp:txXfrm>
    </dsp:sp>
    <dsp:sp modelId="{FF82F7E7-D875-4C52-917C-0B1722C532FE}">
      <dsp:nvSpPr>
        <dsp:cNvPr id="0" name=""/>
        <dsp:cNvSpPr/>
      </dsp:nvSpPr>
      <dsp:spPr>
        <a:xfrm>
          <a:off x="3616403" y="639063"/>
          <a:ext cx="104562" cy="1619890"/>
        </a:xfrm>
        <a:custGeom>
          <a:avLst/>
          <a:gdLst/>
          <a:ahLst/>
          <a:cxnLst/>
          <a:rect l="0" t="0" r="0" b="0"/>
          <a:pathLst>
            <a:path>
              <a:moveTo>
                <a:pt x="0" y="0"/>
              </a:moveTo>
              <a:lnTo>
                <a:pt x="0" y="1619890"/>
              </a:lnTo>
              <a:lnTo>
                <a:pt x="104562" y="16198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848601-DFC3-41BB-B91C-90DDB08E1EDC}">
      <dsp:nvSpPr>
        <dsp:cNvPr id="0" name=""/>
        <dsp:cNvSpPr/>
      </dsp:nvSpPr>
      <dsp:spPr>
        <a:xfrm>
          <a:off x="3720966" y="2062336"/>
          <a:ext cx="1079943" cy="3932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you to be efficient and affordable</a:t>
          </a:r>
          <a:endParaRPr lang="en-US" sz="900" kern="1200" dirty="0"/>
        </a:p>
      </dsp:txBody>
      <dsp:txXfrm>
        <a:off x="3732483" y="2073853"/>
        <a:ext cx="1056909" cy="370200"/>
      </dsp:txXfrm>
    </dsp:sp>
    <dsp:sp modelId="{171C5E60-1B31-48A6-AB89-CF040F99F088}">
      <dsp:nvSpPr>
        <dsp:cNvPr id="0" name=""/>
        <dsp:cNvSpPr/>
      </dsp:nvSpPr>
      <dsp:spPr>
        <a:xfrm>
          <a:off x="3616403" y="639063"/>
          <a:ext cx="175527" cy="2121171"/>
        </a:xfrm>
        <a:custGeom>
          <a:avLst/>
          <a:gdLst/>
          <a:ahLst/>
          <a:cxnLst/>
          <a:rect l="0" t="0" r="0" b="0"/>
          <a:pathLst>
            <a:path>
              <a:moveTo>
                <a:pt x="0" y="0"/>
              </a:moveTo>
              <a:lnTo>
                <a:pt x="0" y="2121171"/>
              </a:lnTo>
              <a:lnTo>
                <a:pt x="175527" y="212117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03F2CE-ECB2-4077-AB7F-87C378C9B2C0}">
      <dsp:nvSpPr>
        <dsp:cNvPr id="0" name=""/>
        <dsp:cNvSpPr/>
      </dsp:nvSpPr>
      <dsp:spPr>
        <a:xfrm>
          <a:off x="3791930" y="2582600"/>
          <a:ext cx="1112788" cy="35526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to connect to the</a:t>
          </a:r>
          <a:endParaRPr lang="en-US" sz="900" kern="1200" dirty="0" smtClean="0"/>
        </a:p>
        <a:p>
          <a:pPr lvl="0" algn="ctr" defTabSz="400050">
            <a:lnSpc>
              <a:spcPct val="90000"/>
            </a:lnSpc>
            <a:spcBef>
              <a:spcPct val="0"/>
            </a:spcBef>
            <a:spcAft>
              <a:spcPct val="35000"/>
            </a:spcAft>
          </a:pPr>
          <a:r>
            <a:rPr lang="en-US" sz="900" kern="1200" dirty="0" smtClean="0"/>
            <a:t>Transmission System</a:t>
          </a:r>
          <a:endParaRPr lang="en-US" sz="900" kern="1200" dirty="0"/>
        </a:p>
      </dsp:txBody>
      <dsp:txXfrm>
        <a:off x="3802335" y="2593005"/>
        <a:ext cx="1091978" cy="334458"/>
      </dsp:txXfrm>
    </dsp:sp>
    <dsp:sp modelId="{9A8E06C0-A014-4AA6-BFE1-7A6EDCA6C900}">
      <dsp:nvSpPr>
        <dsp:cNvPr id="0" name=""/>
        <dsp:cNvSpPr/>
      </dsp:nvSpPr>
      <dsp:spPr>
        <a:xfrm>
          <a:off x="3616403" y="639063"/>
          <a:ext cx="231918" cy="2710978"/>
        </a:xfrm>
        <a:custGeom>
          <a:avLst/>
          <a:gdLst/>
          <a:ahLst/>
          <a:cxnLst/>
          <a:rect l="0" t="0" r="0" b="0"/>
          <a:pathLst>
            <a:path>
              <a:moveTo>
                <a:pt x="0" y="0"/>
              </a:moveTo>
              <a:lnTo>
                <a:pt x="0" y="2710978"/>
              </a:lnTo>
              <a:lnTo>
                <a:pt x="231918" y="27109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70316E-BC47-4DB1-A0BB-148E2CAB42A4}">
      <dsp:nvSpPr>
        <dsp:cNvPr id="0" name=""/>
        <dsp:cNvSpPr/>
      </dsp:nvSpPr>
      <dsp:spPr>
        <a:xfrm>
          <a:off x="3848321" y="3056780"/>
          <a:ext cx="938436" cy="5865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you to care for communities and the environment</a:t>
          </a:r>
          <a:endParaRPr lang="en-US" sz="900" kern="1200" dirty="0"/>
        </a:p>
      </dsp:txBody>
      <dsp:txXfrm>
        <a:off x="3865500" y="3073959"/>
        <a:ext cx="904078" cy="552164"/>
      </dsp:txXfrm>
    </dsp:sp>
    <dsp:sp modelId="{7AE8E394-535D-41A1-B475-1A0BB680B124}">
      <dsp:nvSpPr>
        <dsp:cNvPr id="0" name=""/>
        <dsp:cNvSpPr/>
      </dsp:nvSpPr>
      <dsp:spPr>
        <a:xfrm>
          <a:off x="3616403" y="639063"/>
          <a:ext cx="153614" cy="3434518"/>
        </a:xfrm>
        <a:custGeom>
          <a:avLst/>
          <a:gdLst/>
          <a:ahLst/>
          <a:cxnLst/>
          <a:rect l="0" t="0" r="0" b="0"/>
          <a:pathLst>
            <a:path>
              <a:moveTo>
                <a:pt x="0" y="0"/>
              </a:moveTo>
              <a:lnTo>
                <a:pt x="0" y="3434518"/>
              </a:lnTo>
              <a:lnTo>
                <a:pt x="153614" y="34345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D7A902-BA61-4281-B387-7CA7299400B3}">
      <dsp:nvSpPr>
        <dsp:cNvPr id="0" name=""/>
        <dsp:cNvSpPr/>
      </dsp:nvSpPr>
      <dsp:spPr>
        <a:xfrm>
          <a:off x="3770018" y="3780320"/>
          <a:ext cx="1455627" cy="5865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all the information I need to run my business, and to understand what you do and why</a:t>
          </a:r>
          <a:endParaRPr lang="en-US" sz="900" kern="1200" dirty="0"/>
        </a:p>
      </dsp:txBody>
      <dsp:txXfrm>
        <a:off x="3787197" y="3797499"/>
        <a:ext cx="1421269" cy="552164"/>
      </dsp:txXfrm>
    </dsp:sp>
    <dsp:sp modelId="{B615AA96-8C11-4D20-9BBC-154A5D229DC3}">
      <dsp:nvSpPr>
        <dsp:cNvPr id="0" name=""/>
        <dsp:cNvSpPr/>
      </dsp:nvSpPr>
      <dsp:spPr>
        <a:xfrm>
          <a:off x="3616403" y="639063"/>
          <a:ext cx="189078" cy="4078655"/>
        </a:xfrm>
        <a:custGeom>
          <a:avLst/>
          <a:gdLst/>
          <a:ahLst/>
          <a:cxnLst/>
          <a:rect l="0" t="0" r="0" b="0"/>
          <a:pathLst>
            <a:path>
              <a:moveTo>
                <a:pt x="0" y="0"/>
              </a:moveTo>
              <a:lnTo>
                <a:pt x="0" y="4078655"/>
              </a:lnTo>
              <a:lnTo>
                <a:pt x="189078" y="40786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7EC940-6FE9-4779-B359-EF4797395A84}">
      <dsp:nvSpPr>
        <dsp:cNvPr id="0" name=""/>
        <dsp:cNvSpPr/>
      </dsp:nvSpPr>
      <dsp:spPr>
        <a:xfrm>
          <a:off x="3805481" y="4424457"/>
          <a:ext cx="1725343" cy="5865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you to facilitate the whole energy system of the future – Innovating to meet the challenges of an uncertain future</a:t>
          </a:r>
          <a:endParaRPr lang="en-US" sz="900" kern="1200" dirty="0"/>
        </a:p>
      </dsp:txBody>
      <dsp:txXfrm>
        <a:off x="3822660" y="4441636"/>
        <a:ext cx="1690985" cy="552164"/>
      </dsp:txXfrm>
    </dsp:sp>
    <dsp:sp modelId="{6B7F7FD7-B7F6-43BB-9E26-B42B2B2520E5}">
      <dsp:nvSpPr>
        <dsp:cNvPr id="0" name=""/>
        <dsp:cNvSpPr/>
      </dsp:nvSpPr>
      <dsp:spPr>
        <a:xfrm>
          <a:off x="3616403" y="639063"/>
          <a:ext cx="437632" cy="4745810"/>
        </a:xfrm>
        <a:custGeom>
          <a:avLst/>
          <a:gdLst/>
          <a:ahLst/>
          <a:cxnLst/>
          <a:rect l="0" t="0" r="0" b="0"/>
          <a:pathLst>
            <a:path>
              <a:moveTo>
                <a:pt x="0" y="0"/>
              </a:moveTo>
              <a:lnTo>
                <a:pt x="0" y="4745810"/>
              </a:lnTo>
              <a:lnTo>
                <a:pt x="437632" y="47458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AFAA85-2CF3-4C6C-98EE-6FB850AD15ED}">
      <dsp:nvSpPr>
        <dsp:cNvPr id="0" name=""/>
        <dsp:cNvSpPr/>
      </dsp:nvSpPr>
      <dsp:spPr>
        <a:xfrm>
          <a:off x="4054035" y="5225131"/>
          <a:ext cx="1458452" cy="31948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Project against cyber and physical threats</a:t>
          </a:r>
          <a:endParaRPr lang="en-US" sz="900" kern="1200" dirty="0"/>
        </a:p>
      </dsp:txBody>
      <dsp:txXfrm>
        <a:off x="4063392" y="5234488"/>
        <a:ext cx="1439738" cy="300770"/>
      </dsp:txXfrm>
    </dsp:sp>
    <dsp:sp modelId="{D6ECCF17-0292-44A9-99ED-8F1FA479188C}">
      <dsp:nvSpPr>
        <dsp:cNvPr id="0" name=""/>
        <dsp:cNvSpPr/>
      </dsp:nvSpPr>
      <dsp:spPr>
        <a:xfrm>
          <a:off x="5616903" y="97890"/>
          <a:ext cx="1173045" cy="586522"/>
        </a:xfrm>
        <a:prstGeom prst="roundRect">
          <a:avLst>
            <a:gd name="adj" fmla="val 10000"/>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RIIO2</a:t>
          </a:r>
          <a:endParaRPr lang="en-US" sz="1200" kern="1200" dirty="0"/>
        </a:p>
      </dsp:txBody>
      <dsp:txXfrm>
        <a:off x="5634082" y="115069"/>
        <a:ext cx="1138687" cy="552164"/>
      </dsp:txXfrm>
    </dsp:sp>
    <dsp:sp modelId="{A2846886-779C-4629-A4A2-2AE0DEAA9B4C}">
      <dsp:nvSpPr>
        <dsp:cNvPr id="0" name=""/>
        <dsp:cNvSpPr/>
      </dsp:nvSpPr>
      <dsp:spPr>
        <a:xfrm>
          <a:off x="5734207" y="684413"/>
          <a:ext cx="119936" cy="252066"/>
        </a:xfrm>
        <a:custGeom>
          <a:avLst/>
          <a:gdLst/>
          <a:ahLst/>
          <a:cxnLst/>
          <a:rect l="0" t="0" r="0" b="0"/>
          <a:pathLst>
            <a:path>
              <a:moveTo>
                <a:pt x="0" y="0"/>
              </a:moveTo>
              <a:lnTo>
                <a:pt x="0" y="252066"/>
              </a:lnTo>
              <a:lnTo>
                <a:pt x="119936" y="25206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E3033F-F154-4943-9156-E14D91C5B998}">
      <dsp:nvSpPr>
        <dsp:cNvPr id="0" name=""/>
        <dsp:cNvSpPr/>
      </dsp:nvSpPr>
      <dsp:spPr>
        <a:xfrm>
          <a:off x="5854144" y="738267"/>
          <a:ext cx="1168700" cy="396424"/>
        </a:xfrm>
        <a:prstGeom prst="roundRect">
          <a:avLst>
            <a:gd name="adj" fmla="val 10000"/>
          </a:avLst>
        </a:prstGeom>
        <a:solidFill>
          <a:schemeClr val="accent3">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Network Capability</a:t>
          </a:r>
          <a:endParaRPr lang="en-US" sz="900" kern="1200" dirty="0"/>
        </a:p>
      </dsp:txBody>
      <dsp:txXfrm>
        <a:off x="5865755" y="749878"/>
        <a:ext cx="1145478" cy="373202"/>
      </dsp:txXfrm>
    </dsp:sp>
    <dsp:sp modelId="{735843B7-CA7E-4C63-8F4D-BD3F795C7C76}">
      <dsp:nvSpPr>
        <dsp:cNvPr id="0" name=""/>
        <dsp:cNvSpPr/>
      </dsp:nvSpPr>
      <dsp:spPr>
        <a:xfrm>
          <a:off x="5734207" y="684413"/>
          <a:ext cx="134876" cy="746007"/>
        </a:xfrm>
        <a:custGeom>
          <a:avLst/>
          <a:gdLst/>
          <a:ahLst/>
          <a:cxnLst/>
          <a:rect l="0" t="0" r="0" b="0"/>
          <a:pathLst>
            <a:path>
              <a:moveTo>
                <a:pt x="0" y="0"/>
              </a:moveTo>
              <a:lnTo>
                <a:pt x="0" y="746007"/>
              </a:lnTo>
              <a:lnTo>
                <a:pt x="134876" y="746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04B9D4-1DF4-4D7F-8AD2-C4CC24789567}">
      <dsp:nvSpPr>
        <dsp:cNvPr id="0" name=""/>
        <dsp:cNvSpPr/>
      </dsp:nvSpPr>
      <dsp:spPr>
        <a:xfrm>
          <a:off x="5869084" y="1232207"/>
          <a:ext cx="1168700" cy="396424"/>
        </a:xfrm>
        <a:prstGeom prst="roundRect">
          <a:avLst>
            <a:gd name="adj" fmla="val 10000"/>
          </a:avLst>
        </a:prstGeom>
        <a:solidFill>
          <a:schemeClr val="accent3">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Connections</a:t>
          </a:r>
          <a:endParaRPr lang="en-US" sz="900" kern="1200" dirty="0"/>
        </a:p>
      </dsp:txBody>
      <dsp:txXfrm>
        <a:off x="5880695" y="1243818"/>
        <a:ext cx="1145478" cy="373202"/>
      </dsp:txXfrm>
    </dsp:sp>
    <dsp:sp modelId="{CD72D4A4-2760-463C-BBA4-2F8C2D19A35A}">
      <dsp:nvSpPr>
        <dsp:cNvPr id="0" name=""/>
        <dsp:cNvSpPr/>
      </dsp:nvSpPr>
      <dsp:spPr>
        <a:xfrm>
          <a:off x="5734207" y="684413"/>
          <a:ext cx="116502" cy="1382812"/>
        </a:xfrm>
        <a:custGeom>
          <a:avLst/>
          <a:gdLst/>
          <a:ahLst/>
          <a:cxnLst/>
          <a:rect l="0" t="0" r="0" b="0"/>
          <a:pathLst>
            <a:path>
              <a:moveTo>
                <a:pt x="0" y="0"/>
              </a:moveTo>
              <a:lnTo>
                <a:pt x="0" y="1382812"/>
              </a:lnTo>
              <a:lnTo>
                <a:pt x="116502" y="13828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47FDA2-6472-4EBD-8C81-8DA2031A89A9}">
      <dsp:nvSpPr>
        <dsp:cNvPr id="0" name=""/>
        <dsp:cNvSpPr/>
      </dsp:nvSpPr>
      <dsp:spPr>
        <a:xfrm>
          <a:off x="5850709" y="1869013"/>
          <a:ext cx="1168700" cy="396424"/>
        </a:xfrm>
        <a:prstGeom prst="roundRect">
          <a:avLst>
            <a:gd name="adj" fmla="val 10000"/>
          </a:avLst>
        </a:prstGeom>
        <a:solidFill>
          <a:schemeClr val="accent3">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Environment</a:t>
          </a:r>
          <a:endParaRPr lang="en-US" sz="900" kern="1200" dirty="0"/>
        </a:p>
      </dsp:txBody>
      <dsp:txXfrm>
        <a:off x="5862320" y="1880624"/>
        <a:ext cx="1145478" cy="373202"/>
      </dsp:txXfrm>
    </dsp:sp>
    <dsp:sp modelId="{00CA303E-77F0-40E5-AD9C-ABB243C1B2ED}">
      <dsp:nvSpPr>
        <dsp:cNvPr id="0" name=""/>
        <dsp:cNvSpPr/>
      </dsp:nvSpPr>
      <dsp:spPr>
        <a:xfrm>
          <a:off x="5734207" y="684413"/>
          <a:ext cx="116502" cy="1986795"/>
        </a:xfrm>
        <a:custGeom>
          <a:avLst/>
          <a:gdLst/>
          <a:ahLst/>
          <a:cxnLst/>
          <a:rect l="0" t="0" r="0" b="0"/>
          <a:pathLst>
            <a:path>
              <a:moveTo>
                <a:pt x="0" y="0"/>
              </a:moveTo>
              <a:lnTo>
                <a:pt x="0" y="1986795"/>
              </a:lnTo>
              <a:lnTo>
                <a:pt x="116502" y="19867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C4CC85-C0EC-479D-93BB-C757D2E5ED8E}">
      <dsp:nvSpPr>
        <dsp:cNvPr id="0" name=""/>
        <dsp:cNvSpPr/>
      </dsp:nvSpPr>
      <dsp:spPr>
        <a:xfrm>
          <a:off x="5850709" y="2472996"/>
          <a:ext cx="1168700" cy="396424"/>
        </a:xfrm>
        <a:prstGeom prst="roundRect">
          <a:avLst>
            <a:gd name="adj" fmla="val 10000"/>
          </a:avLst>
        </a:prstGeom>
        <a:solidFill>
          <a:schemeClr val="accent3">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Customer Satisfaction</a:t>
          </a:r>
          <a:endParaRPr lang="en-US" sz="900" kern="1200" dirty="0"/>
        </a:p>
      </dsp:txBody>
      <dsp:txXfrm>
        <a:off x="5862320" y="2484607"/>
        <a:ext cx="1145478" cy="373202"/>
      </dsp:txXfrm>
    </dsp:sp>
    <dsp:sp modelId="{EAEE1B60-1D3D-4316-8959-462DC4BF752B}">
      <dsp:nvSpPr>
        <dsp:cNvPr id="0" name=""/>
        <dsp:cNvSpPr/>
      </dsp:nvSpPr>
      <dsp:spPr>
        <a:xfrm>
          <a:off x="5734207" y="684413"/>
          <a:ext cx="116502" cy="2586201"/>
        </a:xfrm>
        <a:custGeom>
          <a:avLst/>
          <a:gdLst/>
          <a:ahLst/>
          <a:cxnLst/>
          <a:rect l="0" t="0" r="0" b="0"/>
          <a:pathLst>
            <a:path>
              <a:moveTo>
                <a:pt x="0" y="0"/>
              </a:moveTo>
              <a:lnTo>
                <a:pt x="0" y="2586201"/>
              </a:lnTo>
              <a:lnTo>
                <a:pt x="116502" y="258620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2FD0FE-8A61-4669-9970-98252A612298}">
      <dsp:nvSpPr>
        <dsp:cNvPr id="0" name=""/>
        <dsp:cNvSpPr/>
      </dsp:nvSpPr>
      <dsp:spPr>
        <a:xfrm>
          <a:off x="5850709" y="3040070"/>
          <a:ext cx="1318944" cy="461088"/>
        </a:xfrm>
        <a:prstGeom prst="roundRect">
          <a:avLst>
            <a:gd name="adj" fmla="val 10000"/>
          </a:avLst>
        </a:prstGeom>
        <a:solidFill>
          <a:schemeClr val="accent3">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Protection from External Threats</a:t>
          </a:r>
          <a:endParaRPr lang="en-US" sz="900" kern="1200" dirty="0"/>
        </a:p>
      </dsp:txBody>
      <dsp:txXfrm>
        <a:off x="5864214" y="3053575"/>
        <a:ext cx="1291934" cy="434078"/>
      </dsp:txXfrm>
    </dsp:sp>
    <dsp:sp modelId="{AA5B397D-E2C1-4C52-915F-CBD32962F975}">
      <dsp:nvSpPr>
        <dsp:cNvPr id="0" name=""/>
        <dsp:cNvSpPr/>
      </dsp:nvSpPr>
      <dsp:spPr>
        <a:xfrm>
          <a:off x="5734207" y="684413"/>
          <a:ext cx="181357" cy="3132937"/>
        </a:xfrm>
        <a:custGeom>
          <a:avLst/>
          <a:gdLst/>
          <a:ahLst/>
          <a:cxnLst/>
          <a:rect l="0" t="0" r="0" b="0"/>
          <a:pathLst>
            <a:path>
              <a:moveTo>
                <a:pt x="0" y="0"/>
              </a:moveTo>
              <a:lnTo>
                <a:pt x="0" y="3132937"/>
              </a:lnTo>
              <a:lnTo>
                <a:pt x="181357" y="31329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BB528C-BF72-454B-B6AB-1BBFF403BC19}">
      <dsp:nvSpPr>
        <dsp:cNvPr id="0" name=""/>
        <dsp:cNvSpPr/>
      </dsp:nvSpPr>
      <dsp:spPr>
        <a:xfrm>
          <a:off x="5915565" y="3630059"/>
          <a:ext cx="1201921" cy="374582"/>
        </a:xfrm>
        <a:prstGeom prst="roundRect">
          <a:avLst>
            <a:gd name="adj" fmla="val 10000"/>
          </a:avLst>
        </a:prstGeom>
        <a:solidFill>
          <a:schemeClr val="accent3">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fr-FR" sz="900" kern="1200" dirty="0" smtClean="0"/>
            <a:t>Information for </a:t>
          </a:r>
          <a:r>
            <a:rPr lang="fr-FR" sz="900" kern="1200" dirty="0" err="1" smtClean="0"/>
            <a:t>Market</a:t>
          </a:r>
          <a:r>
            <a:rPr lang="fr-FR" sz="900" kern="1200" dirty="0" smtClean="0"/>
            <a:t> Participants</a:t>
          </a:r>
          <a:endParaRPr lang="en-US" sz="900" kern="1200" dirty="0"/>
        </a:p>
      </dsp:txBody>
      <dsp:txXfrm>
        <a:off x="5926536" y="3641030"/>
        <a:ext cx="1179979" cy="352640"/>
      </dsp:txXfrm>
    </dsp:sp>
    <dsp:sp modelId="{FE8137EA-1525-4625-A5C5-1D20DB8CEFE0}">
      <dsp:nvSpPr>
        <dsp:cNvPr id="0" name=""/>
        <dsp:cNvSpPr/>
      </dsp:nvSpPr>
      <dsp:spPr>
        <a:xfrm>
          <a:off x="5734207" y="684413"/>
          <a:ext cx="181348" cy="3692269"/>
        </a:xfrm>
        <a:custGeom>
          <a:avLst/>
          <a:gdLst/>
          <a:ahLst/>
          <a:cxnLst/>
          <a:rect l="0" t="0" r="0" b="0"/>
          <a:pathLst>
            <a:path>
              <a:moveTo>
                <a:pt x="0" y="0"/>
              </a:moveTo>
              <a:lnTo>
                <a:pt x="0" y="3692269"/>
              </a:lnTo>
              <a:lnTo>
                <a:pt x="181348" y="36922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4BC692-81D7-42FA-9854-1537B1D23A3E}">
      <dsp:nvSpPr>
        <dsp:cNvPr id="0" name=""/>
        <dsp:cNvSpPr/>
      </dsp:nvSpPr>
      <dsp:spPr>
        <a:xfrm>
          <a:off x="5915555" y="4178469"/>
          <a:ext cx="1168700" cy="396424"/>
        </a:xfrm>
        <a:prstGeom prst="roundRect">
          <a:avLst>
            <a:gd name="adj" fmla="val 10000"/>
          </a:avLst>
        </a:prstGeom>
        <a:solidFill>
          <a:schemeClr val="accent3">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Whole Systems</a:t>
          </a:r>
          <a:endParaRPr lang="en-US" sz="900" kern="1200" dirty="0"/>
        </a:p>
      </dsp:txBody>
      <dsp:txXfrm>
        <a:off x="5927166" y="4190080"/>
        <a:ext cx="1145478" cy="37320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1.xml"/><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lvl1pPr>
          </a:lstStyle>
          <a:p>
            <a:fld id="{9B7C3D04-F6DC-4EB5-AC40-1808D4D53B16}" type="slidenum">
              <a:rPr lang="en-GB" altLang="en-US"/>
              <a:pPr/>
              <a:t>‹#›</a:t>
            </a:fld>
            <a:endParaRPr lang="en-GB" altLang="en-US"/>
          </a:p>
        </p:txBody>
      </p:sp>
      <p:sp>
        <p:nvSpPr>
          <p:cNvPr id="3" name="Footer Placeholder 2"/>
          <p:cNvSpPr>
            <a:spLocks noGrp="1"/>
          </p:cNvSpPr>
          <p:nvPr>
            <p:ph type="ftr" sz="quarter" idx="2"/>
            <p:custDataLst>
              <p:tags r:id="rId2"/>
            </p:custDataLst>
          </p:nvPr>
        </p:nvSpPr>
        <p:spPr>
          <a:xfrm>
            <a:off x="0" y="8685213"/>
            <a:ext cx="6858000" cy="457200"/>
          </a:xfrm>
          <a:prstGeom prst="rect">
            <a:avLst/>
          </a:prstGeom>
        </p:spPr>
        <p:txBody>
          <a:bodyPr vert="horz" lIns="91440" tIns="45720" rIns="91440" bIns="45720" rtlCol="0" anchor="ctr"/>
          <a:lstStyle>
            <a:lvl1pPr algn="r" eaLnBrk="1" fontAlgn="auto" hangingPunct="1">
              <a:spcBef>
                <a:spcPts val="0"/>
              </a:spcBef>
              <a:spcAft>
                <a:spcPts val="0"/>
              </a:spcAft>
              <a:defRPr sz="900" smtClean="0">
                <a:solidFill>
                  <a:srgbClr val="000000"/>
                </a:solidFill>
                <a:latin typeface="Verdana" panose="020B0604030504040204" pitchFamily="34" charset="0"/>
                <a:cs typeface="+mn-cs"/>
              </a:defRPr>
            </a:lvl1pPr>
          </a:lstStyle>
          <a:p>
            <a:r>
              <a:rPr lang="en-GB" smtClean="0"/>
              <a:t>        </a:t>
            </a:r>
            <a:r>
              <a:rPr lang="en-GB" sz="1100" smtClean="0">
                <a:latin typeface="Calibri" panose="020F0502020204030204" pitchFamily="34" charset="0"/>
              </a:rPr>
              <a:t>
</a:t>
            </a:r>
            <a:r>
              <a:rPr lang="en-GB" smtClean="0"/>
              <a:t>  </a:t>
            </a:r>
            <a:endParaRPr lang="en-GB" dirty="0"/>
          </a:p>
        </p:txBody>
      </p:sp>
    </p:spTree>
    <p:extLst>
      <p:ext uri="{BB962C8B-B14F-4D97-AF65-F5344CB8AC3E}">
        <p14:creationId xmlns:p14="http://schemas.microsoft.com/office/powerpoint/2010/main" val="106937021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65573058-CF0E-4FFC-A8C9-EE56CEBC424D}" type="slidenum">
              <a:rPr lang="en-GB" altLang="en-US"/>
              <a:pPr/>
              <a:t>‹#›</a:t>
            </a:fld>
            <a:endParaRPr lang="en-GB" altLang="en-US"/>
          </a:p>
        </p:txBody>
      </p:sp>
    </p:spTree>
    <p:extLst>
      <p:ext uri="{BB962C8B-B14F-4D97-AF65-F5344CB8AC3E}">
        <p14:creationId xmlns:p14="http://schemas.microsoft.com/office/powerpoint/2010/main" val="3556772277"/>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fld id="{BDA1F82C-D1FA-4725-98EA-FFAAA5BAF7B3}" type="slidenum">
              <a:rPr lang="en-GB" altLang="en-US"/>
              <a:pPr/>
              <a:t>1</a:t>
            </a:fld>
            <a:endParaRPr lang="en-GB" altLang="en-US"/>
          </a:p>
        </p:txBody>
      </p:sp>
    </p:spTree>
    <p:extLst>
      <p:ext uri="{BB962C8B-B14F-4D97-AF65-F5344CB8AC3E}">
        <p14:creationId xmlns:p14="http://schemas.microsoft.com/office/powerpoint/2010/main" val="861109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10</a:t>
            </a:fld>
            <a:endParaRPr lang="en-GB" altLang="en-US"/>
          </a:p>
        </p:txBody>
      </p:sp>
    </p:spTree>
    <p:extLst>
      <p:ext uri="{BB962C8B-B14F-4D97-AF65-F5344CB8AC3E}">
        <p14:creationId xmlns:p14="http://schemas.microsoft.com/office/powerpoint/2010/main" val="3385472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11</a:t>
            </a:fld>
            <a:endParaRPr lang="en-GB" altLang="en-US"/>
          </a:p>
        </p:txBody>
      </p:sp>
    </p:spTree>
    <p:extLst>
      <p:ext uri="{BB962C8B-B14F-4D97-AF65-F5344CB8AC3E}">
        <p14:creationId xmlns:p14="http://schemas.microsoft.com/office/powerpoint/2010/main" val="542331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12</a:t>
            </a:fld>
            <a:endParaRPr lang="en-GB" altLang="en-US"/>
          </a:p>
        </p:txBody>
      </p:sp>
    </p:spTree>
    <p:extLst>
      <p:ext uri="{BB962C8B-B14F-4D97-AF65-F5344CB8AC3E}">
        <p14:creationId xmlns:p14="http://schemas.microsoft.com/office/powerpoint/2010/main" val="535680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13</a:t>
            </a:fld>
            <a:endParaRPr lang="en-GB" altLang="en-US"/>
          </a:p>
        </p:txBody>
      </p:sp>
    </p:spTree>
    <p:extLst>
      <p:ext uri="{BB962C8B-B14F-4D97-AF65-F5344CB8AC3E}">
        <p14:creationId xmlns:p14="http://schemas.microsoft.com/office/powerpoint/2010/main" val="3520556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14</a:t>
            </a:fld>
            <a:endParaRPr lang="en-GB" altLang="en-US"/>
          </a:p>
        </p:txBody>
      </p:sp>
    </p:spTree>
    <p:extLst>
      <p:ext uri="{BB962C8B-B14F-4D97-AF65-F5344CB8AC3E}">
        <p14:creationId xmlns:p14="http://schemas.microsoft.com/office/powerpoint/2010/main" val="3202455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15</a:t>
            </a:fld>
            <a:endParaRPr lang="en-GB" altLang="en-US"/>
          </a:p>
        </p:txBody>
      </p:sp>
    </p:spTree>
    <p:extLst>
      <p:ext uri="{BB962C8B-B14F-4D97-AF65-F5344CB8AC3E}">
        <p14:creationId xmlns:p14="http://schemas.microsoft.com/office/powerpoint/2010/main" val="19575991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16</a:t>
            </a:fld>
            <a:endParaRPr lang="en-GB" altLang="en-US"/>
          </a:p>
        </p:txBody>
      </p:sp>
    </p:spTree>
    <p:extLst>
      <p:ext uri="{BB962C8B-B14F-4D97-AF65-F5344CB8AC3E}">
        <p14:creationId xmlns:p14="http://schemas.microsoft.com/office/powerpoint/2010/main" val="41079717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17</a:t>
            </a:fld>
            <a:endParaRPr lang="en-GB" altLang="en-US"/>
          </a:p>
        </p:txBody>
      </p:sp>
    </p:spTree>
    <p:extLst>
      <p:ext uri="{BB962C8B-B14F-4D97-AF65-F5344CB8AC3E}">
        <p14:creationId xmlns:p14="http://schemas.microsoft.com/office/powerpoint/2010/main" val="24924457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69531D5-F4B4-4B82-8901-1B26F8609B9A}" type="slidenum">
              <a:rPr lang="en-GB" altLang="en-US" smtClean="0"/>
              <a:pPr>
                <a:defRPr/>
              </a:pPr>
              <a:t>18</a:t>
            </a:fld>
            <a:endParaRPr lang="en-GB" altLang="en-US"/>
          </a:p>
        </p:txBody>
      </p:sp>
    </p:spTree>
    <p:extLst>
      <p:ext uri="{BB962C8B-B14F-4D97-AF65-F5344CB8AC3E}">
        <p14:creationId xmlns:p14="http://schemas.microsoft.com/office/powerpoint/2010/main" val="3476516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69531D5-F4B4-4B82-8901-1B26F8609B9A}" type="slidenum">
              <a:rPr lang="en-GB" altLang="en-US" smtClean="0"/>
              <a:pPr>
                <a:defRPr/>
              </a:pPr>
              <a:t>19</a:t>
            </a:fld>
            <a:endParaRPr lang="en-GB" altLang="en-US"/>
          </a:p>
        </p:txBody>
      </p:sp>
    </p:spTree>
    <p:extLst>
      <p:ext uri="{BB962C8B-B14F-4D97-AF65-F5344CB8AC3E}">
        <p14:creationId xmlns:p14="http://schemas.microsoft.com/office/powerpoint/2010/main" val="2348452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2</a:t>
            </a:fld>
            <a:endParaRPr lang="en-GB" altLang="en-US"/>
          </a:p>
        </p:txBody>
      </p:sp>
    </p:spTree>
    <p:extLst>
      <p:ext uri="{BB962C8B-B14F-4D97-AF65-F5344CB8AC3E}">
        <p14:creationId xmlns:p14="http://schemas.microsoft.com/office/powerpoint/2010/main" val="1826038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69531D5-F4B4-4B82-8901-1B26F8609B9A}" type="slidenum">
              <a:rPr lang="en-GB" altLang="en-US" smtClean="0"/>
              <a:pPr>
                <a:defRPr/>
              </a:pPr>
              <a:t>20</a:t>
            </a:fld>
            <a:endParaRPr lang="en-GB" altLang="en-US"/>
          </a:p>
        </p:txBody>
      </p:sp>
    </p:spTree>
    <p:extLst>
      <p:ext uri="{BB962C8B-B14F-4D97-AF65-F5344CB8AC3E}">
        <p14:creationId xmlns:p14="http://schemas.microsoft.com/office/powerpoint/2010/main" val="40756098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21</a:t>
            </a:fld>
            <a:endParaRPr lang="en-GB" altLang="en-US"/>
          </a:p>
        </p:txBody>
      </p:sp>
    </p:spTree>
    <p:extLst>
      <p:ext uri="{BB962C8B-B14F-4D97-AF65-F5344CB8AC3E}">
        <p14:creationId xmlns:p14="http://schemas.microsoft.com/office/powerpoint/2010/main" val="30632004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22</a:t>
            </a:fld>
            <a:endParaRPr lang="en-GB" altLang="en-US"/>
          </a:p>
        </p:txBody>
      </p:sp>
    </p:spTree>
    <p:extLst>
      <p:ext uri="{BB962C8B-B14F-4D97-AF65-F5344CB8AC3E}">
        <p14:creationId xmlns:p14="http://schemas.microsoft.com/office/powerpoint/2010/main" val="40281699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69531D5-F4B4-4B82-8901-1B26F8609B9A}" type="slidenum">
              <a:rPr lang="en-GB" altLang="en-US" smtClean="0"/>
              <a:pPr>
                <a:defRPr/>
              </a:pPr>
              <a:t>23</a:t>
            </a:fld>
            <a:endParaRPr lang="en-GB" altLang="en-US"/>
          </a:p>
        </p:txBody>
      </p:sp>
    </p:spTree>
    <p:extLst>
      <p:ext uri="{BB962C8B-B14F-4D97-AF65-F5344CB8AC3E}">
        <p14:creationId xmlns:p14="http://schemas.microsoft.com/office/powerpoint/2010/main" val="19570347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469531D5-F4B4-4B82-8901-1B26F8609B9A}" type="slidenum">
              <a:rPr lang="en-GB" altLang="en-US" smtClean="0"/>
              <a:pPr>
                <a:defRPr/>
              </a:pPr>
              <a:t>24</a:t>
            </a:fld>
            <a:endParaRPr lang="en-GB" altLang="en-US"/>
          </a:p>
        </p:txBody>
      </p:sp>
    </p:spTree>
    <p:extLst>
      <p:ext uri="{BB962C8B-B14F-4D97-AF65-F5344CB8AC3E}">
        <p14:creationId xmlns:p14="http://schemas.microsoft.com/office/powerpoint/2010/main" val="18844947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25</a:t>
            </a:fld>
            <a:endParaRPr lang="en-GB" altLang="en-US"/>
          </a:p>
        </p:txBody>
      </p:sp>
    </p:spTree>
    <p:extLst>
      <p:ext uri="{BB962C8B-B14F-4D97-AF65-F5344CB8AC3E}">
        <p14:creationId xmlns:p14="http://schemas.microsoft.com/office/powerpoint/2010/main" val="28339161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26</a:t>
            </a:fld>
            <a:endParaRPr lang="en-GB" altLang="en-US"/>
          </a:p>
        </p:txBody>
      </p:sp>
    </p:spTree>
    <p:extLst>
      <p:ext uri="{BB962C8B-B14F-4D97-AF65-F5344CB8AC3E}">
        <p14:creationId xmlns:p14="http://schemas.microsoft.com/office/powerpoint/2010/main" val="22265370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27</a:t>
            </a:fld>
            <a:endParaRPr lang="en-GB" altLang="en-US"/>
          </a:p>
        </p:txBody>
      </p:sp>
    </p:spTree>
    <p:extLst>
      <p:ext uri="{BB962C8B-B14F-4D97-AF65-F5344CB8AC3E}">
        <p14:creationId xmlns:p14="http://schemas.microsoft.com/office/powerpoint/2010/main" val="37233354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28</a:t>
            </a:fld>
            <a:endParaRPr lang="en-GB" altLang="en-US"/>
          </a:p>
        </p:txBody>
      </p:sp>
    </p:spTree>
    <p:extLst>
      <p:ext uri="{BB962C8B-B14F-4D97-AF65-F5344CB8AC3E}">
        <p14:creationId xmlns:p14="http://schemas.microsoft.com/office/powerpoint/2010/main" val="2137054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29</a:t>
            </a:fld>
            <a:endParaRPr lang="en-GB" altLang="en-US"/>
          </a:p>
        </p:txBody>
      </p:sp>
    </p:spTree>
    <p:extLst>
      <p:ext uri="{BB962C8B-B14F-4D97-AF65-F5344CB8AC3E}">
        <p14:creationId xmlns:p14="http://schemas.microsoft.com/office/powerpoint/2010/main" val="740173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3</a:t>
            </a:fld>
            <a:endParaRPr lang="en-GB" altLang="en-US"/>
          </a:p>
        </p:txBody>
      </p:sp>
    </p:spTree>
    <p:extLst>
      <p:ext uri="{BB962C8B-B14F-4D97-AF65-F5344CB8AC3E}">
        <p14:creationId xmlns:p14="http://schemas.microsoft.com/office/powerpoint/2010/main" val="38825330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469531D5-F4B4-4B82-8901-1B26F8609B9A}" type="slidenum">
              <a:rPr lang="en-GB" altLang="en-US" smtClean="0"/>
              <a:pPr>
                <a:defRPr/>
              </a:pPr>
              <a:t>30</a:t>
            </a:fld>
            <a:endParaRPr lang="en-GB" altLang="en-US"/>
          </a:p>
        </p:txBody>
      </p:sp>
    </p:spTree>
    <p:extLst>
      <p:ext uri="{BB962C8B-B14F-4D97-AF65-F5344CB8AC3E}">
        <p14:creationId xmlns:p14="http://schemas.microsoft.com/office/powerpoint/2010/main" val="18313120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31</a:t>
            </a:fld>
            <a:endParaRPr lang="en-GB" altLang="en-US"/>
          </a:p>
        </p:txBody>
      </p:sp>
    </p:spTree>
    <p:extLst>
      <p:ext uri="{BB962C8B-B14F-4D97-AF65-F5344CB8AC3E}">
        <p14:creationId xmlns:p14="http://schemas.microsoft.com/office/powerpoint/2010/main" val="28799198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32</a:t>
            </a:fld>
            <a:endParaRPr lang="en-GB" altLang="en-US"/>
          </a:p>
        </p:txBody>
      </p:sp>
    </p:spTree>
    <p:extLst>
      <p:ext uri="{BB962C8B-B14F-4D97-AF65-F5344CB8AC3E}">
        <p14:creationId xmlns:p14="http://schemas.microsoft.com/office/powerpoint/2010/main" val="19188025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33</a:t>
            </a:fld>
            <a:endParaRPr lang="en-GB" altLang="en-US"/>
          </a:p>
        </p:txBody>
      </p:sp>
    </p:spTree>
    <p:extLst>
      <p:ext uri="{BB962C8B-B14F-4D97-AF65-F5344CB8AC3E}">
        <p14:creationId xmlns:p14="http://schemas.microsoft.com/office/powerpoint/2010/main" val="8664964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34</a:t>
            </a:fld>
            <a:endParaRPr lang="en-GB" altLang="en-US"/>
          </a:p>
        </p:txBody>
      </p:sp>
    </p:spTree>
    <p:extLst>
      <p:ext uri="{BB962C8B-B14F-4D97-AF65-F5344CB8AC3E}">
        <p14:creationId xmlns:p14="http://schemas.microsoft.com/office/powerpoint/2010/main" val="114699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en-GB" alt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6931899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mj-lt"/>
              <a:buNone/>
            </a:pPr>
            <a:endParaRPr lang="en-GB"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en-GB" alt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33087832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mj-lt"/>
              <a:buNone/>
            </a:pPr>
            <a:endParaRPr lang="en-GB"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en-GB" alt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4574787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GB" alt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3374006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39</a:t>
            </a:fld>
            <a:endParaRPr lang="en-GB" altLang="en-US"/>
          </a:p>
        </p:txBody>
      </p:sp>
    </p:spTree>
    <p:extLst>
      <p:ext uri="{BB962C8B-B14F-4D97-AF65-F5344CB8AC3E}">
        <p14:creationId xmlns:p14="http://schemas.microsoft.com/office/powerpoint/2010/main" val="76459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a:t>
            </a:fld>
            <a:endParaRPr lang="en-GB" altLang="en-US"/>
          </a:p>
        </p:txBody>
      </p:sp>
    </p:spTree>
    <p:extLst>
      <p:ext uri="{BB962C8B-B14F-4D97-AF65-F5344CB8AC3E}">
        <p14:creationId xmlns:p14="http://schemas.microsoft.com/office/powerpoint/2010/main" val="21536349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40</a:t>
            </a:fld>
            <a:endParaRPr lang="en-GB" altLang="en-US"/>
          </a:p>
        </p:txBody>
      </p:sp>
    </p:spTree>
    <p:extLst>
      <p:ext uri="{BB962C8B-B14F-4D97-AF65-F5344CB8AC3E}">
        <p14:creationId xmlns:p14="http://schemas.microsoft.com/office/powerpoint/2010/main" val="33582811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41</a:t>
            </a:fld>
            <a:endParaRPr lang="en-GB" altLang="en-US"/>
          </a:p>
        </p:txBody>
      </p:sp>
    </p:spTree>
    <p:extLst>
      <p:ext uri="{BB962C8B-B14F-4D97-AF65-F5344CB8AC3E}">
        <p14:creationId xmlns:p14="http://schemas.microsoft.com/office/powerpoint/2010/main" val="20374198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42</a:t>
            </a:fld>
            <a:endParaRPr lang="en-GB" altLang="en-US"/>
          </a:p>
        </p:txBody>
      </p:sp>
    </p:spTree>
    <p:extLst>
      <p:ext uri="{BB962C8B-B14F-4D97-AF65-F5344CB8AC3E}">
        <p14:creationId xmlns:p14="http://schemas.microsoft.com/office/powerpoint/2010/main" val="1578687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43</a:t>
            </a:fld>
            <a:endParaRPr lang="en-GB" altLang="en-US"/>
          </a:p>
        </p:txBody>
      </p:sp>
    </p:spTree>
    <p:extLst>
      <p:ext uri="{BB962C8B-B14F-4D97-AF65-F5344CB8AC3E}">
        <p14:creationId xmlns:p14="http://schemas.microsoft.com/office/powerpoint/2010/main" val="39119109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44</a:t>
            </a:fld>
            <a:endParaRPr lang="en-GB" altLang="en-US"/>
          </a:p>
        </p:txBody>
      </p:sp>
    </p:spTree>
    <p:extLst>
      <p:ext uri="{BB962C8B-B14F-4D97-AF65-F5344CB8AC3E}">
        <p14:creationId xmlns:p14="http://schemas.microsoft.com/office/powerpoint/2010/main" val="187588287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45</a:t>
            </a:fld>
            <a:endParaRPr lang="en-GB" altLang="en-US"/>
          </a:p>
        </p:txBody>
      </p:sp>
    </p:spTree>
    <p:extLst>
      <p:ext uri="{BB962C8B-B14F-4D97-AF65-F5344CB8AC3E}">
        <p14:creationId xmlns:p14="http://schemas.microsoft.com/office/powerpoint/2010/main" val="40089016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46</a:t>
            </a:fld>
            <a:endParaRPr lang="en-GB" altLang="en-US"/>
          </a:p>
        </p:txBody>
      </p:sp>
    </p:spTree>
    <p:extLst>
      <p:ext uri="{BB962C8B-B14F-4D97-AF65-F5344CB8AC3E}">
        <p14:creationId xmlns:p14="http://schemas.microsoft.com/office/powerpoint/2010/main" val="308633957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47</a:t>
            </a:fld>
            <a:endParaRPr lang="en-GB" altLang="en-US"/>
          </a:p>
        </p:txBody>
      </p:sp>
    </p:spTree>
    <p:extLst>
      <p:ext uri="{BB962C8B-B14F-4D97-AF65-F5344CB8AC3E}">
        <p14:creationId xmlns:p14="http://schemas.microsoft.com/office/powerpoint/2010/main" val="286685529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48</a:t>
            </a:fld>
            <a:endParaRPr lang="en-GB" altLang="en-US"/>
          </a:p>
        </p:txBody>
      </p:sp>
    </p:spTree>
    <p:extLst>
      <p:ext uri="{BB962C8B-B14F-4D97-AF65-F5344CB8AC3E}">
        <p14:creationId xmlns:p14="http://schemas.microsoft.com/office/powerpoint/2010/main" val="37556959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49</a:t>
            </a:fld>
            <a:endParaRPr lang="en-GB" altLang="en-US"/>
          </a:p>
        </p:txBody>
      </p:sp>
    </p:spTree>
    <p:extLst>
      <p:ext uri="{BB962C8B-B14F-4D97-AF65-F5344CB8AC3E}">
        <p14:creationId xmlns:p14="http://schemas.microsoft.com/office/powerpoint/2010/main" val="2118798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000" u="sng" dirty="0"/>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5</a:t>
            </a:fld>
            <a:endParaRPr lang="en-GB" altLang="en-US"/>
          </a:p>
        </p:txBody>
      </p:sp>
    </p:spTree>
    <p:extLst>
      <p:ext uri="{BB962C8B-B14F-4D97-AF65-F5344CB8AC3E}">
        <p14:creationId xmlns:p14="http://schemas.microsoft.com/office/powerpoint/2010/main" val="3496000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fld id="{63DFD0E0-74C1-4C77-BF54-6091053306EE}" type="slidenum">
              <a:rPr lang="en-GB" altLang="en-US"/>
              <a:pPr/>
              <a:t>50</a:t>
            </a:fld>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6</a:t>
            </a:fld>
            <a:endParaRPr lang="en-GB" altLang="en-US"/>
          </a:p>
        </p:txBody>
      </p:sp>
    </p:spTree>
    <p:extLst>
      <p:ext uri="{BB962C8B-B14F-4D97-AF65-F5344CB8AC3E}">
        <p14:creationId xmlns:p14="http://schemas.microsoft.com/office/powerpoint/2010/main" val="3393056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7</a:t>
            </a:fld>
            <a:endParaRPr lang="en-GB" altLang="en-US"/>
          </a:p>
        </p:txBody>
      </p:sp>
    </p:spTree>
    <p:extLst>
      <p:ext uri="{BB962C8B-B14F-4D97-AF65-F5344CB8AC3E}">
        <p14:creationId xmlns:p14="http://schemas.microsoft.com/office/powerpoint/2010/main" val="1651330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8</a:t>
            </a:fld>
            <a:endParaRPr lang="en-GB" altLang="en-US"/>
          </a:p>
        </p:txBody>
      </p:sp>
    </p:spTree>
    <p:extLst>
      <p:ext uri="{BB962C8B-B14F-4D97-AF65-F5344CB8AC3E}">
        <p14:creationId xmlns:p14="http://schemas.microsoft.com/office/powerpoint/2010/main" val="607181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9</a:t>
            </a:fld>
            <a:endParaRPr lang="en-GB" altLang="en-US"/>
          </a:p>
        </p:txBody>
      </p:sp>
    </p:spTree>
    <p:extLst>
      <p:ext uri="{BB962C8B-B14F-4D97-AF65-F5344CB8AC3E}">
        <p14:creationId xmlns:p14="http://schemas.microsoft.com/office/powerpoint/2010/main" val="2042715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556792"/>
            <a:ext cx="8229600" cy="3382955"/>
          </a:xfrm>
          <a:prstGeom prst="rect">
            <a:avLst/>
          </a:prstGeom>
        </p:spPr>
        <p:txBody>
          <a:bodyPr/>
          <a:lstStyle>
            <a:lvl1pPr>
              <a:defRPr>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a:defRPr>
                <a:solidFill>
                  <a:srgbClr val="495965"/>
                </a:solidFill>
                <a:latin typeface="Verdana" panose="020B0604030504040204" pitchFamily="34" charset="0"/>
                <a:ea typeface="Verdana" panose="020B0604030504040204" pitchFamily="34" charset="0"/>
                <a:cs typeface="Verdana" panose="020B0604030504040204" pitchFamily="34" charset="0"/>
              </a:defRPr>
            </a:lvl2pPr>
            <a:lvl3pPr>
              <a:defRPr>
                <a:solidFill>
                  <a:srgbClr val="495965"/>
                </a:solidFill>
                <a:latin typeface="Verdana" panose="020B0604030504040204" pitchFamily="34" charset="0"/>
                <a:ea typeface="Verdana" panose="020B0604030504040204" pitchFamily="34" charset="0"/>
                <a:cs typeface="Verdana" panose="020B0604030504040204" pitchFamily="34" charset="0"/>
              </a:defRPr>
            </a:lvl3pPr>
            <a:lvl4pPr>
              <a:defRPr>
                <a:solidFill>
                  <a:srgbClr val="495965"/>
                </a:solidFill>
                <a:latin typeface="Verdana" panose="020B0604030504040204" pitchFamily="34" charset="0"/>
                <a:ea typeface="Verdana" panose="020B0604030504040204" pitchFamily="34" charset="0"/>
                <a:cs typeface="Verdana" panose="020B0604030504040204" pitchFamily="34" charset="0"/>
              </a:defRPr>
            </a:lvl4pPr>
            <a:lvl5pPr>
              <a:defRPr>
                <a:solidFill>
                  <a:srgbClr val="495965"/>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5">
            <a:extLst>
              <a:ext uri="{FF2B5EF4-FFF2-40B4-BE49-F238E27FC236}">
                <a16:creationId xmlns:a16="http://schemas.microsoft.com/office/drawing/2014/main" id="{F3779063-46DA-7342-B97D-58A965EE6D99}"/>
              </a:ext>
            </a:extLst>
          </p:cNvPr>
          <p:cNvSpPr>
            <a:spLocks noGrp="1"/>
          </p:cNvSpPr>
          <p:nvPr>
            <p:ph type="sldNum" sz="quarter" idx="4"/>
          </p:nvPr>
        </p:nvSpPr>
        <p:spPr>
          <a:xfrm>
            <a:off x="8703096" y="6525344"/>
            <a:ext cx="21336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dirty="0"/>
          </a:p>
        </p:txBody>
      </p:sp>
      <p:sp>
        <p:nvSpPr>
          <p:cNvPr id="11" name="Title 1"/>
          <p:cNvSpPr>
            <a:spLocks noGrp="1"/>
          </p:cNvSpPr>
          <p:nvPr>
            <p:ph type="title" hasCustomPrompt="1"/>
          </p:nvPr>
        </p:nvSpPr>
        <p:spPr>
          <a:xfrm>
            <a:off x="2843808" y="260649"/>
            <a:ext cx="6120680" cy="288032"/>
          </a:xfrm>
          <a:prstGeom prst="rect">
            <a:avLst/>
          </a:prstGeom>
        </p:spPr>
        <p:txBody>
          <a:bodyPr tIns="72000"/>
          <a:lstStyle>
            <a:lvl1pPr algn="r">
              <a:defRPr sz="1350"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Place title here, please do not move the position of this box</a:t>
            </a:r>
            <a:endParaRPr lang="en-GB" dirty="0"/>
          </a:p>
        </p:txBody>
      </p:sp>
    </p:spTree>
    <p:extLst>
      <p:ext uri="{BB962C8B-B14F-4D97-AF65-F5344CB8AC3E}">
        <p14:creationId xmlns:p14="http://schemas.microsoft.com/office/powerpoint/2010/main" val="4193644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87824" y="288000"/>
            <a:ext cx="5997352" cy="288032"/>
          </a:xfrm>
          <a:prstGeom prst="rect">
            <a:avLst/>
          </a:prstGeom>
        </p:spPr>
        <p:txBody>
          <a:bodyPr/>
          <a:lstStyle>
            <a:lvl1pPr algn="r">
              <a:defRPr sz="1350"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Place title here, please do not move the position of this box</a:t>
            </a:r>
            <a:endParaRPr lang="en-GB" dirty="0"/>
          </a:p>
        </p:txBody>
      </p:sp>
      <p:sp>
        <p:nvSpPr>
          <p:cNvPr id="4" name="Slide Number Placeholder 5">
            <a:extLst>
              <a:ext uri="{FF2B5EF4-FFF2-40B4-BE49-F238E27FC236}">
                <a16:creationId xmlns:a16="http://schemas.microsoft.com/office/drawing/2014/main" id="{49EB0159-7AC8-4246-BB9E-B60FC531E7A2}"/>
              </a:ext>
            </a:extLst>
          </p:cNvPr>
          <p:cNvSpPr>
            <a:spLocks noGrp="1"/>
          </p:cNvSpPr>
          <p:nvPr>
            <p:ph type="sldNum" sz="quarter" idx="4"/>
          </p:nvPr>
        </p:nvSpPr>
        <p:spPr>
          <a:xfrm>
            <a:off x="8703096" y="6525344"/>
            <a:ext cx="21336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dirty="0"/>
          </a:p>
        </p:txBody>
      </p:sp>
      <p:sp>
        <p:nvSpPr>
          <p:cNvPr id="10" name="Content Placeholder 2"/>
          <p:cNvSpPr>
            <a:spLocks noGrp="1"/>
          </p:cNvSpPr>
          <p:nvPr>
            <p:ph idx="1" hasCustomPrompt="1"/>
          </p:nvPr>
        </p:nvSpPr>
        <p:spPr>
          <a:xfrm>
            <a:off x="395536" y="1556792"/>
            <a:ext cx="8229600" cy="3382955"/>
          </a:xfrm>
          <a:prstGeom prst="rect">
            <a:avLst/>
          </a:prstGeom>
        </p:spPr>
        <p:txBody>
          <a:bodyPr/>
          <a:lstStyle>
            <a:lvl1pPr marL="0" indent="0">
              <a:buNone/>
              <a:defRPr sz="28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a:latin typeface="Verdana" panose="020B0604030504040204" pitchFamily="34" charset="0"/>
                <a:ea typeface="Verdana" panose="020B0604030504040204" pitchFamily="34" charset="0"/>
                <a:cs typeface="Verdana" panose="020B0604030504040204" pitchFamily="34" charset="0"/>
              </a:defRPr>
            </a:lvl2pPr>
            <a:lvl3pPr marL="914400" indent="0">
              <a:buNone/>
              <a:defRPr>
                <a:latin typeface="Verdana" panose="020B0604030504040204" pitchFamily="34" charset="0"/>
                <a:ea typeface="Verdana" panose="020B0604030504040204" pitchFamily="34" charset="0"/>
                <a:cs typeface="Verdana" panose="020B0604030504040204" pitchFamily="34" charset="0"/>
              </a:defRPr>
            </a:lvl3pPr>
            <a:lvl4pPr marL="1371600" indent="0">
              <a:buNone/>
              <a:defRPr>
                <a:latin typeface="Verdana" panose="020B0604030504040204" pitchFamily="34" charset="0"/>
                <a:ea typeface="Verdana" panose="020B0604030504040204" pitchFamily="34" charset="0"/>
                <a:cs typeface="Verdana" panose="020B0604030504040204" pitchFamily="34" charset="0"/>
              </a:defRPr>
            </a:lvl4pPr>
            <a:lvl5pPr marL="18288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Add text here…</a:t>
            </a:r>
          </a:p>
        </p:txBody>
      </p:sp>
    </p:spTree>
    <p:extLst>
      <p:ext uri="{BB962C8B-B14F-4D97-AF65-F5344CB8AC3E}">
        <p14:creationId xmlns:p14="http://schemas.microsoft.com/office/powerpoint/2010/main" val="1556205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15816" y="288000"/>
            <a:ext cx="6086500" cy="288032"/>
          </a:xfrm>
          <a:prstGeom prst="rect">
            <a:avLst/>
          </a:prstGeom>
        </p:spPr>
        <p:txBody>
          <a:bodyPr/>
          <a:lstStyle>
            <a:lvl1pPr algn="r">
              <a:defRPr sz="1350"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Place title, please do not move the position of this box</a:t>
            </a:r>
            <a:endParaRPr lang="en-GB" dirty="0"/>
          </a:p>
        </p:txBody>
      </p:sp>
      <p:sp>
        <p:nvSpPr>
          <p:cNvPr id="3" name="Slide Number Placeholder 2"/>
          <p:cNvSpPr>
            <a:spLocks noGrp="1"/>
          </p:cNvSpPr>
          <p:nvPr>
            <p:ph type="sldNum" sz="quarter" idx="10"/>
          </p:nvPr>
        </p:nvSpPr>
        <p:spPr/>
        <p:txBody>
          <a:bodyPr/>
          <a:lstStyle/>
          <a:p>
            <a:fld id="{2D0DF9ED-8BA0-410B-84D1-2D8774E69E9E}" type="slidenum">
              <a:rPr lang="en-GB" altLang="en-US" smtClean="0"/>
              <a:pPr/>
              <a:t>‹#›</a:t>
            </a:fld>
            <a:endParaRPr lang="en-GB" altLang="en-US" dirty="0"/>
          </a:p>
        </p:txBody>
      </p:sp>
      <p:sp>
        <p:nvSpPr>
          <p:cNvPr id="4" name="Content Placeholder 2"/>
          <p:cNvSpPr>
            <a:spLocks noGrp="1"/>
          </p:cNvSpPr>
          <p:nvPr>
            <p:ph idx="1" hasCustomPrompt="1"/>
          </p:nvPr>
        </p:nvSpPr>
        <p:spPr>
          <a:xfrm>
            <a:off x="395536" y="1556792"/>
            <a:ext cx="8229600" cy="3382955"/>
          </a:xfrm>
          <a:prstGeom prst="rect">
            <a:avLst/>
          </a:prstGeom>
        </p:spPr>
        <p:txBody>
          <a:bodyPr/>
          <a:lstStyle>
            <a:lvl1pPr marL="0" indent="0">
              <a:buNone/>
              <a:defRPr sz="28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a:latin typeface="Verdana" panose="020B0604030504040204" pitchFamily="34" charset="0"/>
                <a:ea typeface="Verdana" panose="020B0604030504040204" pitchFamily="34" charset="0"/>
                <a:cs typeface="Verdana" panose="020B0604030504040204" pitchFamily="34" charset="0"/>
              </a:defRPr>
            </a:lvl2pPr>
            <a:lvl3pPr marL="914400" indent="0">
              <a:buNone/>
              <a:defRPr>
                <a:latin typeface="Verdana" panose="020B0604030504040204" pitchFamily="34" charset="0"/>
                <a:ea typeface="Verdana" panose="020B0604030504040204" pitchFamily="34" charset="0"/>
                <a:cs typeface="Verdana" panose="020B0604030504040204" pitchFamily="34" charset="0"/>
              </a:defRPr>
            </a:lvl3pPr>
            <a:lvl4pPr marL="1371600" indent="0">
              <a:buNone/>
              <a:defRPr>
                <a:latin typeface="Verdana" panose="020B0604030504040204" pitchFamily="34" charset="0"/>
                <a:ea typeface="Verdana" panose="020B0604030504040204" pitchFamily="34" charset="0"/>
                <a:cs typeface="Verdana" panose="020B0604030504040204" pitchFamily="34" charset="0"/>
              </a:defRPr>
            </a:lvl4pPr>
            <a:lvl5pPr marL="18288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Add text here…</a:t>
            </a:r>
          </a:p>
        </p:txBody>
      </p:sp>
    </p:spTree>
    <p:extLst>
      <p:ext uri="{BB962C8B-B14F-4D97-AF65-F5344CB8AC3E}">
        <p14:creationId xmlns:p14="http://schemas.microsoft.com/office/powerpoint/2010/main" val="432316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736"/>
            <a:ext cx="8229600" cy="1143000"/>
          </a:xfrm>
          <a:prstGeom prst="rect">
            <a:avLst/>
          </a:prstGeom>
        </p:spPr>
        <p:txBody>
          <a:bodyPr/>
          <a:lstStyle>
            <a:lvl1pPr>
              <a:defRPr sz="3600">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4" name="Slide Number Placeholder 5">
            <a:extLst>
              <a:ext uri="{FF2B5EF4-FFF2-40B4-BE49-F238E27FC236}">
                <a16:creationId xmlns:a16="http://schemas.microsoft.com/office/drawing/2014/main" id="{49EB0159-7AC8-4246-BB9E-B60FC531E7A2}"/>
              </a:ext>
            </a:extLst>
          </p:cNvPr>
          <p:cNvSpPr>
            <a:spLocks noGrp="1"/>
          </p:cNvSpPr>
          <p:nvPr>
            <p:ph type="sldNum" sz="quarter" idx="4"/>
          </p:nvPr>
        </p:nvSpPr>
        <p:spPr>
          <a:xfrm>
            <a:off x="8703096" y="6525344"/>
            <a:ext cx="21336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dirty="0"/>
          </a:p>
        </p:txBody>
      </p:sp>
    </p:spTree>
    <p:extLst>
      <p:ext uri="{BB962C8B-B14F-4D97-AF65-F5344CB8AC3E}">
        <p14:creationId xmlns:p14="http://schemas.microsoft.com/office/powerpoint/2010/main" val="3113220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848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3869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a:lum/>
          </a:blip>
          <a:srcRect/>
          <a:stretch>
            <a:fillRect/>
          </a:stretch>
        </a:blip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0B28446E-A796-DF46-B6B8-5B91A3893FB7}"/>
              </a:ext>
            </a:extLst>
          </p:cNvPr>
          <p:cNvSpPr>
            <a:spLocks noGrp="1"/>
          </p:cNvSpPr>
          <p:nvPr>
            <p:ph type="sldNum" sz="quarter" idx="4"/>
          </p:nvPr>
        </p:nvSpPr>
        <p:spPr>
          <a:xfrm>
            <a:off x="8703096" y="6525344"/>
            <a:ext cx="21336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dirty="0"/>
          </a:p>
        </p:txBody>
      </p:sp>
    </p:spTree>
  </p:cSld>
  <p:clrMap bg1="lt1" tx1="dk1" bg2="lt2" tx2="dk2" accent1="accent1" accent2="accent2" accent3="accent3" accent4="accent4" accent5="accent5" accent6="accent6" hlink="hlink" folHlink="folHlink"/>
  <p:sldLayoutIdLst>
    <p:sldLayoutId id="2147483672" r:id="rId1"/>
    <p:sldLayoutId id="2147483676" r:id="rId2"/>
    <p:sldLayoutId id="2147483685" r:id="rId3"/>
    <p:sldLayoutId id="2147483686" r:id="rId4"/>
  </p:sldLayoutIdLst>
  <p:hf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3"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6.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9.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0.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8" Type="http://schemas.openxmlformats.org/officeDocument/2006/relationships/chart" Target="../charts/chart11.xml"/><Relationship Id="rId3" Type="http://schemas.openxmlformats.org/officeDocument/2006/relationships/notesSlide" Target="../notesSlides/notesSlide20.xml"/><Relationship Id="rId7" Type="http://schemas.openxmlformats.org/officeDocument/2006/relationships/chart" Target="../charts/chart10.xml"/><Relationship Id="rId2" Type="http://schemas.openxmlformats.org/officeDocument/2006/relationships/slideLayout" Target="../slideLayouts/slideLayout4.xml"/><Relationship Id="rId1" Type="http://schemas.openxmlformats.org/officeDocument/2006/relationships/tags" Target="../tags/tag21.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8" Type="http://schemas.openxmlformats.org/officeDocument/2006/relationships/chart" Target="../charts/chart16.xml"/><Relationship Id="rId3" Type="http://schemas.openxmlformats.org/officeDocument/2006/relationships/notesSlide" Target="../notesSlides/notesSlide23.xml"/><Relationship Id="rId7" Type="http://schemas.openxmlformats.org/officeDocument/2006/relationships/chart" Target="../charts/chart15.xml"/><Relationship Id="rId2" Type="http://schemas.openxmlformats.org/officeDocument/2006/relationships/slideLayout" Target="../slideLayouts/slideLayout4.xml"/><Relationship Id="rId1" Type="http://schemas.openxmlformats.org/officeDocument/2006/relationships/tags" Target="../tags/tag24.xml"/><Relationship Id="rId6" Type="http://schemas.openxmlformats.org/officeDocument/2006/relationships/chart" Target="../charts/chart14.xml"/><Relationship Id="rId5" Type="http://schemas.openxmlformats.org/officeDocument/2006/relationships/chart" Target="../charts/chart13.xml"/><Relationship Id="rId4" Type="http://schemas.openxmlformats.org/officeDocument/2006/relationships/chart" Target="../charts/chart12.xml"/><Relationship Id="rId9" Type="http://schemas.openxmlformats.org/officeDocument/2006/relationships/chart" Target="../charts/chart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chart" Target="../charts/chart21.xml"/><Relationship Id="rId2" Type="http://schemas.openxmlformats.org/officeDocument/2006/relationships/slideLayout" Target="../slideLayouts/slideLayout4.xml"/><Relationship Id="rId1" Type="http://schemas.openxmlformats.org/officeDocument/2006/relationships/tags" Target="../tags/tag25.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chart" Target="../charts/chart18.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5.emf"/></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31.xml"/><Relationship Id="rId6" Type="http://schemas.openxmlformats.org/officeDocument/2006/relationships/chart" Target="../charts/chart24.xml"/><Relationship Id="rId5" Type="http://schemas.openxmlformats.org/officeDocument/2006/relationships/chart" Target="../charts/chart23.xml"/><Relationship Id="rId4" Type="http://schemas.openxmlformats.org/officeDocument/2006/relationships/chart" Target="../charts/chart2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chart" Target="../charts/chart25.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38.xml"/><Relationship Id="rId4" Type="http://schemas.openxmlformats.org/officeDocument/2006/relationships/comments" Target="../comments/comment1.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5.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tags" Target="../tags/tag5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6324" y="1430486"/>
            <a:ext cx="7498084" cy="1231106"/>
          </a:xfrm>
          <a:prstGeom prst="rect">
            <a:avLst/>
          </a:prstGeom>
          <a:noFill/>
          <a:ln>
            <a:noFill/>
          </a:ln>
        </p:spPr>
        <p:txBody>
          <a:bodyPr wrap="square">
            <a:spAutoFit/>
          </a:bodyPr>
          <a:lstStyle/>
          <a:p>
            <a:pPr eaLnBrk="1" fontAlgn="auto" hangingPunct="1">
              <a:spcBef>
                <a:spcPts val="0"/>
              </a:spcBef>
              <a:spcAft>
                <a:spcPts val="600"/>
              </a:spcAft>
              <a:defRPr/>
            </a:pPr>
            <a:r>
              <a:rPr lang="en-GB" sz="2400" b="1" dirty="0" smtClean="0">
                <a:solidFill>
                  <a:schemeClr val="bg1"/>
                </a:solidFill>
                <a:latin typeface="Verdana" pitchFamily="34" charset="0"/>
                <a:ea typeface="Verdana" pitchFamily="34" charset="0"/>
                <a:cs typeface="Verdana" pitchFamily="34" charset="0"/>
              </a:rPr>
              <a:t>Gas transmission</a:t>
            </a:r>
          </a:p>
          <a:p>
            <a:pPr eaLnBrk="1" fontAlgn="auto" hangingPunct="1">
              <a:spcBef>
                <a:spcPts val="0"/>
              </a:spcBef>
              <a:spcAft>
                <a:spcPts val="600"/>
              </a:spcAft>
              <a:defRPr/>
            </a:pPr>
            <a:r>
              <a:rPr lang="en-GB" sz="2000" b="1" dirty="0" smtClean="0">
                <a:solidFill>
                  <a:schemeClr val="bg1"/>
                </a:solidFill>
                <a:latin typeface="Verdana" pitchFamily="34" charset="0"/>
                <a:ea typeface="Verdana" pitchFamily="34" charset="0"/>
                <a:cs typeface="Verdana" pitchFamily="34" charset="0"/>
              </a:rPr>
              <a:t>Policy Working Group 12/11/2018</a:t>
            </a:r>
          </a:p>
          <a:p>
            <a:pPr eaLnBrk="1" fontAlgn="auto" hangingPunct="1">
              <a:spcBef>
                <a:spcPts val="0"/>
              </a:spcBef>
              <a:spcAft>
                <a:spcPts val="600"/>
              </a:spcAft>
              <a:defRPr/>
            </a:pPr>
            <a:r>
              <a:rPr lang="en-GB" sz="2000" i="1" dirty="0">
                <a:solidFill>
                  <a:schemeClr val="bg1"/>
                </a:solidFill>
                <a:latin typeface="Verdana" pitchFamily="34" charset="0"/>
                <a:ea typeface="Verdana" pitchFamily="34" charset="0"/>
                <a:cs typeface="Verdana" pitchFamily="34" charset="0"/>
              </a:rPr>
              <a:t>Outputs o</a:t>
            </a:r>
            <a:r>
              <a:rPr lang="en-GB" sz="2000" i="1" dirty="0" smtClean="0">
                <a:solidFill>
                  <a:schemeClr val="bg1"/>
                </a:solidFill>
                <a:latin typeface="Verdana" pitchFamily="34" charset="0"/>
                <a:ea typeface="Verdana" pitchFamily="34" charset="0"/>
                <a:cs typeface="Verdana" pitchFamily="34" charset="0"/>
              </a:rPr>
              <a:t>ptions for RIIO2</a:t>
            </a:r>
            <a:endParaRPr lang="en-GB" sz="2000" i="1" dirty="0">
              <a:solidFill>
                <a:schemeClr val="bg1"/>
              </a:solidFill>
              <a:latin typeface="Verdana" pitchFamily="34" charset="0"/>
              <a:ea typeface="Verdana" pitchFamily="34" charset="0"/>
              <a:cs typeface="Verdana" pitchFamily="34" charset="0"/>
            </a:endParaRPr>
          </a:p>
        </p:txBody>
      </p:sp>
      <p:sp>
        <p:nvSpPr>
          <p:cNvPr id="3" name="TextBox 2"/>
          <p:cNvSpPr txBox="1"/>
          <p:nvPr/>
        </p:nvSpPr>
        <p:spPr>
          <a:xfrm>
            <a:off x="4572000" y="5589240"/>
            <a:ext cx="4104456" cy="415498"/>
          </a:xfrm>
          <a:prstGeom prst="rect">
            <a:avLst/>
          </a:prstGeom>
          <a:noFill/>
          <a:ln>
            <a:noFill/>
          </a:ln>
        </p:spPr>
        <p:txBody>
          <a:bodyPr wrap="square">
            <a:spAutoFit/>
          </a:bodyPr>
          <a:lstStyle/>
          <a:p>
            <a:pPr algn="r" eaLnBrk="1" fontAlgn="auto" hangingPunct="1">
              <a:spcBef>
                <a:spcPts val="0"/>
              </a:spcBef>
              <a:spcAft>
                <a:spcPts val="0"/>
              </a:spcAft>
              <a:defRPr/>
            </a:pPr>
            <a:r>
              <a:rPr lang="en-GB" sz="1100" b="1" dirty="0" smtClean="0">
                <a:solidFill>
                  <a:schemeClr val="bg1"/>
                </a:solidFill>
                <a:latin typeface="Verdana" pitchFamily="34" charset="0"/>
                <a:ea typeface="Verdana" pitchFamily="34" charset="0"/>
                <a:cs typeface="Verdana" pitchFamily="34" charset="0"/>
              </a:rPr>
              <a:t>RIIO Networks GT team</a:t>
            </a:r>
            <a:endParaRPr lang="en-GB" sz="1100" b="1" dirty="0">
              <a:solidFill>
                <a:schemeClr val="bg1"/>
              </a:solidFill>
              <a:latin typeface="Verdana" pitchFamily="34" charset="0"/>
              <a:ea typeface="Verdana" pitchFamily="34" charset="0"/>
              <a:cs typeface="Verdana" pitchFamily="34" charset="0"/>
            </a:endParaRPr>
          </a:p>
          <a:p>
            <a:pPr algn="r" eaLnBrk="1" fontAlgn="auto" hangingPunct="1">
              <a:spcBef>
                <a:spcPts val="0"/>
              </a:spcBef>
              <a:spcAft>
                <a:spcPts val="0"/>
              </a:spcAft>
              <a:defRPr/>
            </a:pPr>
            <a:r>
              <a:rPr lang="en-GB" sz="1000" dirty="0" smtClean="0">
                <a:solidFill>
                  <a:schemeClr val="bg1"/>
                </a:solidFill>
                <a:latin typeface="Verdana" pitchFamily="34" charset="0"/>
                <a:ea typeface="Verdana" pitchFamily="34" charset="0"/>
                <a:cs typeface="Verdana" pitchFamily="34" charset="0"/>
              </a:rPr>
              <a:t>12/11/18</a:t>
            </a:r>
            <a:endParaRPr lang="en-GB" sz="1000" dirty="0">
              <a:solidFill>
                <a:schemeClr val="bg1"/>
              </a:solidFill>
              <a:latin typeface="Verdana" pitchFamily="34" charset="0"/>
              <a:ea typeface="Verdana" pitchFamily="34" charset="0"/>
              <a:cs typeface="Verdana" pitchFamily="34" charset="0"/>
            </a:endParaRPr>
          </a:p>
        </p:txBody>
      </p:sp>
      <p:sp>
        <p:nvSpPr>
          <p:cNvPr id="4100"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Tree>
    <p:extLst>
      <p:ext uri="{BB962C8B-B14F-4D97-AF65-F5344CB8AC3E}">
        <p14:creationId xmlns:p14="http://schemas.microsoft.com/office/powerpoint/2010/main" val="7827823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Opportunities to propose Outputs </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10</a:t>
            </a:fld>
            <a:endParaRPr lang="en-GB" altLang="en-US" dirty="0"/>
          </a:p>
        </p:txBody>
      </p:sp>
      <p:sp>
        <p:nvSpPr>
          <p:cNvPr id="4" name="Content Placeholder 3"/>
          <p:cNvSpPr>
            <a:spLocks noGrp="1"/>
          </p:cNvSpPr>
          <p:nvPr>
            <p:ph idx="1"/>
          </p:nvPr>
        </p:nvSpPr>
        <p:spPr>
          <a:xfrm>
            <a:off x="323528" y="1196752"/>
            <a:ext cx="8589640" cy="4888398"/>
          </a:xfrm>
        </p:spPr>
        <p:txBody>
          <a:bodyPr/>
          <a:lstStyle/>
          <a:p>
            <a:r>
              <a:rPr lang="en-GB" sz="1400" b="1" dirty="0" smtClean="0"/>
              <a:t>In </a:t>
            </a:r>
            <a:r>
              <a:rPr lang="en-GB" sz="1400" b="1" dirty="0"/>
              <a:t>assessing proposals, we will consider:</a:t>
            </a:r>
          </a:p>
          <a:p>
            <a:pPr lvl="0"/>
            <a:endParaRPr lang="en-GB" sz="1400" dirty="0" smtClean="0"/>
          </a:p>
          <a:p>
            <a:pPr marL="171450" lvl="0" indent="-171450">
              <a:buFont typeface="Arial" panose="020B0604020202020204" pitchFamily="34" charset="0"/>
              <a:buChar char="•"/>
            </a:pPr>
            <a:r>
              <a:rPr lang="en-GB" sz="1400" dirty="0" smtClean="0"/>
              <a:t>Whether </a:t>
            </a:r>
            <a:r>
              <a:rPr lang="en-GB" sz="1400" dirty="0"/>
              <a:t>the output reflects a service that consumers expect to receive from a network company that cannot be funded through the price control settlement</a:t>
            </a:r>
            <a:r>
              <a:rPr lang="en-GB" sz="1400" dirty="0" smtClean="0"/>
              <a:t>;</a:t>
            </a:r>
          </a:p>
          <a:p>
            <a:pPr lvl="0"/>
            <a:endParaRPr lang="en-GB" sz="1400" dirty="0" smtClean="0"/>
          </a:p>
          <a:p>
            <a:pPr marL="171450" lvl="0" indent="-171450">
              <a:buFont typeface="Arial" panose="020B0604020202020204" pitchFamily="34" charset="0"/>
              <a:buChar char="•"/>
            </a:pPr>
            <a:r>
              <a:rPr lang="en-GB" sz="1400" dirty="0" smtClean="0"/>
              <a:t>The </a:t>
            </a:r>
            <a:r>
              <a:rPr lang="en-GB" sz="1400" dirty="0"/>
              <a:t>value that consumers will receive from a proposed new service level, and by extension the potential associated reward and/ or penalty, and level of symmetry appropriate</a:t>
            </a:r>
            <a:r>
              <a:rPr lang="en-GB" sz="1400" dirty="0" smtClean="0"/>
              <a:t>;</a:t>
            </a:r>
          </a:p>
          <a:p>
            <a:pPr lvl="0"/>
            <a:endParaRPr lang="en-GB" sz="1400" dirty="0"/>
          </a:p>
          <a:p>
            <a:pPr marL="171450" lvl="0" indent="-171450">
              <a:buFont typeface="Arial" panose="020B0604020202020204" pitchFamily="34" charset="0"/>
              <a:buChar char="•"/>
            </a:pPr>
            <a:r>
              <a:rPr lang="en-GB" sz="1400" dirty="0"/>
              <a:t>The existing level of service that consumers receive and the extent to which the target level is an improvement on this</a:t>
            </a:r>
            <a:r>
              <a:rPr lang="en-GB" sz="1400" dirty="0" smtClean="0"/>
              <a:t>;</a:t>
            </a:r>
          </a:p>
          <a:p>
            <a:pPr lvl="0"/>
            <a:endParaRPr lang="en-GB" sz="1400" dirty="0"/>
          </a:p>
          <a:p>
            <a:pPr marL="171450" lvl="0" indent="-171450">
              <a:buFont typeface="Arial" panose="020B0604020202020204" pitchFamily="34" charset="0"/>
              <a:buChar char="•"/>
            </a:pPr>
            <a:r>
              <a:rPr lang="en-GB" sz="1400" dirty="0"/>
              <a:t>Where available, the level of service provided by other </a:t>
            </a:r>
            <a:r>
              <a:rPr lang="en-GB" sz="1400" dirty="0" smtClean="0"/>
              <a:t>companies/comparators;</a:t>
            </a:r>
          </a:p>
          <a:p>
            <a:pPr marL="171450" lvl="0" indent="-171450">
              <a:buFont typeface="Arial" panose="020B0604020202020204" pitchFamily="34" charset="0"/>
              <a:buChar char="•"/>
            </a:pPr>
            <a:endParaRPr lang="en-GB" sz="1400" dirty="0" smtClean="0"/>
          </a:p>
          <a:p>
            <a:pPr marL="171450" lvl="0" indent="-171450">
              <a:buFont typeface="Arial" panose="020B0604020202020204" pitchFamily="34" charset="0"/>
              <a:buChar char="•"/>
            </a:pPr>
            <a:r>
              <a:rPr lang="en-GB" sz="1400" dirty="0" smtClean="0"/>
              <a:t>The </a:t>
            </a:r>
            <a:r>
              <a:rPr lang="en-GB" sz="1400" dirty="0"/>
              <a:t>activities (and indicative cost) associated with achieving the targeted level of service; </a:t>
            </a:r>
            <a:r>
              <a:rPr lang="en-GB" sz="1400" dirty="0" smtClean="0"/>
              <a:t>and Proposals </a:t>
            </a:r>
            <a:r>
              <a:rPr lang="en-GB" sz="1400" dirty="0"/>
              <a:t>for licence conditions if performance falls below existing service </a:t>
            </a:r>
            <a:r>
              <a:rPr lang="en-GB" sz="1400" dirty="0" smtClean="0"/>
              <a:t>levels.</a:t>
            </a:r>
          </a:p>
          <a:p>
            <a:pPr lvl="0"/>
            <a:endParaRPr lang="en-GB" sz="1400" dirty="0"/>
          </a:p>
          <a:p>
            <a:pPr marL="171450" lvl="0" indent="-171450">
              <a:buFont typeface="Arial" panose="020B0604020202020204" pitchFamily="34" charset="0"/>
              <a:buChar char="•"/>
            </a:pPr>
            <a:r>
              <a:rPr lang="en-GB" sz="1400" dirty="0" smtClean="0"/>
              <a:t>In </a:t>
            </a:r>
            <a:r>
              <a:rPr lang="en-GB" sz="1400" dirty="0"/>
              <a:t>our early engagement, stakeholders requested that Ofgem consider bespoke ODIs that could start within period, if additional evidence of consumer value could not be provided in time for the start of the price control. We propose to invite proposals on this basis in our December consultation. </a:t>
            </a: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3590162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9648" y="404664"/>
            <a:ext cx="5997352" cy="288032"/>
          </a:xfrm>
        </p:spPr>
        <p:txBody>
          <a:bodyPr/>
          <a:lstStyle/>
          <a:p>
            <a:r>
              <a:rPr lang="en-GB" dirty="0" smtClean="0"/>
              <a:t>What we said about RIIO-1 incentives</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11</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pic>
        <p:nvPicPr>
          <p:cNvPr id="7" name="Picture 6"/>
          <p:cNvPicPr>
            <a:picLocks noChangeAspect="1"/>
          </p:cNvPicPr>
          <p:nvPr/>
        </p:nvPicPr>
        <p:blipFill>
          <a:blip r:embed="rId4"/>
          <a:stretch>
            <a:fillRect/>
          </a:stretch>
        </p:blipFill>
        <p:spPr>
          <a:xfrm>
            <a:off x="646681" y="1196752"/>
            <a:ext cx="7850638" cy="5017243"/>
          </a:xfrm>
          <a:prstGeom prst="rect">
            <a:avLst/>
          </a:prstGeom>
        </p:spPr>
      </p:pic>
    </p:spTree>
    <p:extLst>
      <p:ext uri="{BB962C8B-B14F-4D97-AF65-F5344CB8AC3E}">
        <p14:creationId xmlns:p14="http://schemas.microsoft.com/office/powerpoint/2010/main" val="3772313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fld id="{2D0DF9ED-8BA0-410B-84D1-2D8774E69E9E}" type="slidenum">
              <a:rPr lang="en-GB" altLang="en-US" smtClean="0"/>
              <a:pPr/>
              <a:t>12</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0"/>
            <a:ext cx="9144000" cy="6858000"/>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EA4A99-59E8-6645-88B5-202BC6C3F2D9}"/>
              </a:ext>
            </a:extLst>
          </p:cNvPr>
          <p:cNvSpPr txBox="1"/>
          <p:nvPr/>
        </p:nvSpPr>
        <p:spPr>
          <a:xfrm>
            <a:off x="1115616" y="2348880"/>
            <a:ext cx="6768752" cy="1446550"/>
          </a:xfrm>
          <a:prstGeom prst="rect">
            <a:avLst/>
          </a:prstGeom>
          <a:noFill/>
        </p:spPr>
        <p:txBody>
          <a:bodyPr wrap="square" rtlCol="0">
            <a:spAutoFit/>
          </a:bodyPr>
          <a:lstStyle/>
          <a:p>
            <a:pPr algn="ct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Maintain a safe and resilient network</a:t>
            </a:r>
          </a:p>
        </p:txBody>
      </p:sp>
      <p:sp>
        <p:nvSpPr>
          <p:cNvPr id="8"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22679234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9648" y="260648"/>
            <a:ext cx="5997352" cy="288032"/>
          </a:xfrm>
        </p:spPr>
        <p:txBody>
          <a:bodyPr/>
          <a:lstStyle/>
          <a:p>
            <a:r>
              <a:rPr lang="en-GB" dirty="0"/>
              <a:t> </a:t>
            </a:r>
            <a:r>
              <a:rPr lang="en-GB" dirty="0" smtClean="0"/>
              <a:t/>
            </a:r>
            <a:br>
              <a:rPr lang="en-GB" dirty="0" smtClean="0"/>
            </a:br>
            <a:r>
              <a:rPr lang="en-GB" dirty="0" smtClean="0"/>
              <a:t>Safety Output</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13</a:t>
            </a:fld>
            <a:endParaRPr lang="en-GB" altLang="en-US" dirty="0"/>
          </a:p>
        </p:txBody>
      </p:sp>
      <p:sp>
        <p:nvSpPr>
          <p:cNvPr id="4" name="Content Placeholder 3"/>
          <p:cNvSpPr>
            <a:spLocks noGrp="1"/>
          </p:cNvSpPr>
          <p:nvPr>
            <p:ph idx="1"/>
          </p:nvPr>
        </p:nvSpPr>
        <p:spPr>
          <a:xfrm>
            <a:off x="395536" y="908720"/>
            <a:ext cx="8229600" cy="5688632"/>
          </a:xfrm>
        </p:spPr>
        <p:txBody>
          <a:bodyPr/>
          <a:lstStyle/>
          <a:p>
            <a:endParaRPr lang="en-GB" sz="2000" b="1" dirty="0" smtClean="0">
              <a:solidFill>
                <a:srgbClr val="FF0000"/>
              </a:solidFill>
            </a:endParaRPr>
          </a:p>
          <a:p>
            <a:r>
              <a:rPr lang="en-GB" sz="2000" b="1" dirty="0" smtClean="0">
                <a:solidFill>
                  <a:srgbClr val="FF0000"/>
                </a:solidFill>
              </a:rPr>
              <a:t>RIIO-1 Output:</a:t>
            </a:r>
          </a:p>
          <a:p>
            <a:pPr marL="285750" indent="-285750">
              <a:buFont typeface="Arial" panose="020B0604020202020204" pitchFamily="34" charset="0"/>
              <a:buChar char="•"/>
            </a:pPr>
            <a:r>
              <a:rPr lang="en-GB" sz="1400" dirty="0" smtClean="0">
                <a:solidFill>
                  <a:schemeClr val="tx1"/>
                </a:solidFill>
              </a:rPr>
              <a:t>Full compliance with the HSE’s legal safety requirements</a:t>
            </a:r>
          </a:p>
          <a:p>
            <a:r>
              <a:rPr lang="en-GB" sz="2000" b="1" dirty="0" smtClean="0">
                <a:solidFill>
                  <a:srgbClr val="FF0000"/>
                </a:solidFill>
              </a:rPr>
              <a:t>Aim:</a:t>
            </a:r>
          </a:p>
          <a:p>
            <a:pPr marL="342900" indent="-342900">
              <a:buFont typeface="Arial" panose="020B0604020202020204" pitchFamily="34" charset="0"/>
              <a:buChar char="•"/>
            </a:pPr>
            <a:r>
              <a:rPr lang="en-GB" sz="1400" dirty="0" smtClean="0">
                <a:solidFill>
                  <a:schemeClr val="tx1"/>
                </a:solidFill>
              </a:rPr>
              <a:t>We want NGG to operate the NTS in a safe manner based on three core drivers: Public safety, staff safety and asset condition.</a:t>
            </a:r>
          </a:p>
          <a:p>
            <a:r>
              <a:rPr lang="en-GB" sz="2000" b="1" dirty="0" smtClean="0">
                <a:solidFill>
                  <a:srgbClr val="FF0000"/>
                </a:solidFill>
              </a:rPr>
              <a:t>Details:</a:t>
            </a:r>
          </a:p>
          <a:p>
            <a:pPr marL="342900" indent="-342900">
              <a:buFont typeface="Arial" panose="020B0604020202020204" pitchFamily="34" charset="0"/>
              <a:buChar char="•"/>
            </a:pPr>
            <a:r>
              <a:rPr lang="en-GB" sz="1400" dirty="0" smtClean="0">
                <a:solidFill>
                  <a:schemeClr val="tx1"/>
                </a:solidFill>
              </a:rPr>
              <a:t>Reputational only ODI with no financial element attached</a:t>
            </a:r>
          </a:p>
          <a:p>
            <a:pPr marL="342900" indent="-342900">
              <a:buFont typeface="Arial" panose="020B0604020202020204" pitchFamily="34" charset="0"/>
              <a:buChar char="•"/>
            </a:pPr>
            <a:r>
              <a:rPr lang="en-GB" sz="1400" dirty="0" smtClean="0">
                <a:solidFill>
                  <a:schemeClr val="tx1"/>
                </a:solidFill>
              </a:rPr>
              <a:t>HSE as principal safety regulator responsible for monitoring and ensuring compliance</a:t>
            </a:r>
          </a:p>
          <a:p>
            <a:pPr marL="342900" indent="-342900">
              <a:buFont typeface="Arial" panose="020B0604020202020204" pitchFamily="34" charset="0"/>
              <a:buChar char="•"/>
            </a:pPr>
            <a:r>
              <a:rPr lang="en-GB" sz="1400" dirty="0" smtClean="0">
                <a:solidFill>
                  <a:schemeClr val="tx1"/>
                </a:solidFill>
              </a:rPr>
              <a:t>Key regulation the Health and Safety at Work Act (1974), Pipelines Safety </a:t>
            </a:r>
            <a:r>
              <a:rPr lang="en-GB" sz="1400" dirty="0" err="1" smtClean="0">
                <a:solidFill>
                  <a:schemeClr val="tx1"/>
                </a:solidFill>
              </a:rPr>
              <a:t>Regs</a:t>
            </a:r>
            <a:r>
              <a:rPr lang="en-GB" sz="1400" dirty="0" smtClean="0">
                <a:solidFill>
                  <a:schemeClr val="tx1"/>
                </a:solidFill>
              </a:rPr>
              <a:t> (1996), and Gas Safety (Management) </a:t>
            </a:r>
            <a:r>
              <a:rPr lang="en-GB" sz="1400" dirty="0" err="1" smtClean="0">
                <a:solidFill>
                  <a:schemeClr val="tx1"/>
                </a:solidFill>
              </a:rPr>
              <a:t>Regs</a:t>
            </a:r>
            <a:r>
              <a:rPr lang="en-GB" sz="1400" dirty="0" smtClean="0">
                <a:solidFill>
                  <a:schemeClr val="tx1"/>
                </a:solidFill>
              </a:rPr>
              <a:t> (1996).</a:t>
            </a:r>
          </a:p>
          <a:p>
            <a:pPr marL="342900" indent="-342900">
              <a:buFont typeface="Arial" panose="020B0604020202020204" pitchFamily="34" charset="0"/>
              <a:buChar char="•"/>
            </a:pPr>
            <a:r>
              <a:rPr lang="en-GB" sz="1400" dirty="0" smtClean="0">
                <a:solidFill>
                  <a:schemeClr val="tx1"/>
                </a:solidFill>
              </a:rPr>
              <a:t>Output forms part of NGG license conditions</a:t>
            </a:r>
          </a:p>
          <a:p>
            <a:r>
              <a:rPr lang="en-GB" sz="2000" b="1" dirty="0" smtClean="0">
                <a:solidFill>
                  <a:srgbClr val="FF0000"/>
                </a:solidFill>
              </a:rPr>
              <a:t>Performance:</a:t>
            </a:r>
          </a:p>
          <a:p>
            <a:endParaRPr lang="en-GB" sz="2000" b="1" dirty="0">
              <a:solidFill>
                <a:srgbClr val="FF0000"/>
              </a:solidFill>
            </a:endParaRPr>
          </a:p>
          <a:p>
            <a:endParaRPr lang="en-GB" sz="2000" b="1" dirty="0" smtClean="0">
              <a:solidFill>
                <a:srgbClr val="FF0000"/>
              </a:solidFill>
            </a:endParaRPr>
          </a:p>
          <a:p>
            <a:endParaRPr lang="en-GB" sz="2000" b="1" dirty="0">
              <a:solidFill>
                <a:srgbClr val="FF0000"/>
              </a:solidFill>
            </a:endParaRPr>
          </a:p>
          <a:p>
            <a:pPr marL="285750" indent="-285750">
              <a:buFont typeface="Arial" panose="020B0604020202020204" pitchFamily="34" charset="0"/>
              <a:buChar char="•"/>
            </a:pPr>
            <a:r>
              <a:rPr lang="en-GB" sz="1400" dirty="0" smtClean="0">
                <a:solidFill>
                  <a:schemeClr val="tx1"/>
                </a:solidFill>
              </a:rPr>
              <a:t>Full compliance with all HSE legislation throughout the RIIO-1</a:t>
            </a:r>
          </a:p>
          <a:p>
            <a:pPr marL="285750" indent="-285750">
              <a:buFont typeface="Arial" panose="020B0604020202020204" pitchFamily="34" charset="0"/>
              <a:buChar char="•"/>
            </a:pPr>
            <a:r>
              <a:rPr lang="en-GB" sz="1400" dirty="0" smtClean="0">
                <a:solidFill>
                  <a:schemeClr val="tx1"/>
                </a:solidFill>
              </a:rPr>
              <a:t>No major incidents or breaches of regulations reported</a:t>
            </a:r>
          </a:p>
          <a:p>
            <a:endParaRPr lang="en-GB" sz="2000" b="1" dirty="0">
              <a:solidFill>
                <a:srgbClr val="FF0000"/>
              </a:solidFill>
            </a:endParaRP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graphicFrame>
        <p:nvGraphicFramePr>
          <p:cNvPr id="6" name="Table 5"/>
          <p:cNvGraphicFramePr>
            <a:graphicFrameLocks noGrp="1"/>
          </p:cNvGraphicFramePr>
          <p:nvPr/>
        </p:nvGraphicFramePr>
        <p:xfrm>
          <a:off x="467544" y="4797152"/>
          <a:ext cx="7776866" cy="782828"/>
        </p:xfrm>
        <a:graphic>
          <a:graphicData uri="http://schemas.openxmlformats.org/drawingml/2006/table">
            <a:tbl>
              <a:tblPr firstRow="1" firstCol="1" bandRow="1">
                <a:tableStyleId>{5C22544A-7EE6-4342-B048-85BDC9FD1C3A}</a:tableStyleId>
              </a:tblPr>
              <a:tblGrid>
                <a:gridCol w="1295569">
                  <a:extLst>
                    <a:ext uri="{9D8B030D-6E8A-4147-A177-3AD203B41FA5}">
                      <a16:colId xmlns:a16="http://schemas.microsoft.com/office/drawing/2014/main" val="2175506738"/>
                    </a:ext>
                  </a:extLst>
                </a:gridCol>
                <a:gridCol w="1295569">
                  <a:extLst>
                    <a:ext uri="{9D8B030D-6E8A-4147-A177-3AD203B41FA5}">
                      <a16:colId xmlns:a16="http://schemas.microsoft.com/office/drawing/2014/main" val="1564396696"/>
                    </a:ext>
                  </a:extLst>
                </a:gridCol>
                <a:gridCol w="1296432">
                  <a:extLst>
                    <a:ext uri="{9D8B030D-6E8A-4147-A177-3AD203B41FA5}">
                      <a16:colId xmlns:a16="http://schemas.microsoft.com/office/drawing/2014/main" val="1430350027"/>
                    </a:ext>
                  </a:extLst>
                </a:gridCol>
                <a:gridCol w="1296432">
                  <a:extLst>
                    <a:ext uri="{9D8B030D-6E8A-4147-A177-3AD203B41FA5}">
                      <a16:colId xmlns:a16="http://schemas.microsoft.com/office/drawing/2014/main" val="1784840425"/>
                    </a:ext>
                  </a:extLst>
                </a:gridCol>
                <a:gridCol w="1296432">
                  <a:extLst>
                    <a:ext uri="{9D8B030D-6E8A-4147-A177-3AD203B41FA5}">
                      <a16:colId xmlns:a16="http://schemas.microsoft.com/office/drawing/2014/main" val="64932722"/>
                    </a:ext>
                  </a:extLst>
                </a:gridCol>
                <a:gridCol w="1296432">
                  <a:extLst>
                    <a:ext uri="{9D8B030D-6E8A-4147-A177-3AD203B41FA5}">
                      <a16:colId xmlns:a16="http://schemas.microsoft.com/office/drawing/2014/main" val="1331114853"/>
                    </a:ext>
                  </a:extLst>
                </a:gridCol>
              </a:tblGrid>
              <a:tr h="0">
                <a:tc>
                  <a:txBody>
                    <a:bodyPr/>
                    <a:lstStyle/>
                    <a:p>
                      <a:pPr>
                        <a:lnSpc>
                          <a:spcPct val="107000"/>
                        </a:lnSpc>
                        <a:spcAft>
                          <a:spcPts val="0"/>
                        </a:spcAft>
                      </a:pPr>
                      <a:r>
                        <a:rPr lang="en-GB" sz="12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a:effectLst/>
                        </a:rPr>
                        <a:t>Year 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dirty="0">
                          <a:effectLst/>
                        </a:rPr>
                        <a:t>Year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a:effectLst/>
                        </a:rPr>
                        <a:t>Year 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a:effectLst/>
                        </a:rPr>
                        <a:t>Year 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200">
                          <a:effectLst/>
                        </a:rPr>
                        <a:t>Year 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2251083"/>
                  </a:ext>
                </a:extLst>
              </a:tr>
              <a:tr h="0">
                <a:tc>
                  <a:txBody>
                    <a:bodyPr/>
                    <a:lstStyle/>
                    <a:p>
                      <a:pPr>
                        <a:lnSpc>
                          <a:spcPct val="107000"/>
                        </a:lnSpc>
                        <a:spcAft>
                          <a:spcPts val="0"/>
                        </a:spcAft>
                      </a:pPr>
                      <a:r>
                        <a:rPr lang="en-GB" sz="1200">
                          <a:effectLst/>
                        </a:rPr>
                        <a:t>HSE Compliance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 </a:t>
                      </a:r>
                      <a:endParaRPr lang="en-GB" sz="1100">
                        <a:effectLst/>
                      </a:endParaRPr>
                    </a:p>
                    <a:p>
                      <a:pPr algn="ctr">
                        <a:lnSpc>
                          <a:spcPct val="107000"/>
                        </a:lnSpc>
                        <a:spcAft>
                          <a:spcPts val="0"/>
                        </a:spcAft>
                      </a:pPr>
                      <a:r>
                        <a:rPr lang="en-GB" sz="1200">
                          <a:effectLst/>
                          <a:sym typeface="Wingdings" panose="05000000000000000000" pitchFamily="2" charset="2"/>
                        </a:rPr>
                        <a:t></a:t>
                      </a:r>
                      <a:endParaRPr lang="en-GB" sz="1100">
                        <a:effectLst/>
                      </a:endParaRPr>
                    </a:p>
                    <a:p>
                      <a:pPr algn="ctr">
                        <a:lnSpc>
                          <a:spcPct val="107000"/>
                        </a:lnSpc>
                        <a:spcAft>
                          <a:spcPts val="0"/>
                        </a:spcAft>
                      </a:pPr>
                      <a:r>
                        <a:rPr lang="en-GB" sz="12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dirty="0">
                          <a:effectLst/>
                        </a:rPr>
                        <a:t> </a:t>
                      </a:r>
                      <a:endParaRPr lang="en-GB" sz="1100" dirty="0">
                        <a:effectLst/>
                      </a:endParaRPr>
                    </a:p>
                    <a:p>
                      <a:pPr algn="ctr">
                        <a:lnSpc>
                          <a:spcPct val="107000"/>
                        </a:lnSpc>
                        <a:spcAft>
                          <a:spcPts val="0"/>
                        </a:spcAft>
                      </a:pPr>
                      <a:r>
                        <a:rPr lang="en-GB" sz="1200" dirty="0">
                          <a:effectLst/>
                          <a:sym typeface="Wingdings" panose="05000000000000000000" pitchFamily="2" charset="2"/>
                        </a:rPr>
                        <a:t></a:t>
                      </a:r>
                      <a:endParaRPr lang="en-GB" sz="1100" dirty="0">
                        <a:effectLst/>
                      </a:endParaRPr>
                    </a:p>
                    <a:p>
                      <a:pPr algn="ctr">
                        <a:lnSpc>
                          <a:spcPct val="107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 </a:t>
                      </a:r>
                      <a:endParaRPr lang="en-GB" sz="1100">
                        <a:effectLst/>
                      </a:endParaRPr>
                    </a:p>
                    <a:p>
                      <a:pPr algn="ctr">
                        <a:lnSpc>
                          <a:spcPct val="107000"/>
                        </a:lnSpc>
                        <a:spcAft>
                          <a:spcPts val="0"/>
                        </a:spcAft>
                      </a:pPr>
                      <a:r>
                        <a:rPr lang="en-GB" sz="1200">
                          <a:effectLst/>
                          <a:sym typeface="Wingdings" panose="05000000000000000000" pitchFamily="2" charset="2"/>
                        </a:rPr>
                        <a:t></a:t>
                      </a:r>
                      <a:endParaRPr lang="en-GB" sz="1100">
                        <a:effectLst/>
                      </a:endParaRPr>
                    </a:p>
                    <a:p>
                      <a:pPr algn="ctr">
                        <a:lnSpc>
                          <a:spcPct val="107000"/>
                        </a:lnSpc>
                        <a:spcAft>
                          <a:spcPts val="0"/>
                        </a:spcAft>
                      </a:pPr>
                      <a:r>
                        <a:rPr lang="en-GB" sz="12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 </a:t>
                      </a:r>
                      <a:endParaRPr lang="en-GB" sz="1100">
                        <a:effectLst/>
                      </a:endParaRPr>
                    </a:p>
                    <a:p>
                      <a:pPr algn="ctr">
                        <a:lnSpc>
                          <a:spcPct val="107000"/>
                        </a:lnSpc>
                        <a:spcAft>
                          <a:spcPts val="0"/>
                        </a:spcAft>
                      </a:pPr>
                      <a:r>
                        <a:rPr lang="en-GB" sz="1200">
                          <a:effectLst/>
                          <a:sym typeface="Wingdings" panose="05000000000000000000" pitchFamily="2" charset="2"/>
                        </a:rPr>
                        <a:t></a:t>
                      </a:r>
                      <a:endParaRPr lang="en-GB" sz="1100">
                        <a:effectLst/>
                      </a:endParaRPr>
                    </a:p>
                    <a:p>
                      <a:pPr algn="ctr">
                        <a:lnSpc>
                          <a:spcPct val="107000"/>
                        </a:lnSpc>
                        <a:spcAft>
                          <a:spcPts val="0"/>
                        </a:spcAft>
                      </a:pPr>
                      <a:r>
                        <a:rPr lang="en-GB" sz="12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dirty="0">
                          <a:effectLst/>
                        </a:rPr>
                        <a:t> </a:t>
                      </a:r>
                      <a:endParaRPr lang="en-GB" sz="1100" dirty="0">
                        <a:effectLst/>
                      </a:endParaRPr>
                    </a:p>
                    <a:p>
                      <a:pPr algn="ctr">
                        <a:lnSpc>
                          <a:spcPct val="107000"/>
                        </a:lnSpc>
                        <a:spcAft>
                          <a:spcPts val="0"/>
                        </a:spcAft>
                      </a:pPr>
                      <a:r>
                        <a:rPr lang="en-GB" sz="1200" dirty="0">
                          <a:effectLst/>
                          <a:sym typeface="Wingdings" panose="05000000000000000000" pitchFamily="2" charset="2"/>
                        </a:rPr>
                        <a:t></a:t>
                      </a:r>
                      <a:endParaRPr lang="en-GB" sz="1100" dirty="0">
                        <a:effectLst/>
                      </a:endParaRPr>
                    </a:p>
                    <a:p>
                      <a:pPr algn="ctr">
                        <a:lnSpc>
                          <a:spcPct val="107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99296734"/>
                  </a:ext>
                </a:extLst>
              </a:tr>
            </a:tbl>
          </a:graphicData>
        </a:graphic>
      </p:graphicFrame>
    </p:spTree>
    <p:extLst>
      <p:ext uri="{BB962C8B-B14F-4D97-AF65-F5344CB8AC3E}">
        <p14:creationId xmlns:p14="http://schemas.microsoft.com/office/powerpoint/2010/main" val="1021664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7824" y="260648"/>
            <a:ext cx="5997352" cy="288032"/>
          </a:xfrm>
        </p:spPr>
        <p:txBody>
          <a:bodyPr/>
          <a:lstStyle/>
          <a:p>
            <a:r>
              <a:rPr lang="en-GB" dirty="0" smtClean="0"/>
              <a:t> Safety Output</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14</a:t>
            </a:fld>
            <a:endParaRPr lang="en-GB" altLang="en-US" dirty="0"/>
          </a:p>
        </p:txBody>
      </p:sp>
      <p:sp>
        <p:nvSpPr>
          <p:cNvPr id="4" name="Content Placeholder 3"/>
          <p:cNvSpPr>
            <a:spLocks noGrp="1"/>
          </p:cNvSpPr>
          <p:nvPr>
            <p:ph idx="1"/>
          </p:nvPr>
        </p:nvSpPr>
        <p:spPr>
          <a:xfrm>
            <a:off x="395536" y="908720"/>
            <a:ext cx="8229600" cy="5760640"/>
          </a:xfrm>
        </p:spPr>
        <p:txBody>
          <a:bodyPr/>
          <a:lstStyle/>
          <a:p>
            <a:endParaRPr lang="en-GB" sz="2000" b="1" dirty="0" smtClean="0">
              <a:solidFill>
                <a:srgbClr val="FF0000"/>
              </a:solidFill>
            </a:endParaRPr>
          </a:p>
          <a:p>
            <a:r>
              <a:rPr lang="en-GB" sz="2000" b="1" dirty="0" smtClean="0">
                <a:solidFill>
                  <a:srgbClr val="FF0000"/>
                </a:solidFill>
              </a:rPr>
              <a:t>Stakeholder Feedback:</a:t>
            </a:r>
          </a:p>
          <a:p>
            <a:pPr marL="342900" indent="-342900">
              <a:buFont typeface="Arial" panose="020B0604020202020204" pitchFamily="34" charset="0"/>
              <a:buChar char="•"/>
            </a:pPr>
            <a:r>
              <a:rPr lang="en-GB" sz="1400" dirty="0" smtClean="0">
                <a:solidFill>
                  <a:schemeClr val="tx1"/>
                </a:solidFill>
              </a:rPr>
              <a:t>Stakeholders content with how the output operates</a:t>
            </a:r>
          </a:p>
          <a:p>
            <a:pPr marL="342900" indent="-342900">
              <a:buFont typeface="Arial" panose="020B0604020202020204" pitchFamily="34" charset="0"/>
              <a:buChar char="•"/>
            </a:pPr>
            <a:r>
              <a:rPr lang="en-GB" sz="1400" dirty="0" smtClean="0">
                <a:solidFill>
                  <a:schemeClr val="tx1"/>
                </a:solidFill>
              </a:rPr>
              <a:t>Believe current scheme robust enough to deal with any safety issues in RIIO-2</a:t>
            </a:r>
            <a:endParaRPr lang="en-GB" sz="1400" dirty="0">
              <a:solidFill>
                <a:schemeClr val="tx1"/>
              </a:solidFill>
            </a:endParaRPr>
          </a:p>
          <a:p>
            <a:endParaRPr lang="en-GB" sz="2000" b="1" dirty="0" smtClean="0">
              <a:solidFill>
                <a:srgbClr val="FF0000"/>
              </a:solidFill>
            </a:endParaRPr>
          </a:p>
          <a:p>
            <a:r>
              <a:rPr lang="en-GB" sz="2000" b="1" dirty="0" smtClean="0">
                <a:solidFill>
                  <a:srgbClr val="FF0000"/>
                </a:solidFill>
              </a:rPr>
              <a:t>Our Position:</a:t>
            </a:r>
          </a:p>
          <a:p>
            <a:pPr marL="285750" indent="-285750">
              <a:buFont typeface="Arial" panose="020B0604020202020204" pitchFamily="34" charset="0"/>
              <a:buChar char="•"/>
            </a:pPr>
            <a:r>
              <a:rPr lang="en-GB" sz="1400" dirty="0" smtClean="0">
                <a:solidFill>
                  <a:schemeClr val="tx1"/>
                </a:solidFill>
              </a:rPr>
              <a:t>Potentially remove Licence Condition as we are duplicating HSE requirements</a:t>
            </a:r>
          </a:p>
          <a:p>
            <a:endParaRPr lang="en-GB" sz="2000" b="1" dirty="0" smtClean="0">
              <a:solidFill>
                <a:srgbClr val="FF0000"/>
              </a:solidFill>
            </a:endParaRP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6791564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2D0DF9ED-8BA0-410B-84D1-2D8774E69E9E}" type="slidenum">
              <a:rPr lang="en-GB" altLang="en-US" smtClean="0"/>
              <a:pPr/>
              <a:t>15</a:t>
            </a:fld>
            <a:endParaRPr lang="en-GB" altLang="en-US" dirty="0"/>
          </a:p>
        </p:txBody>
      </p:sp>
      <p:sp>
        <p:nvSpPr>
          <p:cNvPr id="4"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5" name="TextBox 4"/>
          <p:cNvSpPr txBox="1"/>
          <p:nvPr/>
        </p:nvSpPr>
        <p:spPr>
          <a:xfrm>
            <a:off x="313538" y="949945"/>
            <a:ext cx="8516924" cy="3847207"/>
          </a:xfrm>
          <a:prstGeom prst="rect">
            <a:avLst/>
          </a:prstGeom>
          <a:noFill/>
        </p:spPr>
        <p:txBody>
          <a:bodyPr wrap="square" rtlCol="0">
            <a:spAutoFit/>
          </a:bodyPr>
          <a:lstStyle/>
          <a:p>
            <a:r>
              <a:rPr lang="en-GB" sz="3000" b="1" dirty="0" smtClean="0">
                <a:solidFill>
                  <a:srgbClr val="FF0000"/>
                </a:solidFill>
              </a:rPr>
              <a:t>Aim:</a:t>
            </a:r>
          </a:p>
          <a:p>
            <a:endParaRPr lang="en-GB" sz="3000" dirty="0" smtClean="0">
              <a:solidFill>
                <a:srgbClr val="FF0000"/>
              </a:solidFill>
            </a:endParaRPr>
          </a:p>
          <a:p>
            <a:r>
              <a:rPr lang="en-GB" sz="3000" dirty="0" smtClean="0"/>
              <a:t>We </a:t>
            </a:r>
            <a:r>
              <a:rPr lang="en-GB" sz="3000" dirty="0"/>
              <a:t>want NGG to provide a network that is capable meeting flows on and off the NTS in accordance to current and future </a:t>
            </a:r>
            <a:r>
              <a:rPr lang="en-GB" sz="3000" dirty="0" smtClean="0"/>
              <a:t>demand</a:t>
            </a:r>
          </a:p>
          <a:p>
            <a:endParaRPr lang="en-GB" dirty="0" smtClean="0"/>
          </a:p>
          <a:p>
            <a:endParaRPr lang="en-GB" dirty="0"/>
          </a:p>
          <a:p>
            <a:r>
              <a:rPr lang="en-GB" sz="2000" b="1" dirty="0" smtClean="0"/>
              <a:t>(See Baselines Slide Deck)</a:t>
            </a:r>
            <a:endParaRPr lang="en-GB" sz="2000" b="1" dirty="0"/>
          </a:p>
          <a:p>
            <a:r>
              <a:rPr lang="en-GB" sz="2000" dirty="0" smtClean="0"/>
              <a:t> </a:t>
            </a:r>
          </a:p>
          <a:p>
            <a:endParaRPr lang="en-GB" sz="2000" dirty="0" smtClean="0"/>
          </a:p>
        </p:txBody>
      </p:sp>
      <p:sp>
        <p:nvSpPr>
          <p:cNvPr id="8" name="TextBox 7">
            <a:extLst>
              <a:ext uri="{FF2B5EF4-FFF2-40B4-BE49-F238E27FC236}">
                <a16:creationId xmlns:a16="http://schemas.microsoft.com/office/drawing/2014/main" id="{9012E84C-1827-B646-B3F5-53179DA09CBF}"/>
              </a:ext>
            </a:extLst>
          </p:cNvPr>
          <p:cNvSpPr txBox="1"/>
          <p:nvPr/>
        </p:nvSpPr>
        <p:spPr>
          <a:xfrm>
            <a:off x="3059832" y="337155"/>
            <a:ext cx="5962122" cy="507831"/>
          </a:xfrm>
          <a:prstGeom prst="rect">
            <a:avLst/>
          </a:prstGeom>
          <a:noFill/>
        </p:spPr>
        <p:txBody>
          <a:bodyPr wrap="square" rtlCol="0">
            <a:spAutoFit/>
          </a:bodyPr>
          <a:lstStyle/>
          <a:p>
            <a:pPr algn="r"/>
            <a:r>
              <a:rPr lang="en-GB" sz="1350" b="1" dirty="0" smtClean="0">
                <a:solidFill>
                  <a:srgbClr val="495965"/>
                </a:solidFill>
                <a:latin typeface="Verdana" panose="020B0604030504040204" pitchFamily="34" charset="0"/>
                <a:ea typeface="Verdana" panose="020B0604030504040204" pitchFamily="34" charset="0"/>
                <a:cs typeface="Verdana" panose="020B0604030504040204" pitchFamily="34" charset="0"/>
              </a:rPr>
              <a:t>Network Capability</a:t>
            </a:r>
          </a:p>
          <a:p>
            <a:pPr algn="r"/>
            <a:r>
              <a:rPr lang="en-GB" sz="1350" b="1" dirty="0" smtClean="0">
                <a:solidFill>
                  <a:srgbClr val="495965"/>
                </a:solidFill>
                <a:latin typeface="Verdana" panose="020B0604030504040204" pitchFamily="34" charset="0"/>
                <a:ea typeface="Verdana" panose="020B0604030504040204" pitchFamily="34" charset="0"/>
                <a:cs typeface="Verdana" panose="020B0604030504040204" pitchFamily="34" charset="0"/>
              </a:rPr>
              <a:t>What is the problem?</a:t>
            </a:r>
            <a:endPar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714441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Further output proposals for Network Capability</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16</a:t>
            </a:fld>
            <a:endParaRPr lang="en-GB" altLang="en-US" dirty="0"/>
          </a:p>
        </p:txBody>
      </p:sp>
      <p:sp>
        <p:nvSpPr>
          <p:cNvPr id="4" name="Content Placeholder 3"/>
          <p:cNvSpPr>
            <a:spLocks noGrp="1"/>
          </p:cNvSpPr>
          <p:nvPr>
            <p:ph idx="1"/>
          </p:nvPr>
        </p:nvSpPr>
        <p:spPr>
          <a:xfrm>
            <a:off x="323528" y="1268760"/>
            <a:ext cx="8229600" cy="4896544"/>
          </a:xfrm>
        </p:spPr>
        <p:txBody>
          <a:bodyPr/>
          <a:lstStyle/>
          <a:p>
            <a:r>
              <a:rPr lang="en-GB" sz="2000" b="1" dirty="0">
                <a:solidFill>
                  <a:srgbClr val="FF0000"/>
                </a:solidFill>
              </a:rPr>
              <a:t>Our Position:</a:t>
            </a:r>
          </a:p>
          <a:p>
            <a:endParaRPr lang="en-GB" sz="2000" dirty="0"/>
          </a:p>
          <a:p>
            <a:pPr marL="457200" indent="-457200">
              <a:buFont typeface="Arial" panose="020B0604020202020204" pitchFamily="34" charset="0"/>
              <a:buChar char="•"/>
            </a:pPr>
            <a:r>
              <a:rPr lang="en-GB" sz="2000" dirty="0" smtClean="0"/>
              <a:t>We propose </a:t>
            </a:r>
            <a:r>
              <a:rPr lang="en-GB" sz="2000" dirty="0"/>
              <a:t>to </a:t>
            </a:r>
            <a:r>
              <a:rPr lang="en-GB" sz="2000" dirty="0" smtClean="0"/>
              <a:t>maintain </a:t>
            </a:r>
            <a:r>
              <a:rPr lang="en-GB" sz="2000" dirty="0"/>
              <a:t>a</a:t>
            </a:r>
            <a:r>
              <a:rPr lang="en-GB" sz="2000" dirty="0" smtClean="0"/>
              <a:t> </a:t>
            </a:r>
            <a:r>
              <a:rPr lang="en-GB" sz="2000" b="1" dirty="0"/>
              <a:t>Licence Obligation</a:t>
            </a:r>
            <a:r>
              <a:rPr lang="en-GB" sz="2000" dirty="0"/>
              <a:t> for NGG to Maintain 1 in 20 </a:t>
            </a:r>
            <a:r>
              <a:rPr lang="en-GB" sz="2000" dirty="0" smtClean="0"/>
              <a:t>demand capability</a:t>
            </a:r>
          </a:p>
          <a:p>
            <a:pPr marL="457200" indent="-457200">
              <a:buFont typeface="Arial" panose="020B0604020202020204" pitchFamily="34" charset="0"/>
              <a:buChar char="•"/>
            </a:pPr>
            <a:endParaRPr lang="en-GB" sz="2000" dirty="0"/>
          </a:p>
          <a:p>
            <a:pPr marL="457200" indent="-457200">
              <a:buFont typeface="Arial" panose="020B0604020202020204" pitchFamily="34" charset="0"/>
              <a:buChar char="•"/>
            </a:pPr>
            <a:r>
              <a:rPr lang="en-GB" sz="2000" dirty="0"/>
              <a:t>We </a:t>
            </a:r>
            <a:r>
              <a:rPr lang="en-GB" sz="2000" dirty="0" smtClean="0"/>
              <a:t>are considering </a:t>
            </a:r>
            <a:r>
              <a:rPr lang="en-GB" sz="2000" dirty="0"/>
              <a:t>a </a:t>
            </a:r>
            <a:r>
              <a:rPr lang="en-GB" sz="2000" b="1" dirty="0"/>
              <a:t>Licence Obligation </a:t>
            </a:r>
            <a:r>
              <a:rPr lang="en-GB" sz="2000" dirty="0"/>
              <a:t>for </a:t>
            </a:r>
            <a:r>
              <a:rPr lang="en-GB" sz="2000" dirty="0" smtClean="0"/>
              <a:t>NGG </a:t>
            </a:r>
            <a:r>
              <a:rPr lang="en-GB" sz="2000" dirty="0"/>
              <a:t>to </a:t>
            </a:r>
            <a:r>
              <a:rPr lang="en-GB" sz="2000" dirty="0" smtClean="0"/>
              <a:t>produce </a:t>
            </a:r>
            <a:r>
              <a:rPr lang="en-GB" sz="2000" dirty="0"/>
              <a:t>an annual Network Capability Assessment, </a:t>
            </a:r>
            <a:r>
              <a:rPr lang="en-GB" sz="2000" dirty="0" smtClean="0"/>
              <a:t>to be reviewed and monitored under the Annual Regulatory Return Process. This will provide information about the physical capability of the network.</a:t>
            </a:r>
          </a:p>
          <a:p>
            <a:pPr marL="457200" indent="-457200">
              <a:buFont typeface="Arial" panose="020B0604020202020204" pitchFamily="34" charset="0"/>
              <a:buChar char="•"/>
            </a:pPr>
            <a:endParaRPr lang="en-GB" sz="2000" dirty="0"/>
          </a:p>
          <a:p>
            <a:pPr marL="457200" indent="-457200">
              <a:buFont typeface="Arial" panose="020B0604020202020204" pitchFamily="34" charset="0"/>
              <a:buChar char="•"/>
            </a:pPr>
            <a:r>
              <a:rPr lang="en-GB" sz="2000" dirty="0" smtClean="0"/>
              <a:t>We are considering a </a:t>
            </a:r>
            <a:r>
              <a:rPr lang="en-GB" sz="2000" b="1" dirty="0" smtClean="0"/>
              <a:t>Licence Obligation</a:t>
            </a:r>
            <a:r>
              <a:rPr lang="en-GB" sz="2000" dirty="0" smtClean="0"/>
              <a:t> to deliver a target level of Network Capability by the end of the RIIO 2 period.</a:t>
            </a:r>
          </a:p>
          <a:p>
            <a:endParaRPr lang="en-GB" sz="2000" dirty="0"/>
          </a:p>
          <a:p>
            <a:endParaRPr lang="en-GB" sz="2000" dirty="0"/>
          </a:p>
          <a:p>
            <a:pPr marL="457200" indent="-457200">
              <a:buFont typeface="Arial" panose="020B0604020202020204" pitchFamily="34" charset="0"/>
              <a:buChar char="•"/>
            </a:pPr>
            <a:endParaRPr lang="en-GB" sz="2000" dirty="0" smtClean="0"/>
          </a:p>
          <a:p>
            <a:pPr marL="457200" indent="-457200">
              <a:buFont typeface="Arial" panose="020B0604020202020204" pitchFamily="34" charset="0"/>
              <a:buChar char="•"/>
            </a:pPr>
            <a:endParaRPr lang="en-GB" sz="2000" dirty="0"/>
          </a:p>
          <a:p>
            <a:pPr marL="457200" indent="-457200">
              <a:buFont typeface="Arial" panose="020B0604020202020204" pitchFamily="34" charset="0"/>
              <a:buChar char="•"/>
            </a:pPr>
            <a:endParaRPr lang="en-GB" sz="2000"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39328418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Capability </a:t>
            </a:r>
            <a:br>
              <a:rPr lang="en-GB" dirty="0" smtClean="0"/>
            </a:br>
            <a:r>
              <a:rPr lang="en-GB" dirty="0" smtClean="0"/>
              <a:t>NARMs</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17</a:t>
            </a:fld>
            <a:endParaRPr lang="en-GB" altLang="en-US" dirty="0"/>
          </a:p>
        </p:txBody>
      </p:sp>
      <p:sp>
        <p:nvSpPr>
          <p:cNvPr id="4" name="Content Placeholder 3"/>
          <p:cNvSpPr>
            <a:spLocks noGrp="1"/>
          </p:cNvSpPr>
          <p:nvPr>
            <p:ph idx="1"/>
          </p:nvPr>
        </p:nvSpPr>
        <p:spPr>
          <a:xfrm>
            <a:off x="323528" y="1124744"/>
            <a:ext cx="8229600" cy="5544616"/>
          </a:xfrm>
        </p:spPr>
        <p:txBody>
          <a:bodyPr/>
          <a:lstStyle/>
          <a:p>
            <a:r>
              <a:rPr lang="en-GB" sz="2000" b="1" dirty="0">
                <a:solidFill>
                  <a:srgbClr val="FF0000"/>
                </a:solidFill>
              </a:rPr>
              <a:t>Aim</a:t>
            </a:r>
            <a:r>
              <a:rPr lang="en-GB" sz="2000" b="1" dirty="0" smtClean="0">
                <a:solidFill>
                  <a:srgbClr val="FF0000"/>
                </a:solidFill>
              </a:rPr>
              <a:t>:</a:t>
            </a:r>
            <a:endParaRPr lang="en-GB" sz="2000" dirty="0" smtClean="0"/>
          </a:p>
          <a:p>
            <a:r>
              <a:rPr lang="en-GB" sz="2000" dirty="0" smtClean="0"/>
              <a:t>We want NGG to provide a reliable network through improved maintenance decision making</a:t>
            </a:r>
            <a:r>
              <a:rPr lang="en-GB" sz="2000" dirty="0"/>
              <a:t>, to </a:t>
            </a:r>
            <a:r>
              <a:rPr lang="en-GB" sz="2000" dirty="0" smtClean="0"/>
              <a:t>progressively optimise asset </a:t>
            </a:r>
            <a:r>
              <a:rPr lang="en-GB" sz="2000" dirty="0"/>
              <a:t>maintenance </a:t>
            </a:r>
            <a:r>
              <a:rPr lang="en-GB" sz="2000" dirty="0" smtClean="0"/>
              <a:t>for a cost-effective </a:t>
            </a:r>
            <a:r>
              <a:rPr lang="en-GB" sz="2000" dirty="0"/>
              <a:t>level of performance </a:t>
            </a:r>
            <a:r>
              <a:rPr lang="en-GB" sz="2000" dirty="0" smtClean="0"/>
              <a:t>and risk</a:t>
            </a:r>
            <a:r>
              <a:rPr lang="en-GB" sz="2000" dirty="0"/>
              <a:t>, quantifying the trade-off </a:t>
            </a:r>
            <a:r>
              <a:rPr lang="en-GB" sz="2000" dirty="0" smtClean="0"/>
              <a:t>between the </a:t>
            </a:r>
            <a:r>
              <a:rPr lang="en-GB" sz="2000" dirty="0"/>
              <a:t>cost of undertaking </a:t>
            </a:r>
            <a:r>
              <a:rPr lang="en-GB" sz="2000" dirty="0" smtClean="0"/>
              <a:t>maintenance and </a:t>
            </a:r>
            <a:r>
              <a:rPr lang="en-GB" sz="2000" dirty="0"/>
              <a:t>the increasing risks </a:t>
            </a:r>
            <a:r>
              <a:rPr lang="en-GB" sz="2000" dirty="0" smtClean="0"/>
              <a:t>associated with </a:t>
            </a:r>
            <a:r>
              <a:rPr lang="en-GB" sz="2000" dirty="0"/>
              <a:t>a deteriorating </a:t>
            </a:r>
            <a:r>
              <a:rPr lang="en-GB" sz="2000" dirty="0" smtClean="0"/>
              <a:t>asset.</a:t>
            </a:r>
          </a:p>
          <a:p>
            <a:pPr marL="457200" indent="-457200">
              <a:buFont typeface="Arial" panose="020B0604020202020204" pitchFamily="34" charset="0"/>
              <a:buChar char="•"/>
            </a:pPr>
            <a:endParaRPr lang="en-GB" sz="2000" i="1" dirty="0" smtClean="0"/>
          </a:p>
          <a:p>
            <a:r>
              <a:rPr lang="en-GB" sz="2000" b="1" dirty="0">
                <a:solidFill>
                  <a:srgbClr val="FF0000"/>
                </a:solidFill>
              </a:rPr>
              <a:t>Our Position</a:t>
            </a:r>
            <a:r>
              <a:rPr lang="en-GB" sz="2000" b="1" dirty="0" smtClean="0">
                <a:solidFill>
                  <a:srgbClr val="FF0000"/>
                </a:solidFill>
              </a:rPr>
              <a:t>:</a:t>
            </a:r>
            <a:endParaRPr lang="en-GB" sz="2000" dirty="0"/>
          </a:p>
          <a:p>
            <a:pPr marL="457200" indent="-457200">
              <a:buFont typeface="Arial" panose="020B0604020202020204" pitchFamily="34" charset="0"/>
              <a:buChar char="•"/>
            </a:pPr>
            <a:r>
              <a:rPr lang="en-GB" sz="2000" dirty="0" smtClean="0"/>
              <a:t>We are considering </a:t>
            </a:r>
            <a:r>
              <a:rPr lang="en-GB" sz="2000" dirty="0"/>
              <a:t>a </a:t>
            </a:r>
            <a:r>
              <a:rPr lang="en-GB" sz="2000" b="1" dirty="0"/>
              <a:t>Licence Obligation </a:t>
            </a:r>
            <a:r>
              <a:rPr lang="en-GB" sz="2000" dirty="0"/>
              <a:t>on NGGT to </a:t>
            </a:r>
            <a:r>
              <a:rPr lang="en-GB" sz="2000" dirty="0" smtClean="0"/>
              <a:t>meet target levels of risk on the network in line with the NARMs </a:t>
            </a:r>
            <a:r>
              <a:rPr lang="en-GB" sz="2000" dirty="0"/>
              <a:t>methodology</a:t>
            </a:r>
          </a:p>
          <a:p>
            <a:endParaRPr lang="en-GB" sz="2500"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41521813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graphicFrame>
        <p:nvGraphicFramePr>
          <p:cNvPr id="7" name="Chart 6"/>
          <p:cNvGraphicFramePr>
            <a:graphicFrameLocks/>
          </p:cNvGraphicFramePr>
          <p:nvPr>
            <p:extLst/>
          </p:nvPr>
        </p:nvGraphicFramePr>
        <p:xfrm>
          <a:off x="4571999" y="4682278"/>
          <a:ext cx="4567233" cy="2160443"/>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225264" y="3257689"/>
            <a:ext cx="4248472" cy="1323439"/>
          </a:xfrm>
          <a:prstGeom prst="rect">
            <a:avLst/>
          </a:prstGeom>
          <a:noFill/>
        </p:spPr>
        <p:txBody>
          <a:bodyPr wrap="square" rtlCol="0">
            <a:spAutoFit/>
          </a:bodyPr>
          <a:lstStyle/>
          <a:p>
            <a:r>
              <a:rPr lang="en-GB" sz="1600" b="1" dirty="0" smtClean="0"/>
              <a:t>Introduced</a:t>
            </a:r>
            <a:r>
              <a:rPr lang="en-GB" sz="1600" dirty="0" smtClean="0"/>
              <a:t>: 2013/14</a:t>
            </a:r>
          </a:p>
          <a:p>
            <a:r>
              <a:rPr lang="en-GB" sz="1600" b="1" dirty="0" smtClean="0"/>
              <a:t>Perf. Measure</a:t>
            </a:r>
            <a:r>
              <a:rPr lang="en-GB" sz="1600" dirty="0" smtClean="0"/>
              <a:t>: Net CM operational costs</a:t>
            </a:r>
          </a:p>
          <a:p>
            <a:r>
              <a:rPr lang="en-GB" sz="1600" b="1" dirty="0" smtClean="0"/>
              <a:t>Target</a:t>
            </a:r>
            <a:r>
              <a:rPr lang="en-GB" sz="1600" dirty="0" smtClean="0"/>
              <a:t>: £22m (£09/10)</a:t>
            </a:r>
          </a:p>
          <a:p>
            <a:r>
              <a:rPr lang="en-GB" sz="1600" b="1" dirty="0" err="1" smtClean="0"/>
              <a:t>Inc.Cap</a:t>
            </a:r>
            <a:r>
              <a:rPr lang="en-GB" sz="1600" dirty="0" smtClean="0"/>
              <a:t>: </a:t>
            </a:r>
            <a:r>
              <a:rPr lang="en-GB" sz="1600" dirty="0"/>
              <a:t>£</a:t>
            </a:r>
            <a:r>
              <a:rPr lang="en-GB" sz="1600" dirty="0" smtClean="0"/>
              <a:t>20m (£09/10</a:t>
            </a:r>
            <a:r>
              <a:rPr lang="en-GB" sz="1600" dirty="0"/>
              <a:t>)</a:t>
            </a:r>
            <a:endParaRPr lang="en-GB" sz="1600" dirty="0" smtClean="0"/>
          </a:p>
          <a:p>
            <a:r>
              <a:rPr lang="en-GB" sz="1600" b="1" dirty="0" err="1" smtClean="0"/>
              <a:t>Inc.Floor</a:t>
            </a:r>
            <a:r>
              <a:rPr lang="en-GB" sz="1600" dirty="0"/>
              <a:t>: </a:t>
            </a:r>
            <a:r>
              <a:rPr lang="en-GB" sz="1600" dirty="0" smtClean="0"/>
              <a:t>-£60m (£09/10</a:t>
            </a:r>
            <a:r>
              <a:rPr lang="en-GB" sz="1600" dirty="0"/>
              <a:t>)</a:t>
            </a:r>
          </a:p>
        </p:txBody>
      </p:sp>
      <p:sp>
        <p:nvSpPr>
          <p:cNvPr id="9" name="TextBox 8"/>
          <p:cNvSpPr txBox="1"/>
          <p:nvPr/>
        </p:nvSpPr>
        <p:spPr>
          <a:xfrm>
            <a:off x="107504" y="4551017"/>
            <a:ext cx="4248472" cy="2062103"/>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Based on NGG’s forecasts, intended to be ‘expected-revenue’ neutral. </a:t>
            </a:r>
          </a:p>
          <a:p>
            <a:pPr marL="285750" indent="-285750">
              <a:buFont typeface="Arial" panose="020B0604020202020204" pitchFamily="34" charset="0"/>
              <a:buChar char="•"/>
            </a:pPr>
            <a:r>
              <a:rPr lang="en-GB" sz="1600" dirty="0" smtClean="0"/>
              <a:t>NGG has far out-performed own forecasts (revenues &gt; costs every year).</a:t>
            </a:r>
          </a:p>
          <a:p>
            <a:pPr marL="285750" indent="-285750">
              <a:buFont typeface="Arial" panose="020B0604020202020204" pitchFamily="34" charset="0"/>
              <a:buChar char="•"/>
            </a:pPr>
            <a:r>
              <a:rPr lang="en-GB" sz="1600" dirty="0" smtClean="0"/>
              <a:t>Risk </a:t>
            </a:r>
            <a:r>
              <a:rPr lang="en-GB" sz="1600" dirty="0"/>
              <a:t>of low probability / high </a:t>
            </a:r>
            <a:r>
              <a:rPr lang="en-GB" sz="1600" dirty="0" smtClean="0"/>
              <a:t>cost </a:t>
            </a:r>
            <a:r>
              <a:rPr lang="en-GB" sz="1600" dirty="0"/>
              <a:t>capacity constraint event. </a:t>
            </a:r>
            <a:endParaRPr lang="en-GB" sz="1600" dirty="0" smtClean="0"/>
          </a:p>
          <a:p>
            <a:pPr marL="285750" indent="-285750">
              <a:buFont typeface="Wingdings" panose="05000000000000000000" pitchFamily="2" charset="2"/>
              <a:buChar char="à"/>
            </a:pPr>
            <a:r>
              <a:rPr lang="en-GB" sz="1600" i="1" dirty="0" smtClean="0">
                <a:solidFill>
                  <a:srgbClr val="FF0000"/>
                </a:solidFill>
                <a:sym typeface="Wingdings" panose="05000000000000000000" pitchFamily="2" charset="2"/>
              </a:rPr>
              <a:t>Revise targets in line with the risk associated with revised baseline capacities</a:t>
            </a:r>
            <a:r>
              <a:rPr lang="en-GB" sz="1600" i="1" dirty="0" smtClean="0">
                <a:solidFill>
                  <a:srgbClr val="FF0000"/>
                </a:solidFill>
              </a:rPr>
              <a:t>?</a:t>
            </a:r>
          </a:p>
        </p:txBody>
      </p:sp>
      <p:sp>
        <p:nvSpPr>
          <p:cNvPr id="10" name="TextBox 9">
            <a:extLst>
              <a:ext uri="{FF2B5EF4-FFF2-40B4-BE49-F238E27FC236}">
                <a16:creationId xmlns:a16="http://schemas.microsoft.com/office/drawing/2014/main" id="{9012E84C-1827-B646-B3F5-53179DA09CBF}"/>
              </a:ext>
            </a:extLst>
          </p:cNvPr>
          <p:cNvSpPr txBox="1"/>
          <p:nvPr/>
        </p:nvSpPr>
        <p:spPr>
          <a:xfrm>
            <a:off x="5364088" y="404664"/>
            <a:ext cx="3657866" cy="507831"/>
          </a:xfrm>
          <a:prstGeom prst="rect">
            <a:avLst/>
          </a:prstGeom>
          <a:noFill/>
        </p:spPr>
        <p:txBody>
          <a:bodyPr wrap="square" rtlCol="0">
            <a:spAutoFit/>
          </a:bodyPr>
          <a:lstStyle/>
          <a:p>
            <a:pPr algn="r"/>
            <a:r>
              <a:rPr lang="en-GB" sz="1350" b="1" dirty="0" smtClean="0">
                <a:solidFill>
                  <a:srgbClr val="495965"/>
                </a:solidFill>
                <a:latin typeface="Verdana" panose="020B0604030504040204" pitchFamily="34" charset="0"/>
                <a:ea typeface="Verdana" panose="020B0604030504040204" pitchFamily="34" charset="0"/>
                <a:cs typeface="Verdana" panose="020B0604030504040204" pitchFamily="34" charset="0"/>
              </a:rPr>
              <a:t>Network Capability</a:t>
            </a:r>
          </a:p>
          <a:p>
            <a:pPr algn="r"/>
            <a:r>
              <a:rPr lang="en-GB" sz="1350" b="1" u="sng" dirty="0" smtClean="0">
                <a:solidFill>
                  <a:srgbClr val="495965"/>
                </a:solidFill>
                <a:latin typeface="Verdana" panose="020B0604030504040204" pitchFamily="34" charset="0"/>
                <a:ea typeface="Verdana" panose="020B0604030504040204" pitchFamily="34" charset="0"/>
                <a:cs typeface="Verdana" panose="020B0604030504040204" pitchFamily="34" charset="0"/>
              </a:rPr>
              <a:t>Capacity </a:t>
            </a:r>
            <a:r>
              <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rPr>
              <a:t>Constraint </a:t>
            </a:r>
            <a:r>
              <a:rPr lang="en-GB" sz="1350" b="1" u="sng" dirty="0" smtClean="0">
                <a:solidFill>
                  <a:srgbClr val="495965"/>
                </a:solidFill>
                <a:latin typeface="Verdana" panose="020B0604030504040204" pitchFamily="34" charset="0"/>
                <a:ea typeface="Verdana" panose="020B0604030504040204" pitchFamily="34" charset="0"/>
                <a:cs typeface="Verdana" panose="020B0604030504040204" pitchFamily="34" charset="0"/>
              </a:rPr>
              <a:t>Management</a:t>
            </a:r>
            <a:endPar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sp>
        <p:nvSpPr>
          <p:cNvPr id="2" name="Slide Number Placeholder 1"/>
          <p:cNvSpPr>
            <a:spLocks noGrp="1"/>
          </p:cNvSpPr>
          <p:nvPr>
            <p:ph type="sldNum" sz="quarter" idx="4"/>
          </p:nvPr>
        </p:nvSpPr>
        <p:spPr/>
        <p:txBody>
          <a:bodyPr/>
          <a:lstStyle/>
          <a:p>
            <a:fld id="{2D0DF9ED-8BA0-410B-84D1-2D8774E69E9E}" type="slidenum">
              <a:rPr lang="en-GB" altLang="en-US" smtClean="0"/>
              <a:pPr/>
              <a:t>18</a:t>
            </a:fld>
            <a:endParaRPr lang="en-GB" altLang="en-US" dirty="0"/>
          </a:p>
        </p:txBody>
      </p:sp>
      <p:graphicFrame>
        <p:nvGraphicFramePr>
          <p:cNvPr id="12" name="Chart 11"/>
          <p:cNvGraphicFramePr>
            <a:graphicFrameLocks/>
          </p:cNvGraphicFramePr>
          <p:nvPr>
            <p:extLst/>
          </p:nvPr>
        </p:nvGraphicFramePr>
        <p:xfrm>
          <a:off x="4575372" y="872627"/>
          <a:ext cx="4752528" cy="190234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p:cNvGraphicFramePr>
            <a:graphicFrameLocks/>
          </p:cNvGraphicFramePr>
          <p:nvPr>
            <p:extLst/>
          </p:nvPr>
        </p:nvGraphicFramePr>
        <p:xfrm>
          <a:off x="4571999" y="2718585"/>
          <a:ext cx="4567233" cy="2016224"/>
        </p:xfrm>
        <a:graphic>
          <a:graphicData uri="http://schemas.openxmlformats.org/drawingml/2006/chart">
            <c:chart xmlns:c="http://schemas.openxmlformats.org/drawingml/2006/chart" xmlns:r="http://schemas.openxmlformats.org/officeDocument/2006/relationships" r:id="rId6"/>
          </a:graphicData>
        </a:graphic>
      </p:graphicFrame>
      <p:sp>
        <p:nvSpPr>
          <p:cNvPr id="3" name="Rectangle 2"/>
          <p:cNvSpPr/>
          <p:nvPr/>
        </p:nvSpPr>
        <p:spPr>
          <a:xfrm>
            <a:off x="160876" y="946463"/>
            <a:ext cx="4572000" cy="2308324"/>
          </a:xfrm>
          <a:prstGeom prst="rect">
            <a:avLst/>
          </a:prstGeom>
        </p:spPr>
        <p:txBody>
          <a:bodyPr>
            <a:spAutoFit/>
          </a:bodyPr>
          <a:lstStyle/>
          <a:p>
            <a:r>
              <a:rPr lang="en-GB" sz="1600" b="1" dirty="0">
                <a:solidFill>
                  <a:srgbClr val="FF0000"/>
                </a:solidFill>
              </a:rPr>
              <a:t>Aim:</a:t>
            </a:r>
          </a:p>
          <a:p>
            <a:r>
              <a:rPr lang="en-GB" sz="1600" dirty="0" smtClean="0"/>
              <a:t>We </a:t>
            </a:r>
            <a:r>
              <a:rPr lang="en-GB" sz="1600" dirty="0"/>
              <a:t>want NGG to manage the overall cost of System Operator constraint actions through efficient system operation and optimisation of strategies</a:t>
            </a:r>
            <a:r>
              <a:rPr lang="en-GB" sz="1600" dirty="0" smtClean="0"/>
              <a:t>.</a:t>
            </a:r>
          </a:p>
          <a:p>
            <a:pPr marL="342900" indent="-342900">
              <a:buFont typeface="Arial" panose="020B0604020202020204" pitchFamily="34" charset="0"/>
              <a:buChar char="•"/>
            </a:pPr>
            <a:endParaRPr lang="en-GB" sz="1600" dirty="0"/>
          </a:p>
          <a:p>
            <a:r>
              <a:rPr lang="en-GB" sz="1600" b="1" dirty="0">
                <a:solidFill>
                  <a:srgbClr val="FF0000"/>
                </a:solidFill>
              </a:rPr>
              <a:t>Our Position</a:t>
            </a:r>
            <a:r>
              <a:rPr lang="en-GB" sz="1600" b="1" dirty="0" smtClean="0">
                <a:solidFill>
                  <a:srgbClr val="FF0000"/>
                </a:solidFill>
              </a:rPr>
              <a:t>:</a:t>
            </a:r>
            <a:endParaRPr lang="en-GB" sz="1600" i="1" dirty="0"/>
          </a:p>
          <a:p>
            <a:pPr marL="457200" indent="-457200">
              <a:buFont typeface="Arial" panose="020B0604020202020204" pitchFamily="34" charset="0"/>
              <a:buChar char="•"/>
            </a:pPr>
            <a:r>
              <a:rPr lang="en-GB" sz="1600" dirty="0" smtClean="0"/>
              <a:t>We are considering whether to maintain </a:t>
            </a:r>
            <a:r>
              <a:rPr lang="en-GB" sz="1600" dirty="0"/>
              <a:t>and modify the </a:t>
            </a:r>
            <a:r>
              <a:rPr lang="en-GB" sz="1600" b="1" dirty="0"/>
              <a:t>Output Delivery Incentive</a:t>
            </a:r>
            <a:r>
              <a:rPr lang="en-GB" sz="1600" dirty="0"/>
              <a:t> for efficient SO constraint management</a:t>
            </a:r>
          </a:p>
        </p:txBody>
      </p:sp>
    </p:spTree>
    <p:extLst>
      <p:ext uri="{BB962C8B-B14F-4D97-AF65-F5344CB8AC3E}">
        <p14:creationId xmlns:p14="http://schemas.microsoft.com/office/powerpoint/2010/main" val="41239276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p:txBody>
          <a:bodyPr/>
          <a:lstStyle/>
          <a:p>
            <a:pPr>
              <a:defRPr/>
            </a:pPr>
            <a:fld id="{B1955029-BBDA-4C45-8960-28CA5D9189DF}" type="slidenum">
              <a:rPr lang="en-GB" altLang="en-US" smtClean="0"/>
              <a:pPr>
                <a:defRPr/>
              </a:pPr>
              <a:t>19</a:t>
            </a:fld>
            <a:endParaRPr lang="en-GB" altLang="en-US"/>
          </a:p>
        </p:txBody>
      </p:sp>
      <p:sp>
        <p:nvSpPr>
          <p:cNvPr id="4"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6" name="TextBox 5"/>
          <p:cNvSpPr txBox="1"/>
          <p:nvPr/>
        </p:nvSpPr>
        <p:spPr>
          <a:xfrm>
            <a:off x="31485" y="3239068"/>
            <a:ext cx="4248472" cy="1169551"/>
          </a:xfrm>
          <a:prstGeom prst="rect">
            <a:avLst/>
          </a:prstGeom>
          <a:noFill/>
        </p:spPr>
        <p:txBody>
          <a:bodyPr wrap="square" rtlCol="0">
            <a:spAutoFit/>
          </a:bodyPr>
          <a:lstStyle/>
          <a:p>
            <a:r>
              <a:rPr lang="en-GB" sz="1400" b="1" dirty="0" smtClean="0"/>
              <a:t>Introduced</a:t>
            </a:r>
            <a:r>
              <a:rPr lang="en-GB" sz="1400" dirty="0" smtClean="0"/>
              <a:t>: 2002/03 </a:t>
            </a:r>
          </a:p>
          <a:p>
            <a:r>
              <a:rPr lang="en-GB" sz="1400" b="1" dirty="0" smtClean="0"/>
              <a:t>Perf. Measure</a:t>
            </a:r>
            <a:r>
              <a:rPr lang="en-GB" sz="1400" dirty="0" smtClean="0"/>
              <a:t>: Cost of shrinkage</a:t>
            </a:r>
          </a:p>
          <a:p>
            <a:r>
              <a:rPr lang="en-GB" sz="1400" b="1" dirty="0" smtClean="0"/>
              <a:t>Target</a:t>
            </a:r>
            <a:r>
              <a:rPr lang="en-GB" sz="1400" dirty="0" smtClean="0"/>
              <a:t>: Energy Procurement Target + adjustments</a:t>
            </a:r>
          </a:p>
          <a:p>
            <a:r>
              <a:rPr lang="en-GB" sz="1400" b="1" dirty="0" err="1" smtClean="0"/>
              <a:t>Inc.Cap</a:t>
            </a:r>
            <a:r>
              <a:rPr lang="en-GB" sz="1400" dirty="0" smtClean="0"/>
              <a:t>: £7m</a:t>
            </a:r>
          </a:p>
          <a:p>
            <a:r>
              <a:rPr lang="en-GB" sz="1400" b="1" dirty="0" err="1" smtClean="0"/>
              <a:t>Inc.Floor</a:t>
            </a:r>
            <a:r>
              <a:rPr lang="en-GB" sz="1400" dirty="0"/>
              <a:t>: </a:t>
            </a:r>
            <a:r>
              <a:rPr lang="en-GB" sz="1400" dirty="0" smtClean="0"/>
              <a:t>-£7m</a:t>
            </a:r>
            <a:endParaRPr lang="en-GB" sz="1400" dirty="0"/>
          </a:p>
        </p:txBody>
      </p:sp>
      <p:sp>
        <p:nvSpPr>
          <p:cNvPr id="7" name="TextBox 6"/>
          <p:cNvSpPr txBox="1"/>
          <p:nvPr/>
        </p:nvSpPr>
        <p:spPr>
          <a:xfrm>
            <a:off x="67556" y="4503775"/>
            <a:ext cx="4248472" cy="954107"/>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Established incentive. </a:t>
            </a:r>
          </a:p>
          <a:p>
            <a:pPr marL="285750" indent="-285750">
              <a:buFont typeface="Arial" panose="020B0604020202020204" pitchFamily="34" charset="0"/>
              <a:buChar char="•"/>
            </a:pPr>
            <a:r>
              <a:rPr lang="en-GB" sz="1400" dirty="0" smtClean="0"/>
              <a:t>Target &amp; performance falling since 2009.</a:t>
            </a:r>
          </a:p>
          <a:p>
            <a:pPr marL="285750" indent="-285750">
              <a:buFont typeface="Arial" panose="020B0604020202020204" pitchFamily="34" charset="0"/>
              <a:buChar char="•"/>
            </a:pPr>
            <a:r>
              <a:rPr lang="en-GB" sz="1400" dirty="0" smtClean="0"/>
              <a:t>Unclear whether targets are set at an appropriate level</a:t>
            </a:r>
          </a:p>
        </p:txBody>
      </p:sp>
      <p:graphicFrame>
        <p:nvGraphicFramePr>
          <p:cNvPr id="8" name="Chart 7"/>
          <p:cNvGraphicFramePr>
            <a:graphicFrameLocks/>
          </p:cNvGraphicFramePr>
          <p:nvPr>
            <p:extLst/>
          </p:nvPr>
        </p:nvGraphicFramePr>
        <p:xfrm>
          <a:off x="4644008" y="1111658"/>
          <a:ext cx="4499992" cy="202930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extLst/>
          </p:nvPr>
        </p:nvGraphicFramePr>
        <p:xfrm>
          <a:off x="4644008" y="4797152"/>
          <a:ext cx="4499992" cy="21602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p:cNvGraphicFramePr>
            <a:graphicFrameLocks/>
          </p:cNvGraphicFramePr>
          <p:nvPr>
            <p:extLst/>
          </p:nvPr>
        </p:nvGraphicFramePr>
        <p:xfrm>
          <a:off x="4644008" y="2952167"/>
          <a:ext cx="4499992" cy="1995878"/>
        </p:xfrm>
        <a:graphic>
          <a:graphicData uri="http://schemas.openxmlformats.org/drawingml/2006/chart">
            <c:chart xmlns:c="http://schemas.openxmlformats.org/drawingml/2006/chart" xmlns:r="http://schemas.openxmlformats.org/officeDocument/2006/relationships" r:id="rId6"/>
          </a:graphicData>
        </a:graphic>
      </p:graphicFrame>
      <p:sp>
        <p:nvSpPr>
          <p:cNvPr id="12" name="TextBox 11">
            <a:extLst>
              <a:ext uri="{FF2B5EF4-FFF2-40B4-BE49-F238E27FC236}">
                <a16:creationId xmlns:a16="http://schemas.microsoft.com/office/drawing/2014/main" id="{9012E84C-1827-B646-B3F5-53179DA09CBF}"/>
              </a:ext>
            </a:extLst>
          </p:cNvPr>
          <p:cNvSpPr txBox="1"/>
          <p:nvPr/>
        </p:nvSpPr>
        <p:spPr>
          <a:xfrm>
            <a:off x="5364088" y="404664"/>
            <a:ext cx="3657866" cy="507831"/>
          </a:xfrm>
          <a:prstGeom prst="rect">
            <a:avLst/>
          </a:prstGeom>
          <a:noFill/>
        </p:spPr>
        <p:txBody>
          <a:bodyPr wrap="square" rtlCol="0">
            <a:spAutoFit/>
          </a:bodyPr>
          <a:lstStyle/>
          <a:p>
            <a:pPr algn="r"/>
            <a:r>
              <a:rPr lang="en-GB" sz="1350" b="1" dirty="0" smtClean="0">
                <a:solidFill>
                  <a:srgbClr val="495965"/>
                </a:solidFill>
                <a:latin typeface="Verdana" panose="020B0604030504040204" pitchFamily="34" charset="0"/>
                <a:ea typeface="Verdana" panose="020B0604030504040204" pitchFamily="34" charset="0"/>
                <a:cs typeface="Verdana" panose="020B0604030504040204" pitchFamily="34" charset="0"/>
              </a:rPr>
              <a:t>Network Capabilit</a:t>
            </a:r>
            <a:r>
              <a:rPr lang="en-GB" sz="1350" b="1" dirty="0">
                <a:solidFill>
                  <a:srgbClr val="495965"/>
                </a:solidFill>
                <a:latin typeface="Verdana" panose="020B0604030504040204" pitchFamily="34" charset="0"/>
                <a:ea typeface="Verdana" panose="020B0604030504040204" pitchFamily="34" charset="0"/>
                <a:cs typeface="Verdana" panose="020B0604030504040204" pitchFamily="34" charset="0"/>
              </a:rPr>
              <a:t>y</a:t>
            </a:r>
            <a:r>
              <a:rPr lang="en-GB" sz="1350" b="1" dirty="0" smtClean="0">
                <a:solidFill>
                  <a:srgbClr val="495965"/>
                </a:solidFill>
                <a:latin typeface="Verdana" panose="020B0604030504040204" pitchFamily="34" charset="0"/>
                <a:ea typeface="Verdana" panose="020B0604030504040204" pitchFamily="34" charset="0"/>
                <a:cs typeface="Verdana" panose="020B0604030504040204" pitchFamily="34" charset="0"/>
              </a:rPr>
              <a:t> </a:t>
            </a:r>
          </a:p>
          <a:p>
            <a:pPr algn="r"/>
            <a:r>
              <a:rPr lang="en-GB" sz="1350" b="1" u="sng" dirty="0" smtClean="0">
                <a:solidFill>
                  <a:srgbClr val="495965"/>
                </a:solidFill>
                <a:latin typeface="Verdana" panose="020B0604030504040204" pitchFamily="34" charset="0"/>
                <a:ea typeface="Verdana" panose="020B0604030504040204" pitchFamily="34" charset="0"/>
                <a:cs typeface="Verdana" panose="020B0604030504040204" pitchFamily="34" charset="0"/>
              </a:rPr>
              <a:t>Shrinkage</a:t>
            </a:r>
            <a:endPar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Content Placeholder 3"/>
          <p:cNvSpPr txBox="1">
            <a:spLocks/>
          </p:cNvSpPr>
          <p:nvPr/>
        </p:nvSpPr>
        <p:spPr>
          <a:xfrm>
            <a:off x="67556" y="980728"/>
            <a:ext cx="4392488" cy="2039672"/>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b="1" dirty="0">
                <a:solidFill>
                  <a:srgbClr val="FF0000"/>
                </a:solidFill>
              </a:rPr>
              <a:t>Aim:</a:t>
            </a:r>
          </a:p>
          <a:p>
            <a:pPr marL="0" indent="0">
              <a:buNone/>
            </a:pPr>
            <a:r>
              <a:rPr lang="en-GB" sz="1400" dirty="0" smtClean="0"/>
              <a:t>We want NGG to manage the overall cost of shrinkage through efficient system operation and energy procurement.</a:t>
            </a:r>
          </a:p>
          <a:p>
            <a:pPr marL="0" indent="0">
              <a:buNone/>
            </a:pPr>
            <a:endParaRPr lang="en-GB" sz="1400" dirty="0" smtClean="0"/>
          </a:p>
          <a:p>
            <a:pPr marL="0" indent="0">
              <a:buNone/>
            </a:pPr>
            <a:r>
              <a:rPr lang="en-GB" sz="1400" b="1" dirty="0" smtClean="0">
                <a:solidFill>
                  <a:srgbClr val="FF0000"/>
                </a:solidFill>
              </a:rPr>
              <a:t>Our </a:t>
            </a:r>
            <a:r>
              <a:rPr lang="en-GB" sz="1400" b="1" dirty="0">
                <a:solidFill>
                  <a:srgbClr val="FF0000"/>
                </a:solidFill>
              </a:rPr>
              <a:t>Position</a:t>
            </a:r>
            <a:r>
              <a:rPr lang="en-GB" sz="1400" b="1" dirty="0" smtClean="0">
                <a:solidFill>
                  <a:srgbClr val="FF0000"/>
                </a:solidFill>
              </a:rPr>
              <a:t>:</a:t>
            </a:r>
            <a:endParaRPr lang="en-GB" sz="1400" dirty="0" smtClean="0"/>
          </a:p>
          <a:p>
            <a:pPr marL="0" indent="0">
              <a:buNone/>
            </a:pPr>
            <a:r>
              <a:rPr lang="en-GB" sz="1400" dirty="0" smtClean="0"/>
              <a:t>We are considering whether to move the “own use” gas cost element into the </a:t>
            </a:r>
            <a:r>
              <a:rPr lang="en-GB" sz="1400" dirty="0" err="1" smtClean="0"/>
              <a:t>Totex</a:t>
            </a:r>
            <a:r>
              <a:rPr lang="en-GB" sz="1400" dirty="0" smtClean="0"/>
              <a:t> Baseline – this is about cost efficiency</a:t>
            </a:r>
          </a:p>
        </p:txBody>
      </p:sp>
    </p:spTree>
    <p:extLst>
      <p:ext uri="{BB962C8B-B14F-4D97-AF65-F5344CB8AC3E}">
        <p14:creationId xmlns:p14="http://schemas.microsoft.com/office/powerpoint/2010/main" val="698066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fld id="{2D0DF9ED-8BA0-410B-84D1-2D8774E69E9E}" type="slidenum">
              <a:rPr lang="en-GB" altLang="en-US" smtClean="0"/>
              <a:pPr/>
              <a:t>2</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0"/>
            <a:ext cx="9144000" cy="6858000"/>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EA4A99-59E8-6645-88B5-202BC6C3F2D9}"/>
              </a:ext>
            </a:extLst>
          </p:cNvPr>
          <p:cNvSpPr txBox="1"/>
          <p:nvPr/>
        </p:nvSpPr>
        <p:spPr>
          <a:xfrm>
            <a:off x="1115616" y="2279190"/>
            <a:ext cx="6768752" cy="1877437"/>
          </a:xfrm>
          <a:prstGeom prst="rect">
            <a:avLst/>
          </a:prstGeom>
          <a:noFill/>
        </p:spPr>
        <p:txBody>
          <a:bodyPr wrap="square" rtlCol="0">
            <a:spAutoFit/>
          </a:bodyPr>
          <a:lstStyle/>
          <a:p>
            <a:pPr algn="ctr"/>
            <a:r>
              <a:rPr lang="en-US"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RIIO-GT2</a:t>
            </a:r>
          </a:p>
          <a:p>
            <a:pPr algn="ctr"/>
            <a:r>
              <a:rPr lang="en-US" sz="36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Outputs, incentives and uncertainty mechanisms</a:t>
            </a:r>
          </a:p>
        </p:txBody>
      </p:sp>
      <p:sp>
        <p:nvSpPr>
          <p:cNvPr id="8"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16574824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p:txBody>
          <a:bodyPr/>
          <a:lstStyle/>
          <a:p>
            <a:pPr>
              <a:defRPr/>
            </a:pPr>
            <a:fld id="{B1955029-BBDA-4C45-8960-28CA5D9189DF}" type="slidenum">
              <a:rPr lang="en-GB" altLang="en-US" smtClean="0"/>
              <a:pPr>
                <a:defRPr/>
              </a:pPr>
              <a:t>20</a:t>
            </a:fld>
            <a:endParaRPr lang="en-GB" altLang="en-US"/>
          </a:p>
        </p:txBody>
      </p:sp>
      <p:sp>
        <p:nvSpPr>
          <p:cNvPr id="4"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6" name="TextBox 5"/>
          <p:cNvSpPr txBox="1"/>
          <p:nvPr/>
        </p:nvSpPr>
        <p:spPr>
          <a:xfrm>
            <a:off x="117048" y="3942456"/>
            <a:ext cx="4032448" cy="1384995"/>
          </a:xfrm>
          <a:prstGeom prst="rect">
            <a:avLst/>
          </a:prstGeom>
          <a:noFill/>
        </p:spPr>
        <p:txBody>
          <a:bodyPr wrap="square" rtlCol="0">
            <a:spAutoFit/>
          </a:bodyPr>
          <a:lstStyle/>
          <a:p>
            <a:r>
              <a:rPr lang="en-GB" sz="1400" b="1" dirty="0" smtClean="0"/>
              <a:t>Introduced</a:t>
            </a:r>
            <a:r>
              <a:rPr lang="en-GB" sz="1400" dirty="0" smtClean="0"/>
              <a:t>: 2000/01</a:t>
            </a:r>
          </a:p>
          <a:p>
            <a:r>
              <a:rPr lang="en-GB" sz="1400" b="1" dirty="0" smtClean="0"/>
              <a:t>Perf. Measure</a:t>
            </a:r>
            <a:r>
              <a:rPr lang="en-GB" sz="1400" dirty="0" smtClean="0"/>
              <a:t>: PPM - highest-lowest price / SAP; LPM - starting-closing </a:t>
            </a:r>
            <a:r>
              <a:rPr lang="en-GB" sz="1400" dirty="0" err="1" smtClean="0"/>
              <a:t>linepack</a:t>
            </a:r>
            <a:endParaRPr lang="en-GB" sz="1400" dirty="0" smtClean="0"/>
          </a:p>
          <a:p>
            <a:r>
              <a:rPr lang="en-GB" sz="1400" b="1" dirty="0" smtClean="0"/>
              <a:t>Target</a:t>
            </a:r>
            <a:r>
              <a:rPr lang="en-GB" sz="1400" dirty="0" smtClean="0"/>
              <a:t>: PPM - 1.5%; LPM - 2.8mcm </a:t>
            </a:r>
          </a:p>
          <a:p>
            <a:r>
              <a:rPr lang="en-GB" sz="1400" b="1" dirty="0" err="1" smtClean="0"/>
              <a:t>Inc.Cap</a:t>
            </a:r>
            <a:r>
              <a:rPr lang="en-GB" sz="1400" dirty="0" smtClean="0"/>
              <a:t>: £2m </a:t>
            </a:r>
            <a:r>
              <a:rPr lang="en-GB" sz="1400" dirty="0"/>
              <a:t>(combined)</a:t>
            </a:r>
            <a:endParaRPr lang="en-GB" sz="1400" dirty="0" smtClean="0"/>
          </a:p>
          <a:p>
            <a:r>
              <a:rPr lang="en-GB" sz="1400" b="1" dirty="0" err="1" smtClean="0"/>
              <a:t>Inc.Floor</a:t>
            </a:r>
            <a:r>
              <a:rPr lang="en-GB" sz="1400" dirty="0"/>
              <a:t>: </a:t>
            </a:r>
            <a:r>
              <a:rPr lang="en-GB" sz="1400" dirty="0" smtClean="0"/>
              <a:t>-£3.5m </a:t>
            </a:r>
            <a:r>
              <a:rPr lang="en-GB" sz="1400" dirty="0"/>
              <a:t>(combined)</a:t>
            </a:r>
          </a:p>
        </p:txBody>
      </p:sp>
      <p:sp>
        <p:nvSpPr>
          <p:cNvPr id="7" name="TextBox 6"/>
          <p:cNvSpPr txBox="1"/>
          <p:nvPr/>
        </p:nvSpPr>
        <p:spPr>
          <a:xfrm>
            <a:off x="30132" y="5651269"/>
            <a:ext cx="4248472" cy="954107"/>
          </a:xfrm>
          <a:prstGeom prst="rect">
            <a:avLst/>
          </a:prstGeom>
          <a:noFill/>
        </p:spPr>
        <p:txBody>
          <a:bodyPr wrap="square" rtlCol="0">
            <a:spAutoFit/>
          </a:bodyPr>
          <a:lstStyle/>
          <a:p>
            <a:pPr marL="285750" indent="-285750">
              <a:buFont typeface="Arial" panose="020B0604020202020204" pitchFamily="34" charset="0"/>
              <a:buChar char="•"/>
            </a:pPr>
            <a:r>
              <a:rPr lang="en-GB" sz="1400" dirty="0"/>
              <a:t>Established incentive. </a:t>
            </a:r>
          </a:p>
          <a:p>
            <a:pPr marL="285750" indent="-285750">
              <a:buFont typeface="Arial" panose="020B0604020202020204" pitchFamily="34" charset="0"/>
              <a:buChar char="•"/>
            </a:pPr>
            <a:r>
              <a:rPr lang="en-GB" sz="1400" dirty="0" smtClean="0"/>
              <a:t>Why combined cap &amp; floor?</a:t>
            </a:r>
          </a:p>
          <a:p>
            <a:r>
              <a:rPr lang="en-GB" sz="1400" i="1" dirty="0" smtClean="0">
                <a:solidFill>
                  <a:srgbClr val="FF0000"/>
                </a:solidFill>
                <a:sym typeface="Wingdings" panose="05000000000000000000" pitchFamily="2" charset="2"/>
              </a:rPr>
              <a:t> Review targets</a:t>
            </a:r>
            <a:endParaRPr lang="en-GB" sz="1400" i="1" dirty="0">
              <a:solidFill>
                <a:srgbClr val="FF0000"/>
              </a:solidFill>
              <a:sym typeface="Wingdings" panose="05000000000000000000" pitchFamily="2" charset="2"/>
            </a:endParaRPr>
          </a:p>
          <a:p>
            <a:endParaRPr lang="en-GB" sz="1400" dirty="0"/>
          </a:p>
        </p:txBody>
      </p:sp>
      <p:graphicFrame>
        <p:nvGraphicFramePr>
          <p:cNvPr id="8" name="Chart 7"/>
          <p:cNvGraphicFramePr>
            <a:graphicFrameLocks/>
          </p:cNvGraphicFramePr>
          <p:nvPr>
            <p:extLst/>
          </p:nvPr>
        </p:nvGraphicFramePr>
        <p:xfrm>
          <a:off x="3995936" y="1110416"/>
          <a:ext cx="2644648" cy="230796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a:graphicFrameLocks/>
          </p:cNvGraphicFramePr>
          <p:nvPr>
            <p:extLst/>
          </p:nvPr>
        </p:nvGraphicFramePr>
        <p:xfrm>
          <a:off x="6444208" y="1110416"/>
          <a:ext cx="2787175" cy="2307967"/>
        </p:xfrm>
        <a:graphic>
          <a:graphicData uri="http://schemas.openxmlformats.org/drawingml/2006/chart">
            <c:chart xmlns:c="http://schemas.openxmlformats.org/drawingml/2006/chart" xmlns:r="http://schemas.openxmlformats.org/officeDocument/2006/relationships" r:id="rId5"/>
          </a:graphicData>
        </a:graphic>
      </p:graphicFrame>
      <p:sp>
        <p:nvSpPr>
          <p:cNvPr id="12" name="TextBox 11">
            <a:extLst>
              <a:ext uri="{FF2B5EF4-FFF2-40B4-BE49-F238E27FC236}">
                <a16:creationId xmlns:a16="http://schemas.microsoft.com/office/drawing/2014/main" id="{9012E84C-1827-B646-B3F5-53179DA09CBF}"/>
              </a:ext>
            </a:extLst>
          </p:cNvPr>
          <p:cNvSpPr txBox="1"/>
          <p:nvPr/>
        </p:nvSpPr>
        <p:spPr>
          <a:xfrm>
            <a:off x="5148064" y="404664"/>
            <a:ext cx="3873890" cy="507831"/>
          </a:xfrm>
          <a:prstGeom prst="rect">
            <a:avLst/>
          </a:prstGeom>
          <a:noFill/>
        </p:spPr>
        <p:txBody>
          <a:bodyPr wrap="square" rtlCol="0">
            <a:spAutoFit/>
          </a:bodyPr>
          <a:lstStyle/>
          <a:p>
            <a:pPr algn="r"/>
            <a:r>
              <a:rPr lang="en-GB" sz="1350" b="1" dirty="0" smtClean="0">
                <a:solidFill>
                  <a:srgbClr val="495965"/>
                </a:solidFill>
                <a:latin typeface="Verdana" panose="020B0604030504040204" pitchFamily="34" charset="0"/>
                <a:ea typeface="Verdana" panose="020B0604030504040204" pitchFamily="34" charset="0"/>
                <a:cs typeface="Verdana" panose="020B0604030504040204" pitchFamily="34" charset="0"/>
              </a:rPr>
              <a:t>Network Capability</a:t>
            </a:r>
          </a:p>
          <a:p>
            <a:pPr algn="r"/>
            <a:r>
              <a:rPr lang="en-GB" sz="1350" b="1" u="sng" dirty="0" smtClean="0">
                <a:solidFill>
                  <a:srgbClr val="495965"/>
                </a:solidFill>
                <a:latin typeface="Verdana" panose="020B0604030504040204" pitchFamily="34" charset="0"/>
                <a:ea typeface="Verdana" panose="020B0604030504040204" pitchFamily="34" charset="0"/>
                <a:cs typeface="Verdana" panose="020B0604030504040204" pitchFamily="34" charset="0"/>
              </a:rPr>
              <a:t>residual </a:t>
            </a:r>
            <a:r>
              <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rPr>
              <a:t>balancing (</a:t>
            </a:r>
            <a:r>
              <a:rPr lang="en-GB" sz="1350" b="1" u="sng" dirty="0" err="1">
                <a:solidFill>
                  <a:srgbClr val="495965"/>
                </a:solidFill>
                <a:latin typeface="Verdana" panose="020B0604030504040204" pitchFamily="34" charset="0"/>
                <a:ea typeface="Verdana" panose="020B0604030504040204" pitchFamily="34" charset="0"/>
                <a:cs typeface="Verdana" panose="020B0604030504040204" pitchFamily="34" charset="0"/>
              </a:rPr>
              <a:t>linepack</a:t>
            </a:r>
            <a:r>
              <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rPr>
              <a:t> &amp; price)</a:t>
            </a:r>
          </a:p>
        </p:txBody>
      </p:sp>
      <p:graphicFrame>
        <p:nvGraphicFramePr>
          <p:cNvPr id="16" name="Chart 15"/>
          <p:cNvGraphicFramePr>
            <a:graphicFrameLocks/>
          </p:cNvGraphicFramePr>
          <p:nvPr>
            <p:extLst/>
          </p:nvPr>
        </p:nvGraphicFramePr>
        <p:xfrm>
          <a:off x="6437864" y="3429000"/>
          <a:ext cx="2706136" cy="158417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Chart 16"/>
          <p:cNvGraphicFramePr>
            <a:graphicFrameLocks/>
          </p:cNvGraphicFramePr>
          <p:nvPr>
            <p:extLst/>
          </p:nvPr>
        </p:nvGraphicFramePr>
        <p:xfrm>
          <a:off x="3847064" y="3429000"/>
          <a:ext cx="2706138" cy="158417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8" name="Chart 17"/>
          <p:cNvGraphicFramePr>
            <a:graphicFrameLocks/>
          </p:cNvGraphicFramePr>
          <p:nvPr>
            <p:extLst/>
          </p:nvPr>
        </p:nvGraphicFramePr>
        <p:xfrm>
          <a:off x="3847064" y="5013176"/>
          <a:ext cx="5296936" cy="1832124"/>
        </p:xfrm>
        <a:graphic>
          <a:graphicData uri="http://schemas.openxmlformats.org/drawingml/2006/chart">
            <c:chart xmlns:c="http://schemas.openxmlformats.org/drawingml/2006/chart" xmlns:r="http://schemas.openxmlformats.org/officeDocument/2006/relationships" r:id="rId8"/>
          </a:graphicData>
        </a:graphic>
      </p:graphicFrame>
      <p:sp>
        <p:nvSpPr>
          <p:cNvPr id="13" name="Content Placeholder 3"/>
          <p:cNvSpPr txBox="1">
            <a:spLocks/>
          </p:cNvSpPr>
          <p:nvPr/>
        </p:nvSpPr>
        <p:spPr>
          <a:xfrm>
            <a:off x="92406" y="1171125"/>
            <a:ext cx="3451528" cy="1656184"/>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b="1" dirty="0" smtClean="0">
                <a:solidFill>
                  <a:srgbClr val="FF0000"/>
                </a:solidFill>
              </a:rPr>
              <a:t>Aim</a:t>
            </a:r>
            <a:r>
              <a:rPr lang="en-GB" sz="1400" b="1" dirty="0">
                <a:solidFill>
                  <a:srgbClr val="FF0000"/>
                </a:solidFill>
              </a:rPr>
              <a:t>:</a:t>
            </a:r>
            <a:endParaRPr lang="en-GB" sz="1400" dirty="0" smtClean="0"/>
          </a:p>
          <a:p>
            <a:pPr marL="0" indent="0">
              <a:buNone/>
            </a:pPr>
            <a:r>
              <a:rPr lang="en-GB" sz="1400" dirty="0" smtClean="0"/>
              <a:t>We want NGG to efficiently balance daily supply and demand whilst minimising the impact of any actions on market prices.</a:t>
            </a:r>
          </a:p>
          <a:p>
            <a:pPr marL="0" indent="0">
              <a:buNone/>
            </a:pPr>
            <a:endParaRPr lang="en-GB" sz="1400" dirty="0"/>
          </a:p>
          <a:p>
            <a:pPr marL="0" indent="0">
              <a:buNone/>
            </a:pPr>
            <a:r>
              <a:rPr lang="en-GB" sz="1400" b="1" dirty="0" smtClean="0">
                <a:solidFill>
                  <a:srgbClr val="FF0000"/>
                </a:solidFill>
              </a:rPr>
              <a:t>Our Position:</a:t>
            </a:r>
            <a:endParaRPr lang="en-GB" sz="1400" dirty="0" smtClean="0"/>
          </a:p>
          <a:p>
            <a:pPr marL="0" indent="0">
              <a:buNone/>
            </a:pPr>
            <a:r>
              <a:rPr lang="en-GB" sz="1400" dirty="0" smtClean="0"/>
              <a:t>We are considering whether the LPM element of this incentive is required, and are open to stakeholder views. We will review the PPM element to ensure targets are appropriate</a:t>
            </a:r>
          </a:p>
          <a:p>
            <a:endParaRPr lang="en-GB" dirty="0"/>
          </a:p>
        </p:txBody>
      </p:sp>
    </p:spTree>
    <p:extLst>
      <p:ext uri="{BB962C8B-B14F-4D97-AF65-F5344CB8AC3E}">
        <p14:creationId xmlns:p14="http://schemas.microsoft.com/office/powerpoint/2010/main" val="19652335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400" dirty="0"/>
              <a:t>Protection from External Threats</a:t>
            </a:r>
            <a:br>
              <a:rPr lang="en-US" sz="1400" dirty="0"/>
            </a:br>
            <a:r>
              <a:rPr lang="en-US" sz="1400" dirty="0" smtClean="0"/>
              <a:t/>
            </a:r>
            <a:br>
              <a:rPr lang="en-US" sz="1400" dirty="0" smtClean="0"/>
            </a:b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21</a:t>
            </a:fld>
            <a:endParaRPr lang="en-GB" altLang="en-US" dirty="0"/>
          </a:p>
        </p:txBody>
      </p:sp>
      <p:sp>
        <p:nvSpPr>
          <p:cNvPr id="4" name="Content Placeholder 3"/>
          <p:cNvSpPr>
            <a:spLocks noGrp="1"/>
          </p:cNvSpPr>
          <p:nvPr>
            <p:ph idx="1"/>
          </p:nvPr>
        </p:nvSpPr>
        <p:spPr>
          <a:xfrm>
            <a:off x="395536" y="1484784"/>
            <a:ext cx="8229600" cy="3382955"/>
          </a:xfrm>
        </p:spPr>
        <p:txBody>
          <a:bodyPr/>
          <a:lstStyle/>
          <a:p>
            <a:r>
              <a:rPr lang="en-GB" sz="2500" b="1" dirty="0">
                <a:solidFill>
                  <a:srgbClr val="FF0000"/>
                </a:solidFill>
              </a:rPr>
              <a:t>Aim:</a:t>
            </a:r>
            <a:endParaRPr lang="en-GB" sz="2500" dirty="0"/>
          </a:p>
          <a:p>
            <a:r>
              <a:rPr lang="en-GB" sz="2500" dirty="0" smtClean="0"/>
              <a:t>We want NGG to </a:t>
            </a:r>
            <a:r>
              <a:rPr lang="en-GB" sz="2500" dirty="0"/>
              <a:t>protect </a:t>
            </a:r>
            <a:r>
              <a:rPr lang="en-GB" sz="2500" dirty="0" smtClean="0"/>
              <a:t>the Gas Transmission </a:t>
            </a:r>
            <a:r>
              <a:rPr lang="en-GB" sz="2500" dirty="0"/>
              <a:t>system </a:t>
            </a:r>
            <a:r>
              <a:rPr lang="en-GB" sz="2500" dirty="0" smtClean="0"/>
              <a:t>from external threats (cyber and physical).</a:t>
            </a:r>
          </a:p>
          <a:p>
            <a:pPr marL="457200" indent="-457200">
              <a:buFont typeface="Arial" panose="020B0604020202020204" pitchFamily="34" charset="0"/>
              <a:buChar char="•"/>
            </a:pPr>
            <a:endParaRPr lang="en-GB" sz="2500" dirty="0"/>
          </a:p>
          <a:p>
            <a:r>
              <a:rPr lang="en-GB" sz="2500" b="1" dirty="0" smtClean="0">
                <a:solidFill>
                  <a:srgbClr val="FF0000"/>
                </a:solidFill>
              </a:rPr>
              <a:t>Our </a:t>
            </a:r>
            <a:r>
              <a:rPr lang="en-GB" sz="2500" b="1" dirty="0">
                <a:solidFill>
                  <a:srgbClr val="FF0000"/>
                </a:solidFill>
              </a:rPr>
              <a:t>Position</a:t>
            </a:r>
            <a:r>
              <a:rPr lang="en-GB" sz="2500" b="1" dirty="0" smtClean="0">
                <a:solidFill>
                  <a:srgbClr val="FF0000"/>
                </a:solidFill>
              </a:rPr>
              <a:t>:</a:t>
            </a:r>
            <a:endParaRPr lang="en-GB" sz="2500" dirty="0" smtClean="0"/>
          </a:p>
          <a:p>
            <a:pPr marL="457200" indent="-457200">
              <a:buFont typeface="Arial" panose="020B0604020202020204" pitchFamily="34" charset="0"/>
              <a:buChar char="•"/>
            </a:pPr>
            <a:r>
              <a:rPr lang="en-GB" sz="2500" dirty="0" smtClean="0"/>
              <a:t>To enable this we propose to set a </a:t>
            </a:r>
            <a:r>
              <a:rPr lang="en-GB" sz="2500" b="1" dirty="0" smtClean="0"/>
              <a:t>Licence Obligation </a:t>
            </a:r>
            <a:r>
              <a:rPr lang="en-GB" sz="2500" dirty="0" smtClean="0"/>
              <a:t>for NGG to meet the requirements of the Critical National Infrastructure objectives as set out by BEIS and a </a:t>
            </a:r>
            <a:r>
              <a:rPr lang="en-GB" sz="2500" b="1" dirty="0" smtClean="0"/>
              <a:t>Licence Obligation </a:t>
            </a:r>
            <a:r>
              <a:rPr lang="en-GB" sz="2500" dirty="0" smtClean="0"/>
              <a:t>to meet the requirements of the Networks and Infrastructure Directive.  </a:t>
            </a:r>
            <a:endParaRPr lang="en-GB" sz="2500"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35096119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fld id="{2D0DF9ED-8BA0-410B-84D1-2D8774E69E9E}" type="slidenum">
              <a:rPr lang="en-GB" altLang="en-US" smtClean="0"/>
              <a:pPr/>
              <a:t>22</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0"/>
            <a:ext cx="9144000" cy="6858000"/>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EA4A99-59E8-6645-88B5-202BC6C3F2D9}"/>
              </a:ext>
            </a:extLst>
          </p:cNvPr>
          <p:cNvSpPr txBox="1"/>
          <p:nvPr/>
        </p:nvSpPr>
        <p:spPr>
          <a:xfrm>
            <a:off x="1115616" y="2348880"/>
            <a:ext cx="6768752" cy="2123658"/>
          </a:xfrm>
          <a:prstGeom prst="rect">
            <a:avLst/>
          </a:prstGeom>
          <a:noFill/>
        </p:spPr>
        <p:txBody>
          <a:bodyPr wrap="square" rtlCol="0">
            <a:spAutoFit/>
          </a:bodyPr>
          <a:lstStyle/>
          <a:p>
            <a:pPr algn="ct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Meet the needs of consumers and network users</a:t>
            </a:r>
          </a:p>
        </p:txBody>
      </p:sp>
      <p:sp>
        <p:nvSpPr>
          <p:cNvPr id="8"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27254194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p:txBody>
          <a:bodyPr/>
          <a:lstStyle/>
          <a:p>
            <a:pPr>
              <a:defRPr/>
            </a:pPr>
            <a:fld id="{B1955029-BBDA-4C45-8960-28CA5D9189DF}" type="slidenum">
              <a:rPr lang="en-GB" altLang="en-US" smtClean="0"/>
              <a:pPr>
                <a:defRPr/>
              </a:pPr>
              <a:t>23</a:t>
            </a:fld>
            <a:endParaRPr lang="en-GB" altLang="en-US"/>
          </a:p>
        </p:txBody>
      </p:sp>
      <p:sp>
        <p:nvSpPr>
          <p:cNvPr id="4"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6" name="TextBox 5"/>
          <p:cNvSpPr txBox="1"/>
          <p:nvPr/>
        </p:nvSpPr>
        <p:spPr>
          <a:xfrm>
            <a:off x="134367" y="3856765"/>
            <a:ext cx="4248472" cy="1384995"/>
          </a:xfrm>
          <a:prstGeom prst="rect">
            <a:avLst/>
          </a:prstGeom>
          <a:noFill/>
        </p:spPr>
        <p:txBody>
          <a:bodyPr wrap="square" rtlCol="0">
            <a:spAutoFit/>
          </a:bodyPr>
          <a:lstStyle/>
          <a:p>
            <a:r>
              <a:rPr lang="en-GB" sz="1400" b="1" dirty="0" smtClean="0"/>
              <a:t>Introduced</a:t>
            </a:r>
            <a:r>
              <a:rPr lang="en-GB" sz="1400" dirty="0" smtClean="0"/>
              <a:t>: 2006 (D2-5 from 2013/14)</a:t>
            </a:r>
          </a:p>
          <a:p>
            <a:r>
              <a:rPr lang="en-GB" sz="1400" b="1" dirty="0" smtClean="0"/>
              <a:t>Perf. Measure</a:t>
            </a:r>
            <a:r>
              <a:rPr lang="en-GB" sz="1400" dirty="0" smtClean="0"/>
              <a:t>: Average forecast error </a:t>
            </a:r>
          </a:p>
          <a:p>
            <a:r>
              <a:rPr lang="en-GB" sz="1400" b="1" dirty="0" smtClean="0"/>
              <a:t>Target</a:t>
            </a:r>
            <a:r>
              <a:rPr lang="en-GB" sz="1400" dirty="0" smtClean="0"/>
              <a:t>: D1 - 0.85 mcm + ‘storage adjustment’; D2-5 - 13.7 mcm</a:t>
            </a:r>
          </a:p>
          <a:p>
            <a:r>
              <a:rPr lang="en-GB" sz="1400" b="1" dirty="0" err="1" smtClean="0"/>
              <a:t>Inc.Cap</a:t>
            </a:r>
            <a:r>
              <a:rPr lang="en-GB" sz="1400" dirty="0" smtClean="0"/>
              <a:t>: D1 - £10m; D2-5 - £10m</a:t>
            </a:r>
          </a:p>
          <a:p>
            <a:r>
              <a:rPr lang="en-GB" sz="1400" b="1" dirty="0" err="1" smtClean="0"/>
              <a:t>Inc.Floor</a:t>
            </a:r>
            <a:r>
              <a:rPr lang="en-GB" sz="1400" dirty="0"/>
              <a:t>: </a:t>
            </a:r>
            <a:r>
              <a:rPr lang="en-GB" sz="1400" dirty="0" smtClean="0"/>
              <a:t>D1 - -£1.5m; D2-5 - -£1m</a:t>
            </a:r>
            <a:endParaRPr lang="en-GB" sz="1400" dirty="0"/>
          </a:p>
        </p:txBody>
      </p:sp>
      <p:sp>
        <p:nvSpPr>
          <p:cNvPr id="7" name="TextBox 6"/>
          <p:cNvSpPr txBox="1"/>
          <p:nvPr/>
        </p:nvSpPr>
        <p:spPr>
          <a:xfrm>
            <a:off x="125677" y="5603441"/>
            <a:ext cx="3517799" cy="1169551"/>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Introduction of D2-5 seems effective.</a:t>
            </a:r>
          </a:p>
          <a:p>
            <a:pPr marL="285750" indent="-285750">
              <a:buFont typeface="Arial" panose="020B0604020202020204" pitchFamily="34" charset="0"/>
              <a:buChar char="•"/>
            </a:pPr>
            <a:r>
              <a:rPr lang="en-GB" sz="1400" dirty="0" smtClean="0"/>
              <a:t>NGG apparently unaware how they’re improving performance.</a:t>
            </a:r>
          </a:p>
          <a:p>
            <a:pPr marL="285750" indent="-285750">
              <a:buFont typeface="Wingdings" panose="05000000000000000000" pitchFamily="2" charset="2"/>
              <a:buChar char="à"/>
            </a:pPr>
            <a:r>
              <a:rPr lang="en-GB" sz="1400" i="1" dirty="0" smtClean="0">
                <a:solidFill>
                  <a:srgbClr val="FF0000"/>
                </a:solidFill>
                <a:sym typeface="Wingdings" panose="05000000000000000000" pitchFamily="2" charset="2"/>
              </a:rPr>
              <a:t>Retain. </a:t>
            </a:r>
          </a:p>
          <a:p>
            <a:pPr marL="285750" indent="-285750">
              <a:buFont typeface="Wingdings" panose="05000000000000000000" pitchFamily="2" charset="2"/>
              <a:buChar char="à"/>
            </a:pPr>
            <a:r>
              <a:rPr lang="en-GB" sz="1400" i="1" dirty="0" smtClean="0">
                <a:solidFill>
                  <a:srgbClr val="FF0000"/>
                </a:solidFill>
                <a:sym typeface="Wingdings" panose="05000000000000000000" pitchFamily="2" charset="2"/>
              </a:rPr>
              <a:t>Consider case for D-14 forecast. </a:t>
            </a:r>
            <a:endParaRPr lang="en-GB" sz="1400" dirty="0"/>
          </a:p>
        </p:txBody>
      </p:sp>
      <p:graphicFrame>
        <p:nvGraphicFramePr>
          <p:cNvPr id="9" name="Chart 8"/>
          <p:cNvGraphicFramePr>
            <a:graphicFrameLocks/>
          </p:cNvGraphicFramePr>
          <p:nvPr>
            <p:extLst/>
          </p:nvPr>
        </p:nvGraphicFramePr>
        <p:xfrm>
          <a:off x="3838744" y="2751170"/>
          <a:ext cx="2716128" cy="228791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extLst/>
          </p:nvPr>
        </p:nvGraphicFramePr>
        <p:xfrm>
          <a:off x="6460601" y="2751171"/>
          <a:ext cx="2716128" cy="228791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p:cNvGraphicFramePr>
            <a:graphicFrameLocks/>
          </p:cNvGraphicFramePr>
          <p:nvPr>
            <p:extLst/>
          </p:nvPr>
        </p:nvGraphicFramePr>
        <p:xfrm>
          <a:off x="3838744" y="4896761"/>
          <a:ext cx="2589128" cy="1975933"/>
        </p:xfrm>
        <a:graphic>
          <a:graphicData uri="http://schemas.openxmlformats.org/drawingml/2006/chart">
            <c:chart xmlns:c="http://schemas.openxmlformats.org/drawingml/2006/chart" xmlns:r="http://schemas.openxmlformats.org/officeDocument/2006/relationships" r:id="rId6"/>
          </a:graphicData>
        </a:graphic>
      </p:graphicFrame>
      <p:sp>
        <p:nvSpPr>
          <p:cNvPr id="13" name="TextBox 12">
            <a:extLst>
              <a:ext uri="{FF2B5EF4-FFF2-40B4-BE49-F238E27FC236}">
                <a16:creationId xmlns:a16="http://schemas.microsoft.com/office/drawing/2014/main" id="{9012E84C-1827-B646-B3F5-53179DA09CBF}"/>
              </a:ext>
            </a:extLst>
          </p:cNvPr>
          <p:cNvSpPr txBox="1"/>
          <p:nvPr/>
        </p:nvSpPr>
        <p:spPr>
          <a:xfrm>
            <a:off x="4860032" y="404664"/>
            <a:ext cx="4161922" cy="507831"/>
          </a:xfrm>
          <a:prstGeom prst="rect">
            <a:avLst/>
          </a:prstGeom>
          <a:noFill/>
        </p:spPr>
        <p:txBody>
          <a:bodyPr wrap="square" rtlCol="0">
            <a:spAutoFit/>
          </a:bodyPr>
          <a:lstStyle/>
          <a:p>
            <a:pPr algn="r"/>
            <a:r>
              <a:rPr lang="en-GB" sz="1350" b="1" dirty="0">
                <a:solidFill>
                  <a:srgbClr val="495965"/>
                </a:solidFill>
                <a:latin typeface="Verdana" panose="020B0604030504040204" pitchFamily="34" charset="0"/>
                <a:ea typeface="Verdana" panose="020B0604030504040204" pitchFamily="34" charset="0"/>
                <a:cs typeface="Verdana" panose="020B0604030504040204" pitchFamily="34" charset="0"/>
              </a:rPr>
              <a:t>Information for Market Participants</a:t>
            </a:r>
          </a:p>
          <a:p>
            <a:pPr algn="r"/>
            <a:r>
              <a:rPr lang="en-GB" sz="1350" b="1" u="sng" dirty="0" smtClean="0">
                <a:solidFill>
                  <a:srgbClr val="495965"/>
                </a:solidFill>
                <a:latin typeface="Verdana" panose="020B0604030504040204" pitchFamily="34" charset="0"/>
                <a:ea typeface="Verdana" panose="020B0604030504040204" pitchFamily="34" charset="0"/>
                <a:cs typeface="Verdana" panose="020B0604030504040204" pitchFamily="34" charset="0"/>
              </a:rPr>
              <a:t>Demand Forecast Quality (D-1/D2-5)</a:t>
            </a:r>
            <a:endPar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4" name="Chart 13"/>
          <p:cNvGraphicFramePr>
            <a:graphicFrameLocks/>
          </p:cNvGraphicFramePr>
          <p:nvPr>
            <p:extLst/>
          </p:nvPr>
        </p:nvGraphicFramePr>
        <p:xfrm>
          <a:off x="6429923" y="4896761"/>
          <a:ext cx="2588400" cy="20088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Chart 14"/>
          <p:cNvGraphicFramePr>
            <a:graphicFrameLocks/>
          </p:cNvGraphicFramePr>
          <p:nvPr>
            <p:extLst/>
          </p:nvPr>
        </p:nvGraphicFramePr>
        <p:xfrm>
          <a:off x="3943849" y="843874"/>
          <a:ext cx="2718000" cy="2089033"/>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6" name="Chart 15"/>
          <p:cNvGraphicFramePr>
            <a:graphicFrameLocks/>
          </p:cNvGraphicFramePr>
          <p:nvPr>
            <p:extLst/>
          </p:nvPr>
        </p:nvGraphicFramePr>
        <p:xfrm>
          <a:off x="6534520" y="843874"/>
          <a:ext cx="2718000" cy="2089033"/>
        </p:xfrm>
        <a:graphic>
          <a:graphicData uri="http://schemas.openxmlformats.org/drawingml/2006/chart">
            <c:chart xmlns:c="http://schemas.openxmlformats.org/drawingml/2006/chart" xmlns:r="http://schemas.openxmlformats.org/officeDocument/2006/relationships" r:id="rId9"/>
          </a:graphicData>
        </a:graphic>
      </p:graphicFrame>
      <p:sp>
        <p:nvSpPr>
          <p:cNvPr id="17" name="Content Placeholder 3"/>
          <p:cNvSpPr txBox="1">
            <a:spLocks/>
          </p:cNvSpPr>
          <p:nvPr/>
        </p:nvSpPr>
        <p:spPr>
          <a:xfrm>
            <a:off x="29690" y="1124744"/>
            <a:ext cx="3809054" cy="2493784"/>
          </a:xfrm>
          <a:prstGeom prst="rect">
            <a:avLst/>
          </a:prstGeom>
        </p:spPr>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400" b="1" dirty="0">
                <a:solidFill>
                  <a:srgbClr val="FF0000"/>
                </a:solidFill>
              </a:rPr>
              <a:t>Aim:</a:t>
            </a:r>
            <a:endParaRPr lang="en-GB" sz="1400" dirty="0"/>
          </a:p>
          <a:p>
            <a:r>
              <a:rPr lang="en-GB" sz="1400" dirty="0" smtClean="0">
                <a:latin typeface="+mj-lt"/>
              </a:rPr>
              <a:t>We want NGG to support gas market participants make well informed decisions by providing user-friendly, comprehensive and accurate information.</a:t>
            </a:r>
          </a:p>
          <a:p>
            <a:pPr marL="457200" indent="-457200">
              <a:buFont typeface="Arial" panose="020B0604020202020204" pitchFamily="34" charset="0"/>
              <a:buChar char="•"/>
            </a:pPr>
            <a:endParaRPr lang="en-GB" sz="1400" i="1" dirty="0" smtClean="0">
              <a:latin typeface="+mj-lt"/>
            </a:endParaRPr>
          </a:p>
          <a:p>
            <a:r>
              <a:rPr lang="en-GB" sz="1400" b="1" dirty="0">
                <a:solidFill>
                  <a:srgbClr val="FF0000"/>
                </a:solidFill>
              </a:rPr>
              <a:t>Our Position:</a:t>
            </a:r>
            <a:endParaRPr lang="en-GB" sz="1400" dirty="0"/>
          </a:p>
          <a:p>
            <a:r>
              <a:rPr lang="en-GB" sz="1400" dirty="0" smtClean="0">
                <a:latin typeface="+mj-lt"/>
              </a:rPr>
              <a:t>To enable this we propose to set </a:t>
            </a:r>
            <a:r>
              <a:rPr lang="en-GB" sz="1400" dirty="0">
                <a:latin typeface="+mj-lt"/>
              </a:rPr>
              <a:t>a series of </a:t>
            </a:r>
            <a:r>
              <a:rPr lang="en-GB" sz="1400" b="1" dirty="0">
                <a:latin typeface="+mj-lt"/>
              </a:rPr>
              <a:t>Output Delivery </a:t>
            </a:r>
            <a:r>
              <a:rPr lang="en-GB" sz="1400" b="1" dirty="0" smtClean="0">
                <a:latin typeface="+mj-lt"/>
              </a:rPr>
              <a:t>Incentive, </a:t>
            </a:r>
            <a:r>
              <a:rPr lang="en-GB" sz="1400" dirty="0" smtClean="0">
                <a:latin typeface="+mj-lt"/>
              </a:rPr>
              <a:t>to incentive NGG to produce high quality accurate Day ahead, D-2 and D-5 demand forecasting.</a:t>
            </a:r>
          </a:p>
          <a:p>
            <a:pPr marL="457200" indent="-457200">
              <a:buFont typeface="Arial" panose="020B0604020202020204" pitchFamily="34" charset="0"/>
              <a:buChar char="•"/>
            </a:pPr>
            <a:endParaRPr lang="en-GB" sz="1400" dirty="0">
              <a:latin typeface="+mj-lt"/>
            </a:endParaRPr>
          </a:p>
        </p:txBody>
      </p:sp>
    </p:spTree>
    <p:extLst>
      <p:ext uri="{BB962C8B-B14F-4D97-AF65-F5344CB8AC3E}">
        <p14:creationId xmlns:p14="http://schemas.microsoft.com/office/powerpoint/2010/main" val="26485291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p:txBody>
          <a:bodyPr/>
          <a:lstStyle/>
          <a:p>
            <a:pPr>
              <a:defRPr/>
            </a:pPr>
            <a:fld id="{B1955029-BBDA-4C45-8960-28CA5D9189DF}" type="slidenum">
              <a:rPr lang="en-GB" altLang="en-US" smtClean="0"/>
              <a:pPr>
                <a:defRPr/>
              </a:pPr>
              <a:t>24</a:t>
            </a:fld>
            <a:endParaRPr lang="en-GB" altLang="en-US"/>
          </a:p>
        </p:txBody>
      </p:sp>
      <p:sp>
        <p:nvSpPr>
          <p:cNvPr id="4"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6" name="TextBox 5"/>
          <p:cNvSpPr txBox="1"/>
          <p:nvPr/>
        </p:nvSpPr>
        <p:spPr>
          <a:xfrm>
            <a:off x="127000" y="2924944"/>
            <a:ext cx="4104456" cy="1169551"/>
          </a:xfrm>
          <a:prstGeom prst="rect">
            <a:avLst/>
          </a:prstGeom>
          <a:noFill/>
        </p:spPr>
        <p:txBody>
          <a:bodyPr wrap="square" rtlCol="0">
            <a:spAutoFit/>
          </a:bodyPr>
          <a:lstStyle/>
          <a:p>
            <a:r>
              <a:rPr lang="en-GB" sz="1400" b="1" dirty="0" smtClean="0"/>
              <a:t>Introduced</a:t>
            </a:r>
            <a:r>
              <a:rPr lang="en-GB" sz="1400" dirty="0" smtClean="0"/>
              <a:t>: 2013/14</a:t>
            </a:r>
          </a:p>
          <a:p>
            <a:r>
              <a:rPr lang="en-GB" sz="1400" b="1" dirty="0" smtClean="0"/>
              <a:t>Perf. Measure</a:t>
            </a:r>
            <a:r>
              <a:rPr lang="en-GB" sz="1400" dirty="0"/>
              <a:t>: plan changes </a:t>
            </a:r>
            <a:r>
              <a:rPr lang="en-GB" sz="1400" dirty="0" smtClean="0"/>
              <a:t>/ use of days</a:t>
            </a:r>
          </a:p>
          <a:p>
            <a:r>
              <a:rPr lang="en-GB" sz="1400" b="1" dirty="0" smtClean="0"/>
              <a:t>Target</a:t>
            </a:r>
            <a:r>
              <a:rPr lang="en-GB" sz="1400" dirty="0" smtClean="0"/>
              <a:t>: fraction of </a:t>
            </a:r>
            <a:r>
              <a:rPr lang="en-GB" sz="1400" dirty="0"/>
              <a:t>forecast workload / 11</a:t>
            </a:r>
            <a:endParaRPr lang="en-GB" sz="1400" dirty="0" smtClean="0"/>
          </a:p>
          <a:p>
            <a:r>
              <a:rPr lang="en-GB" sz="1400" b="1" dirty="0" err="1" smtClean="0"/>
              <a:t>Inc.Cap</a:t>
            </a:r>
            <a:r>
              <a:rPr lang="en-GB" sz="1400" dirty="0" smtClean="0"/>
              <a:t>: £0.5m / £0.215m</a:t>
            </a:r>
          </a:p>
          <a:p>
            <a:r>
              <a:rPr lang="en-GB" sz="1400" b="1" dirty="0" err="1" smtClean="0"/>
              <a:t>Inc.Floor</a:t>
            </a:r>
            <a:r>
              <a:rPr lang="en-GB" sz="1400" dirty="0"/>
              <a:t>: </a:t>
            </a:r>
            <a:r>
              <a:rPr lang="en-GB" sz="1400" dirty="0" smtClean="0"/>
              <a:t>-£0.5m / -£0.5m</a:t>
            </a:r>
            <a:endParaRPr lang="en-GB" sz="1400" dirty="0"/>
          </a:p>
        </p:txBody>
      </p:sp>
      <p:sp>
        <p:nvSpPr>
          <p:cNvPr id="7" name="TextBox 6"/>
          <p:cNvSpPr txBox="1"/>
          <p:nvPr/>
        </p:nvSpPr>
        <p:spPr>
          <a:xfrm>
            <a:off x="107504" y="4149080"/>
            <a:ext cx="3960440" cy="1815882"/>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NGG hasn’t made a single change to agreed maintenance plans in RIIO-T1.</a:t>
            </a:r>
          </a:p>
          <a:p>
            <a:pPr marL="285750" indent="-285750">
              <a:buFont typeface="Arial" panose="020B0604020202020204" pitchFamily="34" charset="0"/>
              <a:buChar char="•"/>
            </a:pPr>
            <a:r>
              <a:rPr lang="en-GB" sz="1400" dirty="0" smtClean="0"/>
              <a:t>Not clear why ‘use of days’ scheme has a variable incentive rate.</a:t>
            </a:r>
          </a:p>
          <a:p>
            <a:pPr marL="285750" indent="-285750">
              <a:buFont typeface="Arial" panose="020B0604020202020204" pitchFamily="34" charset="0"/>
              <a:buChar char="•"/>
            </a:pPr>
            <a:r>
              <a:rPr lang="en-GB" sz="1400" dirty="0" smtClean="0"/>
              <a:t>Combined cap may reduce clarity</a:t>
            </a:r>
          </a:p>
          <a:p>
            <a:pPr marL="285750" indent="-285750">
              <a:buFont typeface="Arial" panose="020B0604020202020204" pitchFamily="34" charset="0"/>
              <a:buChar char="•"/>
            </a:pPr>
            <a:r>
              <a:rPr lang="en-GB" sz="1400" dirty="0" smtClean="0"/>
              <a:t>NB: Scheme parameters tightened in 2016/17.</a:t>
            </a:r>
          </a:p>
          <a:p>
            <a:r>
              <a:rPr lang="en-GB" sz="1400" i="1" dirty="0" smtClean="0">
                <a:solidFill>
                  <a:srgbClr val="FF0000"/>
                </a:solidFill>
                <a:sym typeface="Wingdings" panose="05000000000000000000" pitchFamily="2" charset="2"/>
              </a:rPr>
              <a:t> Remove ‘changes’ scheme; simplify ‘use of days’ scheme.</a:t>
            </a:r>
            <a:endParaRPr lang="en-GB" sz="1400" i="1" dirty="0">
              <a:solidFill>
                <a:srgbClr val="FF0000"/>
              </a:solidFill>
            </a:endParaRPr>
          </a:p>
        </p:txBody>
      </p:sp>
      <p:graphicFrame>
        <p:nvGraphicFramePr>
          <p:cNvPr id="10" name="Chart 9"/>
          <p:cNvGraphicFramePr>
            <a:graphicFrameLocks/>
          </p:cNvGraphicFramePr>
          <p:nvPr>
            <p:extLst/>
          </p:nvPr>
        </p:nvGraphicFramePr>
        <p:xfrm>
          <a:off x="6430901" y="3999912"/>
          <a:ext cx="2713099" cy="25974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extLst/>
          </p:nvPr>
        </p:nvGraphicFramePr>
        <p:xfrm>
          <a:off x="3995936" y="4001133"/>
          <a:ext cx="2557264" cy="262389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p:cNvGraphicFramePr>
            <a:graphicFrameLocks/>
          </p:cNvGraphicFramePr>
          <p:nvPr>
            <p:extLst/>
          </p:nvPr>
        </p:nvGraphicFramePr>
        <p:xfrm>
          <a:off x="3995936" y="1235427"/>
          <a:ext cx="2680355" cy="276448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Chart 12"/>
          <p:cNvGraphicFramePr>
            <a:graphicFrameLocks/>
          </p:cNvGraphicFramePr>
          <p:nvPr>
            <p:extLst/>
          </p:nvPr>
        </p:nvGraphicFramePr>
        <p:xfrm>
          <a:off x="6430901" y="1235427"/>
          <a:ext cx="2713099" cy="2764485"/>
        </p:xfrm>
        <a:graphic>
          <a:graphicData uri="http://schemas.openxmlformats.org/drawingml/2006/chart">
            <c:chart xmlns:c="http://schemas.openxmlformats.org/drawingml/2006/chart" xmlns:r="http://schemas.openxmlformats.org/officeDocument/2006/relationships" r:id="rId7"/>
          </a:graphicData>
        </a:graphic>
      </p:graphicFrame>
      <p:sp>
        <p:nvSpPr>
          <p:cNvPr id="14" name="TextBox 13">
            <a:extLst>
              <a:ext uri="{FF2B5EF4-FFF2-40B4-BE49-F238E27FC236}">
                <a16:creationId xmlns:a16="http://schemas.microsoft.com/office/drawing/2014/main" id="{9012E84C-1827-B646-B3F5-53179DA09CBF}"/>
              </a:ext>
            </a:extLst>
          </p:cNvPr>
          <p:cNvSpPr txBox="1"/>
          <p:nvPr/>
        </p:nvSpPr>
        <p:spPr>
          <a:xfrm>
            <a:off x="3851920" y="404664"/>
            <a:ext cx="5170034" cy="507831"/>
          </a:xfrm>
          <a:prstGeom prst="rect">
            <a:avLst/>
          </a:prstGeom>
          <a:noFill/>
        </p:spPr>
        <p:txBody>
          <a:bodyPr wrap="square" rtlCol="0">
            <a:spAutoFit/>
          </a:bodyPr>
          <a:lstStyle/>
          <a:p>
            <a:pPr algn="r"/>
            <a:r>
              <a:rPr lang="en-GB" sz="1350" b="1" dirty="0">
                <a:solidFill>
                  <a:srgbClr val="495965"/>
                </a:solidFill>
                <a:latin typeface="Verdana" panose="020B0604030504040204" pitchFamily="34" charset="0"/>
                <a:ea typeface="Verdana" panose="020B0604030504040204" pitchFamily="34" charset="0"/>
                <a:cs typeface="Verdana" panose="020B0604030504040204" pitchFamily="34" charset="0"/>
              </a:rPr>
              <a:t>Customer Satisfaction / stakeholder engagement</a:t>
            </a:r>
          </a:p>
          <a:p>
            <a:pPr algn="r"/>
            <a:r>
              <a:rPr lang="en-GB" sz="1350" b="1" u="sng" dirty="0" smtClean="0">
                <a:solidFill>
                  <a:srgbClr val="495965"/>
                </a:solidFill>
                <a:latin typeface="Verdana" panose="020B0604030504040204" pitchFamily="34" charset="0"/>
                <a:ea typeface="Verdana" panose="020B0604030504040204" pitchFamily="34" charset="0"/>
                <a:cs typeface="Verdana" panose="020B0604030504040204" pitchFamily="34" charset="0"/>
              </a:rPr>
              <a:t>Maintenance (changes &amp; use of days)</a:t>
            </a:r>
            <a:endPar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p:cNvSpPr/>
          <p:nvPr/>
        </p:nvSpPr>
        <p:spPr>
          <a:xfrm>
            <a:off x="7675" y="1148188"/>
            <a:ext cx="4572000" cy="1815882"/>
          </a:xfrm>
          <a:prstGeom prst="rect">
            <a:avLst/>
          </a:prstGeom>
        </p:spPr>
        <p:txBody>
          <a:bodyPr>
            <a:spAutoFit/>
          </a:bodyPr>
          <a:lstStyle/>
          <a:p>
            <a:r>
              <a:rPr lang="en-GB" sz="1400" b="1" dirty="0">
                <a:solidFill>
                  <a:srgbClr val="FF0000"/>
                </a:solidFill>
              </a:rPr>
              <a:t>Aim:</a:t>
            </a:r>
            <a:endParaRPr lang="en-GB" sz="1400" dirty="0"/>
          </a:p>
          <a:p>
            <a:r>
              <a:rPr lang="en-GB" sz="1400" dirty="0" smtClean="0">
                <a:latin typeface="+mj-lt"/>
              </a:rPr>
              <a:t>We </a:t>
            </a:r>
            <a:r>
              <a:rPr lang="en-GB" sz="1400" dirty="0">
                <a:latin typeface="+mj-lt"/>
              </a:rPr>
              <a:t>want NGG </a:t>
            </a:r>
            <a:r>
              <a:rPr lang="en-GB" sz="1400" dirty="0" smtClean="0">
                <a:latin typeface="+mj-lt"/>
              </a:rPr>
              <a:t>to undertake </a:t>
            </a:r>
            <a:r>
              <a:rPr lang="en-GB" sz="1400" dirty="0">
                <a:latin typeface="+mj-lt"/>
              </a:rPr>
              <a:t>efficient planning and execution of </a:t>
            </a:r>
            <a:r>
              <a:rPr lang="en-GB" sz="1400" dirty="0" smtClean="0">
                <a:latin typeface="+mj-lt"/>
              </a:rPr>
              <a:t>network maintenance </a:t>
            </a:r>
            <a:r>
              <a:rPr lang="en-GB" sz="1400" dirty="0">
                <a:latin typeface="+mj-lt"/>
              </a:rPr>
              <a:t>impacting customers at direct exit </a:t>
            </a:r>
            <a:r>
              <a:rPr lang="en-GB" sz="1400" dirty="0" smtClean="0">
                <a:latin typeface="+mj-lt"/>
              </a:rPr>
              <a:t>connections </a:t>
            </a:r>
            <a:r>
              <a:rPr lang="en-GB" sz="1400" dirty="0">
                <a:latin typeface="+mj-lt"/>
              </a:rPr>
              <a:t>from the NTS</a:t>
            </a:r>
            <a:r>
              <a:rPr lang="en-GB" sz="1400" dirty="0" smtClean="0">
                <a:latin typeface="+mj-lt"/>
              </a:rPr>
              <a:t>.</a:t>
            </a:r>
          </a:p>
          <a:p>
            <a:pPr marL="285750" indent="-285750">
              <a:buFont typeface="Arial" panose="020B0604020202020204" pitchFamily="34" charset="0"/>
              <a:buChar char="•"/>
            </a:pPr>
            <a:endParaRPr lang="en-GB" sz="1400" dirty="0">
              <a:latin typeface="+mj-lt"/>
            </a:endParaRPr>
          </a:p>
          <a:p>
            <a:r>
              <a:rPr lang="en-GB" sz="1400" b="1" dirty="0">
                <a:solidFill>
                  <a:srgbClr val="FF0000"/>
                </a:solidFill>
              </a:rPr>
              <a:t>Our Position:</a:t>
            </a:r>
            <a:endParaRPr lang="en-GB" sz="1400" dirty="0"/>
          </a:p>
          <a:p>
            <a:r>
              <a:rPr lang="en-GB" sz="1400" dirty="0" smtClean="0">
                <a:latin typeface="+mj-lt"/>
              </a:rPr>
              <a:t>Remove ‘changes</a:t>
            </a:r>
            <a:r>
              <a:rPr lang="en-GB" sz="1400" dirty="0">
                <a:latin typeface="+mj-lt"/>
              </a:rPr>
              <a:t>’ scheme; </a:t>
            </a:r>
            <a:r>
              <a:rPr lang="en-GB" sz="1400" dirty="0" smtClean="0">
                <a:latin typeface="+mj-lt"/>
              </a:rPr>
              <a:t>remove </a:t>
            </a:r>
            <a:r>
              <a:rPr lang="en-GB" sz="1400" dirty="0">
                <a:latin typeface="+mj-lt"/>
              </a:rPr>
              <a:t>‘use of days’ scheme.</a:t>
            </a:r>
          </a:p>
          <a:p>
            <a:pPr marL="285750" indent="-285750">
              <a:buFont typeface="Arial" panose="020B0604020202020204" pitchFamily="34" charset="0"/>
              <a:buChar char="•"/>
            </a:pPr>
            <a:endParaRPr lang="en-GB" sz="1400" dirty="0">
              <a:latin typeface="+mj-lt"/>
            </a:endParaRPr>
          </a:p>
        </p:txBody>
      </p:sp>
    </p:spTree>
    <p:extLst>
      <p:ext uri="{BB962C8B-B14F-4D97-AF65-F5344CB8AC3E}">
        <p14:creationId xmlns:p14="http://schemas.microsoft.com/office/powerpoint/2010/main" val="8258908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Connections</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25</a:t>
            </a:fld>
            <a:endParaRPr lang="en-GB" altLang="en-US" dirty="0"/>
          </a:p>
        </p:txBody>
      </p:sp>
      <p:sp>
        <p:nvSpPr>
          <p:cNvPr id="4" name="Content Placeholder 3"/>
          <p:cNvSpPr>
            <a:spLocks noGrp="1"/>
          </p:cNvSpPr>
          <p:nvPr>
            <p:ph idx="1"/>
          </p:nvPr>
        </p:nvSpPr>
        <p:spPr>
          <a:xfrm>
            <a:off x="395536" y="1124744"/>
            <a:ext cx="8229600" cy="3382955"/>
          </a:xfrm>
        </p:spPr>
        <p:txBody>
          <a:bodyPr/>
          <a:lstStyle/>
          <a:p>
            <a:r>
              <a:rPr lang="en-GB" sz="2000" b="1" dirty="0">
                <a:solidFill>
                  <a:srgbClr val="FF0000"/>
                </a:solidFill>
              </a:rPr>
              <a:t>Aim:</a:t>
            </a:r>
            <a:endParaRPr lang="en-GB" sz="2000" dirty="0"/>
          </a:p>
          <a:p>
            <a:r>
              <a:rPr lang="en-GB" sz="2000" dirty="0" smtClean="0"/>
              <a:t>We encourage NGG to </a:t>
            </a:r>
            <a:r>
              <a:rPr lang="en-GB" sz="2000" dirty="0"/>
              <a:t>connect customers in a timely </a:t>
            </a:r>
            <a:r>
              <a:rPr lang="en-GB" sz="2000" dirty="0" smtClean="0"/>
              <a:t>and efficient </a:t>
            </a:r>
            <a:r>
              <a:rPr lang="en-GB" sz="2000" dirty="0"/>
              <a:t>way, including responding to specific needs </a:t>
            </a:r>
            <a:r>
              <a:rPr lang="en-GB" sz="2000" dirty="0" smtClean="0"/>
              <a:t>of all </a:t>
            </a:r>
            <a:r>
              <a:rPr lang="en-GB" sz="2000" dirty="0"/>
              <a:t>gas </a:t>
            </a:r>
            <a:r>
              <a:rPr lang="en-GB" sz="2000" dirty="0" smtClean="0"/>
              <a:t>customers.</a:t>
            </a:r>
          </a:p>
          <a:p>
            <a:pPr marL="457200" indent="-457200">
              <a:buFont typeface="Arial" panose="020B0604020202020204" pitchFamily="34" charset="0"/>
              <a:buChar char="•"/>
            </a:pPr>
            <a:endParaRPr lang="en-GB" sz="2000" i="1" dirty="0"/>
          </a:p>
          <a:p>
            <a:r>
              <a:rPr lang="en-GB" sz="2000" b="1" dirty="0">
                <a:solidFill>
                  <a:srgbClr val="FF0000"/>
                </a:solidFill>
              </a:rPr>
              <a:t>Our Position:</a:t>
            </a:r>
            <a:endParaRPr lang="en-GB" sz="2000" dirty="0"/>
          </a:p>
          <a:p>
            <a:r>
              <a:rPr lang="en-GB" sz="2000" dirty="0" smtClean="0"/>
              <a:t>To enable this </a:t>
            </a:r>
            <a:r>
              <a:rPr lang="en-GB" sz="2000" dirty="0"/>
              <a:t>we propose </a:t>
            </a:r>
            <a:r>
              <a:rPr lang="en-GB" sz="2000" dirty="0" smtClean="0"/>
              <a:t>to set out a </a:t>
            </a:r>
            <a:r>
              <a:rPr lang="en-GB" sz="2000" b="1" dirty="0" smtClean="0"/>
              <a:t>Licence Obligation </a:t>
            </a:r>
            <a:r>
              <a:rPr lang="en-GB" sz="2000" dirty="0" smtClean="0"/>
              <a:t>for NGG to comply </a:t>
            </a:r>
            <a:r>
              <a:rPr lang="en-GB" sz="2000" dirty="0"/>
              <a:t>with reasonable requests for connection </a:t>
            </a:r>
            <a:r>
              <a:rPr lang="en-GB" sz="2000" dirty="0" smtClean="0"/>
              <a:t>(as directed by the UNC and a </a:t>
            </a:r>
            <a:r>
              <a:rPr lang="en-GB" sz="2000" b="1" dirty="0" smtClean="0"/>
              <a:t>Licence Obligation</a:t>
            </a:r>
            <a:r>
              <a:rPr lang="en-GB" sz="2000" dirty="0" smtClean="0"/>
              <a:t> to achieve </a:t>
            </a:r>
            <a:r>
              <a:rPr lang="en-GB" sz="2000" dirty="0"/>
              <a:t>obligated lead times for delivery of incremental capacity </a:t>
            </a:r>
            <a:r>
              <a:rPr lang="en-GB" sz="2000" dirty="0" smtClean="0"/>
              <a:t>(as directed under the UNC). </a:t>
            </a:r>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endParaRPr lang="en-GB"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11924458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Customer Satisfaction</a:t>
            </a:r>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26</a:t>
            </a:fld>
            <a:endParaRPr lang="en-GB" altLang="en-US" dirty="0"/>
          </a:p>
        </p:txBody>
      </p:sp>
      <p:sp>
        <p:nvSpPr>
          <p:cNvPr id="4" name="Content Placeholder 3"/>
          <p:cNvSpPr>
            <a:spLocks noGrp="1"/>
          </p:cNvSpPr>
          <p:nvPr>
            <p:ph idx="1"/>
          </p:nvPr>
        </p:nvSpPr>
        <p:spPr>
          <a:xfrm>
            <a:off x="323528" y="1196752"/>
            <a:ext cx="8379568" cy="4896544"/>
          </a:xfrm>
        </p:spPr>
        <p:txBody>
          <a:bodyPr/>
          <a:lstStyle/>
          <a:p>
            <a:r>
              <a:rPr lang="en-GB" sz="2000" b="1" dirty="0">
                <a:solidFill>
                  <a:srgbClr val="FF0000"/>
                </a:solidFill>
              </a:rPr>
              <a:t>Aim:</a:t>
            </a:r>
            <a:endParaRPr lang="en-GB" sz="2000" dirty="0"/>
          </a:p>
          <a:p>
            <a:r>
              <a:rPr lang="en-GB" sz="2000" dirty="0" smtClean="0"/>
              <a:t>We want NGG to improve their </a:t>
            </a:r>
            <a:r>
              <a:rPr lang="en-GB" sz="2000" dirty="0"/>
              <a:t>levels of customer satisfaction, </a:t>
            </a:r>
            <a:r>
              <a:rPr lang="en-GB" sz="2000" dirty="0" smtClean="0"/>
              <a:t>and improve </a:t>
            </a:r>
            <a:r>
              <a:rPr lang="en-GB" sz="2000" dirty="0"/>
              <a:t>the service levels provided where required</a:t>
            </a:r>
            <a:r>
              <a:rPr lang="en-GB" sz="2000" dirty="0" smtClean="0"/>
              <a:t>.</a:t>
            </a:r>
          </a:p>
          <a:p>
            <a:endParaRPr lang="en-GB" sz="2000" dirty="0"/>
          </a:p>
          <a:p>
            <a:r>
              <a:rPr lang="en-GB" sz="2000" b="1" dirty="0">
                <a:solidFill>
                  <a:srgbClr val="FF0000"/>
                </a:solidFill>
              </a:rPr>
              <a:t>Our Position:</a:t>
            </a:r>
            <a:endParaRPr lang="en-GB" sz="2000" dirty="0"/>
          </a:p>
          <a:p>
            <a:pPr marL="457200" indent="-457200">
              <a:buFont typeface="Arial" panose="020B0604020202020204" pitchFamily="34" charset="0"/>
              <a:buChar char="•"/>
            </a:pPr>
            <a:r>
              <a:rPr lang="en-GB" sz="2000" dirty="0" smtClean="0"/>
              <a:t>We </a:t>
            </a:r>
            <a:r>
              <a:rPr lang="en-GB" sz="2000" dirty="0"/>
              <a:t>also seek to </a:t>
            </a:r>
            <a:r>
              <a:rPr lang="en-GB" sz="2000" dirty="0" smtClean="0"/>
              <a:t>encourage NGG </a:t>
            </a:r>
            <a:r>
              <a:rPr lang="en-GB" sz="2000" dirty="0"/>
              <a:t>to undertake effective engagement with their stakeholders, </a:t>
            </a:r>
            <a:r>
              <a:rPr lang="en-GB" sz="2000" dirty="0" smtClean="0"/>
              <a:t>and reflect stakeholders</a:t>
            </a:r>
            <a:r>
              <a:rPr lang="en-GB" sz="2000" dirty="0"/>
              <a:t>’ views in the day-to-day operation of their business</a:t>
            </a:r>
            <a:r>
              <a:rPr lang="en-GB" sz="2000" dirty="0" smtClean="0"/>
              <a:t>.</a:t>
            </a:r>
          </a:p>
          <a:p>
            <a:pPr marL="457200" indent="-457200">
              <a:buFont typeface="Arial" panose="020B0604020202020204" pitchFamily="34" charset="0"/>
              <a:buChar char="•"/>
            </a:pPr>
            <a:endParaRPr lang="en-GB" sz="2000" dirty="0"/>
          </a:p>
          <a:p>
            <a:pPr marL="457200" indent="-457200">
              <a:buFont typeface="Arial" panose="020B0604020202020204" pitchFamily="34" charset="0"/>
              <a:buChar char="•"/>
            </a:pPr>
            <a:r>
              <a:rPr lang="en-GB" sz="2000" dirty="0" smtClean="0"/>
              <a:t>Therefore we propose to keep and </a:t>
            </a:r>
            <a:r>
              <a:rPr lang="en-GB" sz="2000" dirty="0"/>
              <a:t>modify </a:t>
            </a:r>
            <a:r>
              <a:rPr lang="en-GB" sz="2000" dirty="0" smtClean="0"/>
              <a:t>the Customer Satisfaction Reward </a:t>
            </a:r>
            <a:r>
              <a:rPr lang="en-GB" sz="2000" b="1" dirty="0"/>
              <a:t>Output Delivery </a:t>
            </a:r>
            <a:r>
              <a:rPr lang="en-GB" sz="2000" b="1" dirty="0" smtClean="0"/>
              <a:t>Incentive </a:t>
            </a:r>
            <a:r>
              <a:rPr lang="en-GB" sz="2000" dirty="0" smtClean="0"/>
              <a:t>(in line with wider sector thinking</a:t>
            </a:r>
            <a:r>
              <a:rPr lang="en-GB" sz="2500" dirty="0" smtClean="0"/>
              <a:t>)</a:t>
            </a:r>
            <a:endParaRPr lang="en-GB" sz="2500" b="1" dirty="0" smtClean="0"/>
          </a:p>
          <a:p>
            <a:pPr marL="457200" indent="-457200">
              <a:buFont typeface="Arial" panose="020B0604020202020204" pitchFamily="34" charset="0"/>
              <a:buChar char="•"/>
            </a:pPr>
            <a:endParaRPr lang="en-GB"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35071868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t>
            </a:r>
            <a:r>
              <a:rPr lang="en-GB" dirty="0" smtClean="0"/>
              <a:t>Customer Satisfaction Output</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27</a:t>
            </a:fld>
            <a:endParaRPr lang="en-GB" altLang="en-US" dirty="0"/>
          </a:p>
        </p:txBody>
      </p:sp>
      <p:sp>
        <p:nvSpPr>
          <p:cNvPr id="4" name="Content Placeholder 3"/>
          <p:cNvSpPr>
            <a:spLocks noGrp="1"/>
          </p:cNvSpPr>
          <p:nvPr>
            <p:ph idx="1"/>
          </p:nvPr>
        </p:nvSpPr>
        <p:spPr>
          <a:xfrm>
            <a:off x="127000" y="908720"/>
            <a:ext cx="8765480" cy="5949280"/>
          </a:xfrm>
        </p:spPr>
        <p:txBody>
          <a:bodyPr/>
          <a:lstStyle/>
          <a:p>
            <a:r>
              <a:rPr lang="en-GB" sz="2000" b="1" dirty="0" smtClean="0">
                <a:solidFill>
                  <a:srgbClr val="FF0000"/>
                </a:solidFill>
              </a:rPr>
              <a:t>RIIO-1 Incentive:</a:t>
            </a:r>
          </a:p>
          <a:p>
            <a:pPr marL="285750" indent="-285750">
              <a:buFont typeface="Arial" panose="020B0604020202020204" pitchFamily="34" charset="0"/>
              <a:buChar char="•"/>
            </a:pPr>
            <a:r>
              <a:rPr lang="en-GB" sz="1400" dirty="0" smtClean="0">
                <a:solidFill>
                  <a:schemeClr val="tx1"/>
                </a:solidFill>
              </a:rPr>
              <a:t>Stakeholder Satisfaction Output (SSO)</a:t>
            </a:r>
          </a:p>
          <a:p>
            <a:pPr marL="285750" indent="-285750">
              <a:buFont typeface="Arial" panose="020B0604020202020204" pitchFamily="34" charset="0"/>
              <a:buChar char="•"/>
            </a:pPr>
            <a:r>
              <a:rPr lang="en-GB" sz="1400" dirty="0" smtClean="0">
                <a:solidFill>
                  <a:schemeClr val="tx1"/>
                </a:solidFill>
              </a:rPr>
              <a:t>Stakeholder Engagement Reward (SER)</a:t>
            </a:r>
          </a:p>
          <a:p>
            <a:r>
              <a:rPr lang="en-GB" sz="2000" b="1" dirty="0" smtClean="0">
                <a:solidFill>
                  <a:srgbClr val="FF0000"/>
                </a:solidFill>
              </a:rPr>
              <a:t>Aim:</a:t>
            </a:r>
          </a:p>
          <a:p>
            <a:pPr marL="342900" indent="-342900">
              <a:buFont typeface="Arial" panose="020B0604020202020204" pitchFamily="34" charset="0"/>
              <a:buChar char="•"/>
            </a:pPr>
            <a:r>
              <a:rPr lang="en-GB" sz="1400" dirty="0" smtClean="0">
                <a:solidFill>
                  <a:schemeClr val="tx1"/>
                </a:solidFill>
              </a:rPr>
              <a:t>To encourage NGG to become more outwardly focused in its business practices and more responsive to changing stakeholder needs. To encourage NGG to improve their levels of customer and stakeholder satisfaction and improve service levels where required.</a:t>
            </a:r>
          </a:p>
          <a:p>
            <a:r>
              <a:rPr lang="en-GB" sz="2000" b="1" dirty="0" smtClean="0">
                <a:solidFill>
                  <a:srgbClr val="FF0000"/>
                </a:solidFill>
              </a:rPr>
              <a:t>Details:</a:t>
            </a:r>
          </a:p>
          <a:p>
            <a:pPr marL="285750" indent="-285750">
              <a:buFont typeface="Arial" panose="020B0604020202020204" pitchFamily="34" charset="0"/>
              <a:buChar char="•"/>
            </a:pPr>
            <a:r>
              <a:rPr lang="en-GB" sz="1400" b="1" dirty="0" smtClean="0">
                <a:solidFill>
                  <a:schemeClr val="tx1"/>
                </a:solidFill>
              </a:rPr>
              <a:t>SSO</a:t>
            </a:r>
            <a:r>
              <a:rPr lang="en-GB" sz="1400" dirty="0" smtClean="0">
                <a:solidFill>
                  <a:schemeClr val="tx1"/>
                </a:solidFill>
              </a:rPr>
              <a:t>: ODI based on survey results concerning customer and stakeholder satisfaction. Symmetrical penalty/reward scheme based on performance relative to baseline target worth up to 1% of allowed revenue annually. Target set at 6.9/10 for customer satisfaction and 7.4/10 for stakeholder satisfaction</a:t>
            </a:r>
          </a:p>
          <a:p>
            <a:pPr marL="285750" indent="-285750">
              <a:buFont typeface="Arial" panose="020B0604020202020204" pitchFamily="34" charset="0"/>
              <a:buChar char="•"/>
            </a:pPr>
            <a:r>
              <a:rPr lang="en-GB" sz="1400" b="1" dirty="0" smtClean="0">
                <a:solidFill>
                  <a:schemeClr val="tx1"/>
                </a:solidFill>
              </a:rPr>
              <a:t>SER</a:t>
            </a:r>
            <a:r>
              <a:rPr lang="en-GB" sz="1400" dirty="0" smtClean="0">
                <a:solidFill>
                  <a:schemeClr val="tx1"/>
                </a:solidFill>
              </a:rPr>
              <a:t>: Panel-assessed ODI based on extent to which high quality outcomes have resulted from the stakeholder engagement process. Engagement is rated by independent panel on scale of 1-10, with an annual reward worth up to 0.5% of allowed revenue</a:t>
            </a:r>
          </a:p>
          <a:p>
            <a:r>
              <a:rPr lang="en-GB" sz="2000" b="1" dirty="0" smtClean="0">
                <a:solidFill>
                  <a:srgbClr val="FF0000"/>
                </a:solidFill>
              </a:rPr>
              <a:t>Performance:</a:t>
            </a:r>
          </a:p>
          <a:p>
            <a:pPr marL="342900" indent="-342900">
              <a:buFont typeface="Arial" panose="020B0604020202020204" pitchFamily="34" charset="0"/>
              <a:buChar char="•"/>
            </a:pPr>
            <a:r>
              <a:rPr lang="en-GB" sz="1400" b="1" dirty="0" smtClean="0">
                <a:solidFill>
                  <a:schemeClr val="tx1"/>
                </a:solidFill>
              </a:rPr>
              <a:t>SSO</a:t>
            </a:r>
            <a:r>
              <a:rPr lang="en-GB" sz="1400" dirty="0" smtClean="0">
                <a:solidFill>
                  <a:schemeClr val="tx1"/>
                </a:solidFill>
              </a:rPr>
              <a:t>: NGG consistently outperformed targets for both customer and stakeholder satisfaction throughout RIIO-1.  Average customer satisfaction in T1 is 7.6/10 and average stakeholder satisfaction is 7.9/10, resulting in NGG being rewarded £12.4m</a:t>
            </a:r>
          </a:p>
          <a:p>
            <a:pPr marL="342900" indent="-342900">
              <a:buFont typeface="Arial" panose="020B0604020202020204" pitchFamily="34" charset="0"/>
              <a:buChar char="•"/>
            </a:pPr>
            <a:r>
              <a:rPr lang="en-GB" sz="1400" b="1" dirty="0" smtClean="0">
                <a:solidFill>
                  <a:schemeClr val="tx1"/>
                </a:solidFill>
              </a:rPr>
              <a:t>SER</a:t>
            </a:r>
            <a:r>
              <a:rPr lang="en-GB" sz="1400" dirty="0" smtClean="0">
                <a:solidFill>
                  <a:schemeClr val="tx1"/>
                </a:solidFill>
              </a:rPr>
              <a:t>: </a:t>
            </a:r>
            <a:endParaRPr lang="en-GB" sz="1400" dirty="0">
              <a:solidFill>
                <a:schemeClr val="tx1"/>
              </a:solidFill>
            </a:endParaRP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graphicFrame>
        <p:nvGraphicFramePr>
          <p:cNvPr id="8" name="Table 7"/>
          <p:cNvGraphicFramePr>
            <a:graphicFrameLocks noGrp="1"/>
          </p:cNvGraphicFramePr>
          <p:nvPr>
            <p:extLst/>
          </p:nvPr>
        </p:nvGraphicFramePr>
        <p:xfrm>
          <a:off x="1115616" y="5871724"/>
          <a:ext cx="4121150" cy="896938"/>
        </p:xfrm>
        <a:graphic>
          <a:graphicData uri="http://schemas.openxmlformats.org/drawingml/2006/table">
            <a:tbl>
              <a:tblPr firstRow="1" firstCol="1" bandRow="1">
                <a:tableStyleId>{5C22544A-7EE6-4342-B048-85BDC9FD1C3A}</a:tableStyleId>
              </a:tblPr>
              <a:tblGrid>
                <a:gridCol w="686435">
                  <a:extLst>
                    <a:ext uri="{9D8B030D-6E8A-4147-A177-3AD203B41FA5}">
                      <a16:colId xmlns:a16="http://schemas.microsoft.com/office/drawing/2014/main" val="2391366677"/>
                    </a:ext>
                  </a:extLst>
                </a:gridCol>
                <a:gridCol w="686435">
                  <a:extLst>
                    <a:ext uri="{9D8B030D-6E8A-4147-A177-3AD203B41FA5}">
                      <a16:colId xmlns:a16="http://schemas.microsoft.com/office/drawing/2014/main" val="2354212755"/>
                    </a:ext>
                  </a:extLst>
                </a:gridCol>
                <a:gridCol w="687070">
                  <a:extLst>
                    <a:ext uri="{9D8B030D-6E8A-4147-A177-3AD203B41FA5}">
                      <a16:colId xmlns:a16="http://schemas.microsoft.com/office/drawing/2014/main" val="4022334505"/>
                    </a:ext>
                  </a:extLst>
                </a:gridCol>
                <a:gridCol w="687070">
                  <a:extLst>
                    <a:ext uri="{9D8B030D-6E8A-4147-A177-3AD203B41FA5}">
                      <a16:colId xmlns:a16="http://schemas.microsoft.com/office/drawing/2014/main" val="2243448196"/>
                    </a:ext>
                  </a:extLst>
                </a:gridCol>
                <a:gridCol w="687070">
                  <a:extLst>
                    <a:ext uri="{9D8B030D-6E8A-4147-A177-3AD203B41FA5}">
                      <a16:colId xmlns:a16="http://schemas.microsoft.com/office/drawing/2014/main" val="2330921357"/>
                    </a:ext>
                  </a:extLst>
                </a:gridCol>
                <a:gridCol w="687070">
                  <a:extLst>
                    <a:ext uri="{9D8B030D-6E8A-4147-A177-3AD203B41FA5}">
                      <a16:colId xmlns:a16="http://schemas.microsoft.com/office/drawing/2014/main" val="913383515"/>
                    </a:ext>
                  </a:extLst>
                </a:gridCol>
              </a:tblGrid>
              <a:tr h="107453">
                <a:tc>
                  <a:txBody>
                    <a:bodyPr/>
                    <a:lstStyle/>
                    <a:p>
                      <a:pPr>
                        <a:lnSpc>
                          <a:spcPct val="107000"/>
                        </a:lnSpc>
                        <a:spcAft>
                          <a:spcPts val="0"/>
                        </a:spcAft>
                      </a:pPr>
                      <a:r>
                        <a:rPr lang="en-GB" sz="1100">
                          <a:effectLst/>
                        </a:rPr>
                        <a:t>Year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Year 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Year 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Year 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Year 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Year 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extLst>
                  <a:ext uri="{0D108BD9-81ED-4DB2-BD59-A6C34878D82A}">
                    <a16:rowId xmlns:a16="http://schemas.microsoft.com/office/drawing/2014/main" val="3273247163"/>
                  </a:ext>
                </a:extLst>
              </a:tr>
              <a:tr h="219882">
                <a:tc>
                  <a:txBody>
                    <a:bodyPr/>
                    <a:lstStyle/>
                    <a:p>
                      <a:pPr>
                        <a:lnSpc>
                          <a:spcPct val="107000"/>
                        </a:lnSpc>
                        <a:spcAft>
                          <a:spcPts val="0"/>
                        </a:spcAft>
                      </a:pPr>
                      <a:r>
                        <a:rPr lang="en-GB" sz="1100" dirty="0" smtClean="0">
                          <a:effectLst/>
                        </a:rPr>
                        <a:t>Score </a:t>
                      </a:r>
                      <a:r>
                        <a:rPr lang="en-GB" sz="1100" dirty="0">
                          <a:effectLst/>
                        </a:rPr>
                        <a:t>(/10)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5.75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6.25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6.15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6.5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extLst>
                  <a:ext uri="{0D108BD9-81ED-4DB2-BD59-A6C34878D82A}">
                    <a16:rowId xmlns:a16="http://schemas.microsoft.com/office/drawing/2014/main" val="2382072226"/>
                  </a:ext>
                </a:extLst>
              </a:tr>
              <a:tr h="219882">
                <a:tc>
                  <a:txBody>
                    <a:bodyPr/>
                    <a:lstStyle/>
                    <a:p>
                      <a:pPr>
                        <a:lnSpc>
                          <a:spcPct val="107000"/>
                        </a:lnSpc>
                        <a:spcAft>
                          <a:spcPts val="0"/>
                        </a:spcAft>
                      </a:pPr>
                      <a:r>
                        <a:rPr lang="en-GB" sz="1100" dirty="0" smtClean="0">
                          <a:effectLst/>
                        </a:rPr>
                        <a:t>Reward </a:t>
                      </a:r>
                      <a:r>
                        <a:rPr lang="en-GB" sz="1100" dirty="0">
                          <a:effectLst/>
                        </a:rPr>
                        <a:t>(£m)</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dirty="0">
                          <a:effectLst/>
                        </a:rPr>
                        <a:t>1.5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a:effectLst/>
                        </a:rPr>
                        <a:t>1.8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tc>
                  <a:txBody>
                    <a:bodyPr/>
                    <a:lstStyle/>
                    <a:p>
                      <a:pPr>
                        <a:lnSpc>
                          <a:spcPct val="107000"/>
                        </a:lnSpc>
                        <a:spcAft>
                          <a:spcPts val="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0" marB="0"/>
                </a:tc>
                <a:extLst>
                  <a:ext uri="{0D108BD9-81ED-4DB2-BD59-A6C34878D82A}">
                    <a16:rowId xmlns:a16="http://schemas.microsoft.com/office/drawing/2014/main" val="3685275519"/>
                  </a:ext>
                </a:extLst>
              </a:tr>
            </a:tbl>
          </a:graphicData>
        </a:graphic>
      </p:graphicFrame>
      <p:sp>
        <p:nvSpPr>
          <p:cNvPr id="9" name="TextBox 8"/>
          <p:cNvSpPr txBox="1"/>
          <p:nvPr/>
        </p:nvSpPr>
        <p:spPr>
          <a:xfrm>
            <a:off x="5508104" y="5877272"/>
            <a:ext cx="3240360" cy="738664"/>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latin typeface="Verdana" panose="020B0604030504040204" pitchFamily="34" charset="0"/>
                <a:ea typeface="Verdana" panose="020B0604030504040204" pitchFamily="34" charset="0"/>
                <a:cs typeface="Verdana" panose="020B0604030504040204" pitchFamily="34" charset="0"/>
              </a:rPr>
              <a:t>Average score = 6.16/10</a:t>
            </a:r>
          </a:p>
          <a:p>
            <a:pPr marL="285750" indent="-285750">
              <a:buFont typeface="Arial" panose="020B0604020202020204" pitchFamily="34" charset="0"/>
              <a:buChar char="•"/>
            </a:pPr>
            <a:endParaRPr lang="en-GB" sz="1400" dirty="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1400" dirty="0" smtClean="0">
                <a:latin typeface="Verdana" panose="020B0604030504040204" pitchFamily="34" charset="0"/>
                <a:ea typeface="Verdana" panose="020B0604030504040204" pitchFamily="34" charset="0"/>
                <a:cs typeface="Verdana" panose="020B0604030504040204" pitchFamily="34" charset="0"/>
              </a:rPr>
              <a:t>Total rewards Y1-4 = £5.9m</a:t>
            </a:r>
            <a:endParaRPr lang="en-GB"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213243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Customer Satisfaction Output</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28</a:t>
            </a:fld>
            <a:endParaRPr lang="en-GB" altLang="en-US" dirty="0"/>
          </a:p>
        </p:txBody>
      </p:sp>
      <p:sp>
        <p:nvSpPr>
          <p:cNvPr id="4" name="Content Placeholder 3"/>
          <p:cNvSpPr>
            <a:spLocks noGrp="1"/>
          </p:cNvSpPr>
          <p:nvPr>
            <p:ph idx="1"/>
          </p:nvPr>
        </p:nvSpPr>
        <p:spPr>
          <a:xfrm>
            <a:off x="35496" y="1052736"/>
            <a:ext cx="9073008" cy="5740746"/>
          </a:xfrm>
        </p:spPr>
        <p:txBody>
          <a:bodyPr/>
          <a:lstStyle/>
          <a:p>
            <a:r>
              <a:rPr lang="en-GB" sz="2000" b="1" dirty="0" smtClean="0">
                <a:solidFill>
                  <a:srgbClr val="FF0000"/>
                </a:solidFill>
              </a:rPr>
              <a:t>Stakeholder Feedback:</a:t>
            </a:r>
          </a:p>
          <a:p>
            <a:pPr marL="285750" indent="-285750">
              <a:buFont typeface="Arial" panose="020B0604020202020204" pitchFamily="34" charset="0"/>
              <a:buChar char="•"/>
            </a:pPr>
            <a:r>
              <a:rPr lang="en-GB" sz="1400" b="1" dirty="0" smtClean="0">
                <a:solidFill>
                  <a:schemeClr val="tx1"/>
                </a:solidFill>
              </a:rPr>
              <a:t>SSO: </a:t>
            </a:r>
            <a:r>
              <a:rPr lang="en-GB" sz="1400" dirty="0" smtClean="0">
                <a:solidFill>
                  <a:schemeClr val="tx1"/>
                </a:solidFill>
              </a:rPr>
              <a:t>Wish to see continued in some form and believe incentive has largely worked as intended</a:t>
            </a:r>
          </a:p>
          <a:p>
            <a:pPr marL="285750" indent="-285750">
              <a:buFont typeface="Arial" panose="020B0604020202020204" pitchFamily="34" charset="0"/>
              <a:buChar char="•"/>
            </a:pPr>
            <a:r>
              <a:rPr lang="en-GB" sz="1400" dirty="0" smtClean="0">
                <a:solidFill>
                  <a:schemeClr val="tx1"/>
                </a:solidFill>
              </a:rPr>
              <a:t>Some stakeholders have raised issues of ‘survey fatigue’, using a single killer question to determine performance, lack of </a:t>
            </a:r>
            <a:r>
              <a:rPr lang="en-GB" sz="1400" dirty="0" err="1" smtClean="0">
                <a:solidFill>
                  <a:schemeClr val="tx1"/>
                </a:solidFill>
              </a:rPr>
              <a:t>Ofgem</a:t>
            </a:r>
            <a:r>
              <a:rPr lang="en-GB" sz="1400" dirty="0" smtClean="0">
                <a:solidFill>
                  <a:schemeClr val="tx1"/>
                </a:solidFill>
              </a:rPr>
              <a:t> input into surveys, and NGG being rewarded for BAU performance</a:t>
            </a:r>
          </a:p>
          <a:p>
            <a:pPr marL="285750" indent="-285750">
              <a:buFont typeface="Arial" panose="020B0604020202020204" pitchFamily="34" charset="0"/>
              <a:buChar char="•"/>
            </a:pPr>
            <a:r>
              <a:rPr lang="en-GB" sz="1400" b="1" dirty="0" smtClean="0">
                <a:solidFill>
                  <a:schemeClr val="tx1"/>
                </a:solidFill>
              </a:rPr>
              <a:t>SER</a:t>
            </a:r>
            <a:r>
              <a:rPr lang="en-GB" sz="1400" b="1" smtClean="0">
                <a:solidFill>
                  <a:schemeClr val="tx1"/>
                </a:solidFill>
              </a:rPr>
              <a:t>: </a:t>
            </a:r>
            <a:r>
              <a:rPr lang="en-GB" sz="1400" smtClean="0">
                <a:solidFill>
                  <a:schemeClr val="tx1"/>
                </a:solidFill>
              </a:rPr>
              <a:t>Stakeholders </a:t>
            </a:r>
            <a:r>
              <a:rPr lang="en-GB" sz="1400" dirty="0" smtClean="0">
                <a:solidFill>
                  <a:schemeClr val="tx1"/>
                </a:solidFill>
              </a:rPr>
              <a:t>suggested the benefits from the SER need to be better articulated and expressed concern NGG are being rewarded for BAU</a:t>
            </a:r>
            <a:r>
              <a:rPr lang="en-GB" sz="1400" smtClean="0">
                <a:solidFill>
                  <a:schemeClr val="tx1"/>
                </a:solidFill>
              </a:rPr>
              <a:t>, but are </a:t>
            </a:r>
            <a:r>
              <a:rPr lang="en-GB" sz="1400" dirty="0" smtClean="0">
                <a:solidFill>
                  <a:schemeClr val="tx1"/>
                </a:solidFill>
              </a:rPr>
              <a:t>broadly supportive of incentive and believe it is working as intended</a:t>
            </a:r>
            <a:endParaRPr lang="en-GB" sz="1400" b="1" dirty="0">
              <a:solidFill>
                <a:schemeClr val="tx1"/>
              </a:solidFill>
            </a:endParaRPr>
          </a:p>
          <a:p>
            <a:r>
              <a:rPr lang="en-GB" sz="2000" b="1" dirty="0" smtClean="0">
                <a:solidFill>
                  <a:srgbClr val="FF0000"/>
                </a:solidFill>
              </a:rPr>
              <a:t>Problems with incentive in RIIO-1:</a:t>
            </a:r>
          </a:p>
          <a:p>
            <a:pPr marL="285750" indent="-285750">
              <a:buFont typeface="Arial" panose="020B0604020202020204" pitchFamily="34" charset="0"/>
              <a:buChar char="•"/>
            </a:pPr>
            <a:r>
              <a:rPr lang="en-GB" sz="1400" b="1" dirty="0" smtClean="0">
                <a:solidFill>
                  <a:schemeClr val="tx1"/>
                </a:solidFill>
              </a:rPr>
              <a:t>SSO</a:t>
            </a:r>
            <a:r>
              <a:rPr lang="en-GB" sz="1400" dirty="0" smtClean="0">
                <a:solidFill>
                  <a:schemeClr val="tx1"/>
                </a:solidFill>
              </a:rPr>
              <a:t>: Issues with the robustness of the baselines, the weighting of the surveys and the formula to calculate the size of the reward. Not clear the extent to which NGG are being rewarded for exceptional performance rather than BAU performance</a:t>
            </a:r>
          </a:p>
          <a:p>
            <a:pPr marL="285750" indent="-285750">
              <a:buFont typeface="Arial" panose="020B0604020202020204" pitchFamily="34" charset="0"/>
              <a:buChar char="•"/>
            </a:pPr>
            <a:r>
              <a:rPr lang="en-GB" sz="1400" b="1" dirty="0" smtClean="0">
                <a:solidFill>
                  <a:schemeClr val="tx1"/>
                </a:solidFill>
              </a:rPr>
              <a:t>SER: </a:t>
            </a:r>
            <a:r>
              <a:rPr lang="en-GB" sz="1400" dirty="0" smtClean="0">
                <a:solidFill>
                  <a:schemeClr val="tx1"/>
                </a:solidFill>
              </a:rPr>
              <a:t>Engagement increasingly embedded as BAU. Not clear size of reward reflects value to consumers. Possible double counting with SSO. Panel assessments subjective and burdensome</a:t>
            </a:r>
            <a:endParaRPr lang="en-GB" sz="1400" b="1" dirty="0" smtClean="0">
              <a:solidFill>
                <a:schemeClr val="tx1"/>
              </a:solidFill>
            </a:endParaRPr>
          </a:p>
          <a:p>
            <a:r>
              <a:rPr lang="en-GB" sz="2000" b="1" dirty="0" smtClean="0">
                <a:solidFill>
                  <a:srgbClr val="FF0000"/>
                </a:solidFill>
              </a:rPr>
              <a:t>Our Position:</a:t>
            </a:r>
          </a:p>
          <a:p>
            <a:pPr marL="285750" indent="-285750">
              <a:buFont typeface="Arial" panose="020B0604020202020204" pitchFamily="34" charset="0"/>
              <a:buChar char="•"/>
            </a:pPr>
            <a:r>
              <a:rPr lang="en-GB" sz="1400" b="1" dirty="0" smtClean="0">
                <a:solidFill>
                  <a:schemeClr val="tx1"/>
                </a:solidFill>
              </a:rPr>
              <a:t>SSO: </a:t>
            </a:r>
            <a:r>
              <a:rPr lang="en-GB" sz="1400" dirty="0" smtClean="0">
                <a:solidFill>
                  <a:schemeClr val="tx1"/>
                </a:solidFill>
              </a:rPr>
              <a:t>Keep the incentive in place as symmetrical ODI, with modifications to baseline targets</a:t>
            </a:r>
          </a:p>
          <a:p>
            <a:pPr marL="285750" indent="-285750">
              <a:buFont typeface="Arial" panose="020B0604020202020204" pitchFamily="34" charset="0"/>
              <a:buChar char="•"/>
            </a:pPr>
            <a:r>
              <a:rPr lang="en-GB" sz="1400" b="1" dirty="0" smtClean="0">
                <a:solidFill>
                  <a:schemeClr val="tx1"/>
                </a:solidFill>
              </a:rPr>
              <a:t>SER: </a:t>
            </a:r>
            <a:r>
              <a:rPr lang="en-GB" sz="1400" dirty="0" smtClean="0">
                <a:solidFill>
                  <a:schemeClr val="tx1"/>
                </a:solidFill>
              </a:rPr>
              <a:t>Keep the incentive as an ODI provided NGG can demonstrate it is driving behaviour and representing value to consumers. Modification to assessment methodology as required.</a:t>
            </a:r>
          </a:p>
          <a:p>
            <a:r>
              <a:rPr lang="en-GB" sz="2000" b="1" dirty="0" smtClean="0">
                <a:solidFill>
                  <a:srgbClr val="FF0000"/>
                </a:solidFill>
              </a:rPr>
              <a:t>Output type:</a:t>
            </a:r>
          </a:p>
          <a:p>
            <a:pPr marL="285750" indent="-285750">
              <a:buFont typeface="Arial" panose="020B0604020202020204" pitchFamily="34" charset="0"/>
              <a:buChar char="•"/>
            </a:pPr>
            <a:r>
              <a:rPr lang="en-GB" sz="1400" dirty="0" smtClean="0">
                <a:solidFill>
                  <a:schemeClr val="tx1"/>
                </a:solidFill>
              </a:rPr>
              <a:t>NG: Customer satisfaction a combined factor of all NGG stakeholder priorities</a:t>
            </a:r>
          </a:p>
          <a:p>
            <a:pPr marL="285750" indent="-285750">
              <a:buFont typeface="Arial" panose="020B0604020202020204" pitchFamily="34" charset="0"/>
              <a:buChar char="•"/>
            </a:pPr>
            <a:r>
              <a:rPr lang="en-GB" sz="1400" dirty="0" err="1" smtClean="0">
                <a:solidFill>
                  <a:schemeClr val="tx1"/>
                </a:solidFill>
              </a:rPr>
              <a:t>Ofgem</a:t>
            </a:r>
            <a:r>
              <a:rPr lang="en-GB" sz="1400" dirty="0" smtClean="0">
                <a:solidFill>
                  <a:schemeClr val="tx1"/>
                </a:solidFill>
              </a:rPr>
              <a:t>: Improve the Customer Experience</a:t>
            </a:r>
            <a:endParaRPr lang="en-GB" sz="1400" dirty="0">
              <a:solidFill>
                <a:schemeClr val="tx1"/>
              </a:solidFill>
            </a:endParaRP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3875859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fld id="{2D0DF9ED-8BA0-410B-84D1-2D8774E69E9E}" type="slidenum">
              <a:rPr lang="en-GB" altLang="en-US" smtClean="0"/>
              <a:pPr/>
              <a:t>29</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2413"/>
            <a:ext cx="9144000" cy="6858000"/>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EA4A99-59E8-6645-88B5-202BC6C3F2D9}"/>
              </a:ext>
            </a:extLst>
          </p:cNvPr>
          <p:cNvSpPr txBox="1"/>
          <p:nvPr/>
        </p:nvSpPr>
        <p:spPr>
          <a:xfrm>
            <a:off x="1115616" y="2348880"/>
            <a:ext cx="6768752" cy="1446550"/>
          </a:xfrm>
          <a:prstGeom prst="rect">
            <a:avLst/>
          </a:prstGeom>
          <a:noFill/>
        </p:spPr>
        <p:txBody>
          <a:bodyPr wrap="square" rtlCol="0">
            <a:spAutoFit/>
          </a:bodyPr>
          <a:lstStyle/>
          <a:p>
            <a:pPr algn="ctr"/>
            <a:r>
              <a:rPr lang="en-US" sz="4400" b="1" dirty="0">
                <a:solidFill>
                  <a:schemeClr val="bg1"/>
                </a:solidFill>
                <a:latin typeface="Verdana" panose="020B0604030504040204" pitchFamily="34" charset="0"/>
                <a:ea typeface="Verdana" panose="020B0604030504040204" pitchFamily="34" charset="0"/>
                <a:cs typeface="Verdana" panose="020B0604030504040204" pitchFamily="34" charset="0"/>
              </a:rPr>
              <a:t>Deliver a sustainable network</a:t>
            </a:r>
          </a:p>
        </p:txBody>
      </p:sp>
      <p:sp>
        <p:nvSpPr>
          <p:cNvPr id="8"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26078542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Output categories</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3</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graphicFrame>
        <p:nvGraphicFramePr>
          <p:cNvPr id="6" name="Content Placeholder 5"/>
          <p:cNvGraphicFramePr>
            <a:graphicFrameLocks noGrp="1"/>
          </p:cNvGraphicFramePr>
          <p:nvPr>
            <p:ph idx="1"/>
            <p:extLst/>
          </p:nvPr>
        </p:nvGraphicFramePr>
        <p:xfrm>
          <a:off x="3059832" y="3284983"/>
          <a:ext cx="5904656" cy="35084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6"/>
          <p:cNvPicPr>
            <a:picLocks noChangeAspect="1"/>
          </p:cNvPicPr>
          <p:nvPr/>
        </p:nvPicPr>
        <p:blipFill>
          <a:blip r:embed="rId9"/>
          <a:stretch>
            <a:fillRect/>
          </a:stretch>
        </p:blipFill>
        <p:spPr>
          <a:xfrm>
            <a:off x="179513" y="1178369"/>
            <a:ext cx="3934253" cy="2178623"/>
          </a:xfrm>
          <a:prstGeom prst="rect">
            <a:avLst/>
          </a:prstGeom>
        </p:spPr>
      </p:pic>
      <p:sp>
        <p:nvSpPr>
          <p:cNvPr id="4" name="&quot;No&quot; Symbol 3"/>
          <p:cNvSpPr/>
          <p:nvPr/>
        </p:nvSpPr>
        <p:spPr>
          <a:xfrm>
            <a:off x="251520" y="912854"/>
            <a:ext cx="3456384" cy="2660162"/>
          </a:xfrm>
          <a:prstGeom prst="noSmoking">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5031473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p:txBody>
          <a:bodyPr/>
          <a:lstStyle/>
          <a:p>
            <a:pPr>
              <a:defRPr/>
            </a:pPr>
            <a:fld id="{B1955029-BBDA-4C45-8960-28CA5D9189DF}" type="slidenum">
              <a:rPr lang="en-GB" altLang="en-US" smtClean="0"/>
              <a:pPr>
                <a:defRPr/>
              </a:pPr>
              <a:t>30</a:t>
            </a:fld>
            <a:endParaRPr lang="en-GB" altLang="en-US"/>
          </a:p>
        </p:txBody>
      </p:sp>
      <p:sp>
        <p:nvSpPr>
          <p:cNvPr id="4"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6" name="TextBox 5"/>
          <p:cNvSpPr txBox="1"/>
          <p:nvPr/>
        </p:nvSpPr>
        <p:spPr>
          <a:xfrm>
            <a:off x="102299" y="2836093"/>
            <a:ext cx="4248472" cy="1384995"/>
          </a:xfrm>
          <a:prstGeom prst="rect">
            <a:avLst/>
          </a:prstGeom>
          <a:noFill/>
        </p:spPr>
        <p:txBody>
          <a:bodyPr wrap="square" rtlCol="0">
            <a:spAutoFit/>
          </a:bodyPr>
          <a:lstStyle/>
          <a:p>
            <a:r>
              <a:rPr lang="en-GB" sz="1400" b="1" dirty="0" smtClean="0"/>
              <a:t>Purpose</a:t>
            </a:r>
            <a:r>
              <a:rPr lang="en-GB" sz="1400" dirty="0" smtClean="0"/>
              <a:t>: Internalise environmental cost of venting</a:t>
            </a:r>
          </a:p>
          <a:p>
            <a:r>
              <a:rPr lang="en-GB" sz="1400" b="1" dirty="0" smtClean="0"/>
              <a:t>Introduced</a:t>
            </a:r>
            <a:r>
              <a:rPr lang="en-GB" sz="1400" dirty="0" smtClean="0"/>
              <a:t>: 2008/09</a:t>
            </a:r>
          </a:p>
          <a:p>
            <a:r>
              <a:rPr lang="en-GB" sz="1400" b="1" dirty="0" smtClean="0"/>
              <a:t>Perf. Measure</a:t>
            </a:r>
            <a:r>
              <a:rPr lang="en-GB" sz="1400" dirty="0" smtClean="0"/>
              <a:t>: Tonnes vented from NTS compressors</a:t>
            </a:r>
          </a:p>
          <a:p>
            <a:r>
              <a:rPr lang="en-GB" sz="1400" b="1" dirty="0" smtClean="0"/>
              <a:t>Target</a:t>
            </a:r>
            <a:r>
              <a:rPr lang="en-GB" sz="1400" dirty="0" smtClean="0"/>
              <a:t>: ~3,000 (variable)</a:t>
            </a:r>
          </a:p>
          <a:p>
            <a:r>
              <a:rPr lang="en-GB" sz="1400" b="1" dirty="0" err="1" smtClean="0"/>
              <a:t>Inc.Cap</a:t>
            </a:r>
            <a:r>
              <a:rPr lang="en-GB" sz="1400" dirty="0" smtClean="0"/>
              <a:t>: £0</a:t>
            </a:r>
          </a:p>
          <a:p>
            <a:r>
              <a:rPr lang="en-GB" sz="1400" b="1" dirty="0" err="1" smtClean="0"/>
              <a:t>Inc.Floor</a:t>
            </a:r>
            <a:r>
              <a:rPr lang="en-GB" sz="1400" dirty="0"/>
              <a:t>: -</a:t>
            </a:r>
          </a:p>
        </p:txBody>
      </p:sp>
      <p:graphicFrame>
        <p:nvGraphicFramePr>
          <p:cNvPr id="10" name="Chart 9"/>
          <p:cNvGraphicFramePr>
            <a:graphicFrameLocks/>
          </p:cNvGraphicFramePr>
          <p:nvPr>
            <p:extLst/>
          </p:nvPr>
        </p:nvGraphicFramePr>
        <p:xfrm>
          <a:off x="4860031" y="2984349"/>
          <a:ext cx="4342369" cy="208226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extLst/>
          </p:nvPr>
        </p:nvGraphicFramePr>
        <p:xfrm>
          <a:off x="4881735" y="1124744"/>
          <a:ext cx="4298959" cy="1961457"/>
        </p:xfrm>
        <a:graphic>
          <a:graphicData uri="http://schemas.openxmlformats.org/drawingml/2006/chart">
            <c:chart xmlns:c="http://schemas.openxmlformats.org/drawingml/2006/chart" xmlns:r="http://schemas.openxmlformats.org/officeDocument/2006/relationships" r:id="rId5"/>
          </a:graphicData>
        </a:graphic>
      </p:graphicFrame>
      <p:sp>
        <p:nvSpPr>
          <p:cNvPr id="12" name="TextBox 11">
            <a:extLst>
              <a:ext uri="{FF2B5EF4-FFF2-40B4-BE49-F238E27FC236}">
                <a16:creationId xmlns:a16="http://schemas.microsoft.com/office/drawing/2014/main" id="{9012E84C-1827-B646-B3F5-53179DA09CBF}"/>
              </a:ext>
            </a:extLst>
          </p:cNvPr>
          <p:cNvSpPr txBox="1"/>
          <p:nvPr/>
        </p:nvSpPr>
        <p:spPr>
          <a:xfrm>
            <a:off x="5148064" y="404664"/>
            <a:ext cx="3873890" cy="507831"/>
          </a:xfrm>
          <a:prstGeom prst="rect">
            <a:avLst/>
          </a:prstGeom>
          <a:noFill/>
        </p:spPr>
        <p:txBody>
          <a:bodyPr wrap="square" rtlCol="0">
            <a:spAutoFit/>
          </a:bodyPr>
          <a:lstStyle/>
          <a:p>
            <a:pPr algn="r"/>
            <a:r>
              <a:rPr lang="en-GB" sz="1350" b="1" dirty="0" smtClean="0">
                <a:solidFill>
                  <a:srgbClr val="495965"/>
                </a:solidFill>
                <a:latin typeface="Verdana" panose="020B0604030504040204" pitchFamily="34" charset="0"/>
                <a:ea typeface="Verdana" panose="020B0604030504040204" pitchFamily="34" charset="0"/>
                <a:cs typeface="Verdana" panose="020B0604030504040204" pitchFamily="34" charset="0"/>
              </a:rPr>
              <a:t>Environmental: </a:t>
            </a:r>
          </a:p>
          <a:p>
            <a:pPr algn="r"/>
            <a:r>
              <a:rPr lang="en-GB" sz="1350" b="1" dirty="0" smtClean="0">
                <a:solidFill>
                  <a:srgbClr val="495965"/>
                </a:solidFill>
                <a:latin typeface="Verdana" panose="020B0604030504040204" pitchFamily="34" charset="0"/>
                <a:ea typeface="Verdana" panose="020B0604030504040204" pitchFamily="34" charset="0"/>
                <a:cs typeface="Verdana" panose="020B0604030504040204" pitchFamily="34" charset="0"/>
              </a:rPr>
              <a:t> Focus </a:t>
            </a:r>
            <a:r>
              <a:rPr lang="en-GB" sz="1350" b="1" dirty="0">
                <a:solidFill>
                  <a:srgbClr val="495965"/>
                </a:solidFill>
                <a:latin typeface="Verdana" panose="020B0604030504040204" pitchFamily="34" charset="0"/>
                <a:ea typeface="Verdana" panose="020B0604030504040204" pitchFamily="34" charset="0"/>
                <a:cs typeface="Verdana" panose="020B0604030504040204" pitchFamily="34" charset="0"/>
              </a:rPr>
              <a:t>on </a:t>
            </a:r>
            <a:r>
              <a:rPr lang="en-GB" sz="1350" b="1" u="sng" dirty="0" smtClean="0">
                <a:solidFill>
                  <a:srgbClr val="495965"/>
                </a:solidFill>
                <a:latin typeface="Verdana" panose="020B0604030504040204" pitchFamily="34" charset="0"/>
                <a:ea typeface="Verdana" panose="020B0604030504040204" pitchFamily="34" charset="0"/>
                <a:cs typeface="Verdana" panose="020B0604030504040204" pitchFamily="34" charset="0"/>
              </a:rPr>
              <a:t>GHG emissions / venting</a:t>
            </a:r>
            <a:endPar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3" name="Chart 12"/>
          <p:cNvGraphicFramePr>
            <a:graphicFrameLocks/>
          </p:cNvGraphicFramePr>
          <p:nvPr>
            <p:extLst/>
          </p:nvPr>
        </p:nvGraphicFramePr>
        <p:xfrm>
          <a:off x="4881735" y="4974887"/>
          <a:ext cx="4341600" cy="1710000"/>
        </p:xfrm>
        <a:graphic>
          <a:graphicData uri="http://schemas.openxmlformats.org/drawingml/2006/chart">
            <c:chart xmlns:c="http://schemas.openxmlformats.org/drawingml/2006/chart" xmlns:r="http://schemas.openxmlformats.org/officeDocument/2006/relationships" r:id="rId6"/>
          </a:graphicData>
        </a:graphic>
      </p:graphicFrame>
      <p:sp>
        <p:nvSpPr>
          <p:cNvPr id="2" name="Rectangle 1"/>
          <p:cNvSpPr/>
          <p:nvPr/>
        </p:nvSpPr>
        <p:spPr>
          <a:xfrm>
            <a:off x="127000" y="1238000"/>
            <a:ext cx="4572000" cy="1877437"/>
          </a:xfrm>
          <a:prstGeom prst="rect">
            <a:avLst/>
          </a:prstGeom>
        </p:spPr>
        <p:txBody>
          <a:bodyPr>
            <a:spAutoFit/>
          </a:bodyPr>
          <a:lstStyle/>
          <a:p>
            <a:r>
              <a:rPr lang="en-GB" sz="1400" b="1" dirty="0">
                <a:solidFill>
                  <a:srgbClr val="FF0000"/>
                </a:solidFill>
              </a:rPr>
              <a:t>Aim</a:t>
            </a:r>
            <a:r>
              <a:rPr lang="en-GB" sz="1400" b="1" dirty="0" smtClean="0">
                <a:solidFill>
                  <a:srgbClr val="FF0000"/>
                </a:solidFill>
              </a:rPr>
              <a:t>:</a:t>
            </a:r>
            <a:endParaRPr lang="en-GB" sz="1400" dirty="0" smtClean="0">
              <a:latin typeface="+mj-lt"/>
            </a:endParaRPr>
          </a:p>
          <a:p>
            <a:r>
              <a:rPr lang="en-GB" sz="1400" dirty="0" smtClean="0">
                <a:latin typeface="+mj-lt"/>
              </a:rPr>
              <a:t>To </a:t>
            </a:r>
            <a:r>
              <a:rPr lang="en-GB" sz="1400" dirty="0">
                <a:latin typeface="+mj-lt"/>
              </a:rPr>
              <a:t>incentivise the consideration of the environment when </a:t>
            </a:r>
            <a:r>
              <a:rPr lang="en-GB" sz="1400" dirty="0" smtClean="0">
                <a:latin typeface="+mj-lt"/>
              </a:rPr>
              <a:t>venting from </a:t>
            </a:r>
            <a:r>
              <a:rPr lang="en-GB" sz="1400" dirty="0">
                <a:latin typeface="+mj-lt"/>
              </a:rPr>
              <a:t>NTS </a:t>
            </a:r>
            <a:r>
              <a:rPr lang="en-GB" sz="1400" dirty="0" smtClean="0">
                <a:latin typeface="+mj-lt"/>
              </a:rPr>
              <a:t>compressors</a:t>
            </a:r>
          </a:p>
          <a:p>
            <a:endParaRPr lang="en-GB" sz="1400" dirty="0">
              <a:latin typeface="+mj-lt"/>
            </a:endParaRPr>
          </a:p>
          <a:p>
            <a:r>
              <a:rPr lang="en-GB" sz="1400" b="1" dirty="0">
                <a:solidFill>
                  <a:srgbClr val="FF0000"/>
                </a:solidFill>
              </a:rPr>
              <a:t>Our Position</a:t>
            </a:r>
            <a:r>
              <a:rPr lang="en-GB" sz="1400" b="1" dirty="0" smtClean="0">
                <a:solidFill>
                  <a:srgbClr val="FF0000"/>
                </a:solidFill>
              </a:rPr>
              <a:t>:</a:t>
            </a:r>
            <a:endParaRPr lang="en-GB" sz="1400" dirty="0">
              <a:latin typeface="+mj-lt"/>
            </a:endParaRPr>
          </a:p>
          <a:p>
            <a:r>
              <a:rPr lang="en-GB" sz="1400" dirty="0" smtClean="0">
                <a:latin typeface="+mj-lt"/>
              </a:rPr>
              <a:t>We are considering whether to merge with wider Environmental outputs on GHG emissions</a:t>
            </a:r>
            <a:endParaRPr lang="en-GB" sz="1400" dirty="0">
              <a:latin typeface="+mj-lt"/>
            </a:endParaRPr>
          </a:p>
          <a:p>
            <a:endParaRPr lang="en-GB" dirty="0"/>
          </a:p>
        </p:txBody>
      </p:sp>
    </p:spTree>
    <p:extLst>
      <p:ext uri="{BB962C8B-B14F-4D97-AF65-F5344CB8AC3E}">
        <p14:creationId xmlns:p14="http://schemas.microsoft.com/office/powerpoint/2010/main" val="3372656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a:off x="1586779" y="4086126"/>
            <a:ext cx="2765419" cy="2553555"/>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31</a:t>
            </a:fld>
            <a:endParaRPr lang="en-GB" altLang="en-US" dirty="0"/>
          </a:p>
        </p:txBody>
      </p:sp>
      <p:sp>
        <p:nvSpPr>
          <p:cNvPr id="4"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8" name="TextBox 7">
            <a:extLst>
              <a:ext uri="{FF2B5EF4-FFF2-40B4-BE49-F238E27FC236}">
                <a16:creationId xmlns:a16="http://schemas.microsoft.com/office/drawing/2014/main" id="{9012E84C-1827-B646-B3F5-53179DA09CBF}"/>
              </a:ext>
            </a:extLst>
          </p:cNvPr>
          <p:cNvSpPr txBox="1"/>
          <p:nvPr/>
        </p:nvSpPr>
        <p:spPr>
          <a:xfrm>
            <a:off x="3061853" y="332656"/>
            <a:ext cx="5962122" cy="300082"/>
          </a:xfrm>
          <a:prstGeom prst="rect">
            <a:avLst/>
          </a:prstGeom>
          <a:noFill/>
        </p:spPr>
        <p:txBody>
          <a:bodyPr wrap="square" rtlCol="0">
            <a:spAutoFit/>
          </a:bodyPr>
          <a:lstStyle/>
          <a:p>
            <a:pPr algn="r"/>
            <a:r>
              <a:rPr lang="en-GB" sz="1350" b="1" dirty="0" smtClean="0">
                <a:solidFill>
                  <a:srgbClr val="495965"/>
                </a:solidFill>
                <a:latin typeface="Verdana" panose="020B0604030504040204" pitchFamily="34" charset="0"/>
                <a:ea typeface="Verdana" panose="020B0604030504040204" pitchFamily="34" charset="0"/>
                <a:cs typeface="Verdana" panose="020B0604030504040204" pitchFamily="34" charset="0"/>
              </a:rPr>
              <a:t>Environment – IED compliance</a:t>
            </a:r>
            <a:endParaRPr lang="en-GB" sz="1350" b="1" u="sng"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grpSp>
        <p:nvGrpSpPr>
          <p:cNvPr id="14" name="Group 13"/>
          <p:cNvGrpSpPr/>
          <p:nvPr/>
        </p:nvGrpSpPr>
        <p:grpSpPr>
          <a:xfrm>
            <a:off x="647564" y="2420961"/>
            <a:ext cx="7848872" cy="1412829"/>
            <a:chOff x="657554" y="1844822"/>
            <a:chExt cx="7848872" cy="2428492"/>
          </a:xfrm>
        </p:grpSpPr>
        <p:sp>
          <p:nvSpPr>
            <p:cNvPr id="6" name="Rounded Rectangle 5"/>
            <p:cNvSpPr/>
            <p:nvPr/>
          </p:nvSpPr>
          <p:spPr>
            <a:xfrm>
              <a:off x="657554" y="1844822"/>
              <a:ext cx="7848872" cy="24284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NGGT’s Business Plan submission</a:t>
              </a:r>
            </a:p>
            <a:p>
              <a:pPr algn="ctr"/>
              <a:endParaRPr lang="en-GB" dirty="0">
                <a:solidFill>
                  <a:schemeClr val="tx1"/>
                </a:solidFill>
              </a:endParaRPr>
            </a:p>
            <a:p>
              <a:pPr algn="ctr"/>
              <a:endParaRPr lang="en-GB" dirty="0" smtClean="0">
                <a:solidFill>
                  <a:schemeClr val="tx1"/>
                </a:solidFill>
              </a:endParaRPr>
            </a:p>
            <a:p>
              <a:pPr algn="ctr"/>
              <a:endParaRPr lang="en-GB" dirty="0">
                <a:solidFill>
                  <a:schemeClr val="tx1"/>
                </a:solidFill>
              </a:endParaRPr>
            </a:p>
            <a:p>
              <a:pPr algn="ctr"/>
              <a:endParaRPr lang="en-GB" dirty="0" smtClean="0">
                <a:solidFill>
                  <a:schemeClr val="tx1"/>
                </a:solidFill>
              </a:endParaRPr>
            </a:p>
          </p:txBody>
        </p:sp>
        <p:sp>
          <p:nvSpPr>
            <p:cNvPr id="7" name="Rounded Rectangle 6"/>
            <p:cNvSpPr/>
            <p:nvPr/>
          </p:nvSpPr>
          <p:spPr>
            <a:xfrm>
              <a:off x="846830" y="2478051"/>
              <a:ext cx="1572065"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5-year IED plan  </a:t>
              </a:r>
              <a:endParaRPr lang="en-GB" sz="1600" dirty="0"/>
            </a:p>
          </p:txBody>
        </p:sp>
        <p:sp>
          <p:nvSpPr>
            <p:cNvPr id="9" name="Rounded Rectangle 8"/>
            <p:cNvSpPr/>
            <p:nvPr/>
          </p:nvSpPr>
          <p:spPr>
            <a:xfrm>
              <a:off x="6649922" y="2478051"/>
              <a:ext cx="1584176"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C</a:t>
              </a:r>
              <a:r>
                <a:rPr lang="en-GB" sz="1600" dirty="0" smtClean="0"/>
                <a:t>ost submission</a:t>
              </a:r>
              <a:endParaRPr lang="en-GB" sz="1600" dirty="0"/>
            </a:p>
          </p:txBody>
        </p:sp>
      </p:grpSp>
      <p:sp>
        <p:nvSpPr>
          <p:cNvPr id="15" name="Oval 14"/>
          <p:cNvSpPr/>
          <p:nvPr/>
        </p:nvSpPr>
        <p:spPr>
          <a:xfrm>
            <a:off x="1194773" y="987002"/>
            <a:ext cx="1944216" cy="864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rPr>
              <a:t>Engagement with EA/SEPA</a:t>
            </a:r>
            <a:endParaRPr lang="en-GB" sz="1600" dirty="0">
              <a:solidFill>
                <a:schemeClr val="tx1"/>
              </a:solidFill>
            </a:endParaRPr>
          </a:p>
        </p:txBody>
      </p:sp>
      <p:sp>
        <p:nvSpPr>
          <p:cNvPr id="16" name="Oval 15"/>
          <p:cNvSpPr/>
          <p:nvPr/>
        </p:nvSpPr>
        <p:spPr>
          <a:xfrm>
            <a:off x="6141761" y="974330"/>
            <a:ext cx="1944216" cy="864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rPr>
              <a:t>Legislative requirements</a:t>
            </a:r>
            <a:endParaRPr lang="en-GB" sz="1600" dirty="0">
              <a:solidFill>
                <a:schemeClr val="tx1"/>
              </a:solidFill>
            </a:endParaRPr>
          </a:p>
        </p:txBody>
      </p:sp>
      <p:sp>
        <p:nvSpPr>
          <p:cNvPr id="20" name="Oval 19"/>
          <p:cNvSpPr/>
          <p:nvPr/>
        </p:nvSpPr>
        <p:spPr>
          <a:xfrm>
            <a:off x="3710212" y="991593"/>
            <a:ext cx="1944216" cy="864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rPr>
              <a:t>Target Network capability</a:t>
            </a:r>
            <a:endParaRPr lang="en-GB" sz="1600" dirty="0">
              <a:solidFill>
                <a:schemeClr val="tx1"/>
              </a:solidFill>
            </a:endParaRPr>
          </a:p>
        </p:txBody>
      </p:sp>
      <p:sp>
        <p:nvSpPr>
          <p:cNvPr id="21" name="Right Arrow 20"/>
          <p:cNvSpPr/>
          <p:nvPr/>
        </p:nvSpPr>
        <p:spPr>
          <a:xfrm rot="5400000">
            <a:off x="1971033" y="2082798"/>
            <a:ext cx="432048"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ight Arrow 21"/>
          <p:cNvSpPr/>
          <p:nvPr/>
        </p:nvSpPr>
        <p:spPr>
          <a:xfrm rot="5400000">
            <a:off x="4466296" y="2106422"/>
            <a:ext cx="432048"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Arrow 22"/>
          <p:cNvSpPr/>
          <p:nvPr/>
        </p:nvSpPr>
        <p:spPr>
          <a:xfrm rot="5400000">
            <a:off x="6956568" y="2039310"/>
            <a:ext cx="432048"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ounded Rectangle 24"/>
          <p:cNvSpPr/>
          <p:nvPr/>
        </p:nvSpPr>
        <p:spPr>
          <a:xfrm>
            <a:off x="2095099" y="4775678"/>
            <a:ext cx="1567568" cy="1469221"/>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Price </a:t>
            </a:r>
            <a:r>
              <a:rPr lang="en-GB" dirty="0">
                <a:solidFill>
                  <a:schemeClr val="tx1"/>
                </a:solidFill>
              </a:rPr>
              <a:t>C</a:t>
            </a:r>
            <a:r>
              <a:rPr lang="en-GB" dirty="0" smtClean="0">
                <a:solidFill>
                  <a:schemeClr val="tx1"/>
                </a:solidFill>
              </a:rPr>
              <a:t>ontrol </a:t>
            </a:r>
            <a:r>
              <a:rPr lang="en-GB" dirty="0">
                <a:solidFill>
                  <a:schemeClr val="tx1"/>
                </a:solidFill>
              </a:rPr>
              <a:t>D</a:t>
            </a:r>
            <a:r>
              <a:rPr lang="en-GB" dirty="0" smtClean="0">
                <a:solidFill>
                  <a:schemeClr val="tx1"/>
                </a:solidFill>
              </a:rPr>
              <a:t>eliverables based on BP submission</a:t>
            </a:r>
            <a:endParaRPr lang="en-GB" dirty="0">
              <a:solidFill>
                <a:schemeClr val="tx1"/>
              </a:solidFill>
            </a:endParaRPr>
          </a:p>
        </p:txBody>
      </p:sp>
      <p:sp>
        <p:nvSpPr>
          <p:cNvPr id="30" name="TextBox 29"/>
          <p:cNvSpPr txBox="1"/>
          <p:nvPr/>
        </p:nvSpPr>
        <p:spPr>
          <a:xfrm>
            <a:off x="1721109" y="4137018"/>
            <a:ext cx="2425391" cy="369332"/>
          </a:xfrm>
          <a:prstGeom prst="rect">
            <a:avLst/>
          </a:prstGeom>
          <a:noFill/>
        </p:spPr>
        <p:txBody>
          <a:bodyPr wrap="square" rtlCol="0">
            <a:spAutoFit/>
          </a:bodyPr>
          <a:lstStyle/>
          <a:p>
            <a:r>
              <a:rPr lang="en-GB" dirty="0" smtClean="0"/>
              <a:t>Proposed RIIO 2 output</a:t>
            </a:r>
            <a:endParaRPr lang="en-GB" dirty="0"/>
          </a:p>
        </p:txBody>
      </p:sp>
      <p:sp>
        <p:nvSpPr>
          <p:cNvPr id="26" name="Rounded Rectangle 25"/>
          <p:cNvSpPr/>
          <p:nvPr/>
        </p:nvSpPr>
        <p:spPr>
          <a:xfrm>
            <a:off x="4768783" y="3036446"/>
            <a:ext cx="1554228" cy="5445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Detailed CBA for each site</a:t>
            </a:r>
            <a:endParaRPr lang="en-GB" sz="1600" dirty="0"/>
          </a:p>
        </p:txBody>
      </p:sp>
      <p:sp>
        <p:nvSpPr>
          <p:cNvPr id="27" name="Rounded Rectangle 26"/>
          <p:cNvSpPr/>
          <p:nvPr/>
        </p:nvSpPr>
        <p:spPr>
          <a:xfrm>
            <a:off x="2792561" y="3039234"/>
            <a:ext cx="1584176" cy="5445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BAT report for each site</a:t>
            </a:r>
            <a:endParaRPr lang="en-GB" sz="1600" dirty="0"/>
          </a:p>
        </p:txBody>
      </p:sp>
      <p:sp>
        <p:nvSpPr>
          <p:cNvPr id="32" name="Rounded Rectangle 31"/>
          <p:cNvSpPr/>
          <p:nvPr/>
        </p:nvSpPr>
        <p:spPr>
          <a:xfrm>
            <a:off x="4995744" y="4066425"/>
            <a:ext cx="2744280" cy="2553555"/>
          </a:xfrm>
          <a:prstGeom prst="roundRect">
            <a:avLst/>
          </a:prstGeom>
          <a:solidFill>
            <a:srgbClr val="FBE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Proposed RIIO 2 Uncertainty Mechanism</a:t>
            </a:r>
          </a:p>
          <a:p>
            <a:pPr algn="ctr"/>
            <a:endParaRPr lang="en-GB" dirty="0">
              <a:solidFill>
                <a:schemeClr val="tx1"/>
              </a:solidFill>
            </a:endParaRPr>
          </a:p>
          <a:p>
            <a:pPr algn="ctr"/>
            <a:endParaRPr lang="en-GB" dirty="0" smtClean="0">
              <a:solidFill>
                <a:schemeClr val="tx1"/>
              </a:solidFill>
            </a:endParaRPr>
          </a:p>
          <a:p>
            <a:pPr algn="ctr"/>
            <a:endParaRPr lang="en-GB" dirty="0">
              <a:solidFill>
                <a:schemeClr val="tx1"/>
              </a:solidFill>
            </a:endParaRPr>
          </a:p>
          <a:p>
            <a:pPr algn="ctr"/>
            <a:endParaRPr lang="en-GB" dirty="0" smtClean="0">
              <a:solidFill>
                <a:schemeClr val="tx1"/>
              </a:solidFill>
            </a:endParaRPr>
          </a:p>
          <a:p>
            <a:pPr algn="ctr"/>
            <a:endParaRPr lang="en-GB" dirty="0">
              <a:solidFill>
                <a:schemeClr val="tx1"/>
              </a:solidFill>
            </a:endParaRPr>
          </a:p>
          <a:p>
            <a:pPr algn="ctr"/>
            <a:endParaRPr lang="en-GB" dirty="0" smtClean="0">
              <a:solidFill>
                <a:schemeClr val="tx1"/>
              </a:solidFill>
            </a:endParaRPr>
          </a:p>
          <a:p>
            <a:pPr algn="ctr"/>
            <a:endParaRPr lang="en-GB" dirty="0">
              <a:solidFill>
                <a:schemeClr val="tx1"/>
              </a:solidFill>
            </a:endParaRPr>
          </a:p>
        </p:txBody>
      </p:sp>
      <p:sp>
        <p:nvSpPr>
          <p:cNvPr id="33" name="Rounded Rectangle 32"/>
          <p:cNvSpPr/>
          <p:nvPr/>
        </p:nvSpPr>
        <p:spPr>
          <a:xfrm>
            <a:off x="5562625" y="4749621"/>
            <a:ext cx="1567568" cy="1616142"/>
          </a:xfrm>
          <a:prstGeom prst="roundRect">
            <a:avLst/>
          </a:prstGeom>
          <a:solidFill>
            <a:srgbClr val="EAD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Mid-period review of PCDs</a:t>
            </a:r>
            <a:endParaRPr lang="en-GB" dirty="0">
              <a:solidFill>
                <a:schemeClr val="tx1"/>
              </a:solidFill>
            </a:endParaRPr>
          </a:p>
        </p:txBody>
      </p:sp>
    </p:spTree>
    <p:extLst>
      <p:ext uri="{BB962C8B-B14F-4D97-AF65-F5344CB8AC3E}">
        <p14:creationId xmlns:p14="http://schemas.microsoft.com/office/powerpoint/2010/main" val="11822381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t>
            </a:r>
            <a:r>
              <a:rPr lang="en-GB" dirty="0" smtClean="0"/>
              <a:t>Environmental Output</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32</a:t>
            </a:fld>
            <a:endParaRPr lang="en-GB" altLang="en-US" dirty="0"/>
          </a:p>
        </p:txBody>
      </p:sp>
      <p:sp>
        <p:nvSpPr>
          <p:cNvPr id="4" name="Content Placeholder 3"/>
          <p:cNvSpPr>
            <a:spLocks noGrp="1"/>
          </p:cNvSpPr>
          <p:nvPr>
            <p:ph idx="1"/>
          </p:nvPr>
        </p:nvSpPr>
        <p:spPr>
          <a:xfrm>
            <a:off x="389490" y="983481"/>
            <a:ext cx="8229600" cy="5688632"/>
          </a:xfrm>
        </p:spPr>
        <p:txBody>
          <a:bodyPr/>
          <a:lstStyle/>
          <a:p>
            <a:r>
              <a:rPr lang="en-GB" sz="2000" b="1" dirty="0" smtClean="0">
                <a:solidFill>
                  <a:srgbClr val="FF0000"/>
                </a:solidFill>
              </a:rPr>
              <a:t>RIIO-1 Incentive:</a:t>
            </a:r>
          </a:p>
          <a:p>
            <a:pPr marL="285750" indent="-285750">
              <a:buFont typeface="Arial" panose="020B0604020202020204" pitchFamily="34" charset="0"/>
              <a:buChar char="•"/>
            </a:pPr>
            <a:r>
              <a:rPr lang="en-GB" sz="1400" dirty="0" smtClean="0">
                <a:solidFill>
                  <a:schemeClr val="tx1"/>
                </a:solidFill>
              </a:rPr>
              <a:t>Report the Business Carbon Footprint (BCF)</a:t>
            </a:r>
          </a:p>
          <a:p>
            <a:pPr marL="285750" indent="-285750">
              <a:buFont typeface="Arial" panose="020B0604020202020204" pitchFamily="34" charset="0"/>
              <a:buChar char="•"/>
            </a:pPr>
            <a:r>
              <a:rPr lang="en-GB" sz="1200" dirty="0" smtClean="0">
                <a:solidFill>
                  <a:schemeClr val="tx1"/>
                </a:solidFill>
              </a:rPr>
              <a:t>(</a:t>
            </a:r>
            <a:r>
              <a:rPr lang="en-GB" sz="1200" i="1" dirty="0" smtClean="0">
                <a:solidFill>
                  <a:schemeClr val="tx1"/>
                </a:solidFill>
              </a:rPr>
              <a:t>GHG emissions from venting &amp; NTS Shrinkage environmental incentives treated separately through SO incentive mechanisms)</a:t>
            </a:r>
            <a:endParaRPr lang="en-GB" sz="1200" dirty="0" smtClean="0">
              <a:solidFill>
                <a:schemeClr val="tx1"/>
              </a:solidFill>
            </a:endParaRPr>
          </a:p>
          <a:p>
            <a:r>
              <a:rPr lang="en-GB" sz="2000" b="1" dirty="0" smtClean="0">
                <a:solidFill>
                  <a:srgbClr val="FF0000"/>
                </a:solidFill>
              </a:rPr>
              <a:t>Aim:</a:t>
            </a:r>
          </a:p>
          <a:p>
            <a:pPr marL="285750" indent="-285750">
              <a:buFont typeface="Arial" panose="020B0604020202020204" pitchFamily="34" charset="0"/>
              <a:buChar char="•"/>
            </a:pPr>
            <a:r>
              <a:rPr lang="en-GB" sz="1400" dirty="0" smtClean="0">
                <a:solidFill>
                  <a:schemeClr val="tx1"/>
                </a:solidFill>
              </a:rPr>
              <a:t>Encourage NGG to reduce its carbon footprint at a business level throughout the T1 price control, as part of government directive to reduce carbon emissions across the business by 80% by 2050</a:t>
            </a:r>
          </a:p>
          <a:p>
            <a:r>
              <a:rPr lang="en-GB" sz="2000" b="1" dirty="0" smtClean="0">
                <a:solidFill>
                  <a:srgbClr val="FF0000"/>
                </a:solidFill>
              </a:rPr>
              <a:t>Details:</a:t>
            </a:r>
          </a:p>
          <a:p>
            <a:pPr marL="342900" indent="-342900">
              <a:buFont typeface="Arial" panose="020B0604020202020204" pitchFamily="34" charset="0"/>
              <a:buChar char="•"/>
            </a:pPr>
            <a:r>
              <a:rPr lang="en-GB" sz="1400" dirty="0" smtClean="0">
                <a:solidFill>
                  <a:schemeClr val="tx1"/>
                </a:solidFill>
              </a:rPr>
              <a:t>ODI - Reputational only</a:t>
            </a:r>
          </a:p>
          <a:p>
            <a:pPr marL="342900" indent="-342900">
              <a:buFont typeface="Arial" panose="020B0604020202020204" pitchFamily="34" charset="0"/>
              <a:buChar char="•"/>
            </a:pPr>
            <a:r>
              <a:rPr lang="en-GB" sz="1400" dirty="0" smtClean="0">
                <a:solidFill>
                  <a:schemeClr val="tx1"/>
                </a:solidFill>
              </a:rPr>
              <a:t>Does not form part of NGG license condition</a:t>
            </a:r>
          </a:p>
          <a:p>
            <a:pPr marL="342900" indent="-342900">
              <a:buFont typeface="Arial" panose="020B0604020202020204" pitchFamily="34" charset="0"/>
              <a:buChar char="•"/>
            </a:pPr>
            <a:r>
              <a:rPr lang="en-GB" sz="1400" dirty="0" smtClean="0">
                <a:solidFill>
                  <a:schemeClr val="tx1"/>
                </a:solidFill>
              </a:rPr>
              <a:t>NGG required to report Scope 1 and Scope 2 emissions annually as part of RRP</a:t>
            </a:r>
          </a:p>
          <a:p>
            <a:pPr marL="342900" indent="-342900">
              <a:buFont typeface="Arial" panose="020B0604020202020204" pitchFamily="34" charset="0"/>
              <a:buChar char="•"/>
            </a:pPr>
            <a:r>
              <a:rPr lang="en-GB" sz="1400" dirty="0" smtClean="0">
                <a:solidFill>
                  <a:schemeClr val="tx1"/>
                </a:solidFill>
              </a:rPr>
              <a:t>Only environmental incentive rolled out cross-</a:t>
            </a:r>
            <a:r>
              <a:rPr lang="en-GB" sz="1400" dirty="0" err="1" smtClean="0">
                <a:solidFill>
                  <a:schemeClr val="tx1"/>
                </a:solidFill>
              </a:rPr>
              <a:t>sectorally</a:t>
            </a:r>
            <a:r>
              <a:rPr lang="en-GB" sz="1400" dirty="0" smtClean="0">
                <a:solidFill>
                  <a:schemeClr val="tx1"/>
                </a:solidFill>
              </a:rPr>
              <a:t> in RIIO-1</a:t>
            </a:r>
          </a:p>
          <a:p>
            <a:pPr marL="342900" indent="-342900">
              <a:buFont typeface="Arial" panose="020B0604020202020204" pitchFamily="34" charset="0"/>
              <a:buChar char="•"/>
            </a:pPr>
            <a:endParaRPr lang="en-GB" sz="1400" dirty="0" smtClean="0">
              <a:solidFill>
                <a:schemeClr val="tx1"/>
              </a:solidFill>
            </a:endParaRPr>
          </a:p>
          <a:p>
            <a:r>
              <a:rPr lang="en-GB" sz="2000" b="1" dirty="0" smtClean="0">
                <a:solidFill>
                  <a:srgbClr val="FF0000"/>
                </a:solidFill>
              </a:rPr>
              <a:t>Performance:</a:t>
            </a:r>
            <a:endParaRPr lang="en-GB" sz="2000" b="1" dirty="0">
              <a:solidFill>
                <a:srgbClr val="FF0000"/>
              </a:solidFill>
            </a:endParaRP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graphicFrame>
        <p:nvGraphicFramePr>
          <p:cNvPr id="6" name="Chart 5"/>
          <p:cNvGraphicFramePr/>
          <p:nvPr>
            <p:extLst/>
          </p:nvPr>
        </p:nvGraphicFramePr>
        <p:xfrm>
          <a:off x="389490" y="5157192"/>
          <a:ext cx="2985944" cy="1564134"/>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3419872" y="5085184"/>
            <a:ext cx="5112568" cy="1384995"/>
          </a:xfrm>
          <a:prstGeom prst="rect">
            <a:avLst/>
          </a:prstGeom>
          <a:noFill/>
        </p:spPr>
        <p:txBody>
          <a:bodyPr wrap="square" rtlCol="0">
            <a:spAutoFit/>
          </a:bodyPr>
          <a:lstStyle/>
          <a:p>
            <a:pPr marL="285750" indent="-285750">
              <a:buFont typeface="Arial" panose="020B0604020202020204" pitchFamily="34" charset="0"/>
              <a:buChar char="•"/>
            </a:pPr>
            <a:endParaRPr lang="en-GB" sz="1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GB" sz="1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1400" dirty="0" smtClean="0">
                <a:latin typeface="Verdana" panose="020B0604030504040204" pitchFamily="34" charset="0"/>
                <a:ea typeface="Verdana" panose="020B0604030504040204" pitchFamily="34" charset="0"/>
                <a:cs typeface="Verdana" panose="020B0604030504040204" pitchFamily="34" charset="0"/>
              </a:rPr>
              <a:t>No evidence the incentive has worked as intended</a:t>
            </a:r>
          </a:p>
          <a:p>
            <a:endParaRPr lang="en-GB" sz="1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1400" dirty="0" smtClean="0">
                <a:latin typeface="Verdana" panose="020B0604030504040204" pitchFamily="34" charset="0"/>
                <a:ea typeface="Verdana" panose="020B0604030504040204" pitchFamily="34" charset="0"/>
                <a:cs typeface="Verdana" panose="020B0604030504040204" pitchFamily="34" charset="0"/>
              </a:rPr>
              <a:t>Emissions increased by 90% since the beginning of the price control</a:t>
            </a:r>
            <a:endParaRPr lang="en-GB"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578374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5884" y="260648"/>
            <a:ext cx="5997352" cy="288032"/>
          </a:xfrm>
        </p:spPr>
        <p:txBody>
          <a:bodyPr/>
          <a:lstStyle/>
          <a:p>
            <a:r>
              <a:rPr lang="en-GB" dirty="0" smtClean="0"/>
              <a:t> Environmental Output</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33</a:t>
            </a:fld>
            <a:endParaRPr lang="en-GB" altLang="en-US" dirty="0"/>
          </a:p>
        </p:txBody>
      </p:sp>
      <p:sp>
        <p:nvSpPr>
          <p:cNvPr id="4" name="Content Placeholder 3"/>
          <p:cNvSpPr>
            <a:spLocks noGrp="1"/>
          </p:cNvSpPr>
          <p:nvPr>
            <p:ph idx="1"/>
          </p:nvPr>
        </p:nvSpPr>
        <p:spPr>
          <a:xfrm>
            <a:off x="35496" y="980727"/>
            <a:ext cx="9073008" cy="5797885"/>
          </a:xfrm>
        </p:spPr>
        <p:txBody>
          <a:bodyPr/>
          <a:lstStyle/>
          <a:p>
            <a:r>
              <a:rPr lang="en-GB" sz="2000" b="1" dirty="0" smtClean="0">
                <a:solidFill>
                  <a:srgbClr val="FF0000"/>
                </a:solidFill>
              </a:rPr>
              <a:t>Stakeholder Feedback:</a:t>
            </a:r>
          </a:p>
          <a:p>
            <a:pPr marL="342900" indent="-342900">
              <a:buFont typeface="Arial" panose="020B0604020202020204" pitchFamily="34" charset="0"/>
              <a:buChar char="•"/>
            </a:pPr>
            <a:r>
              <a:rPr lang="en-GB" sz="1300" dirty="0" smtClean="0">
                <a:solidFill>
                  <a:schemeClr val="tx1"/>
                </a:solidFill>
              </a:rPr>
              <a:t>Across all sectors, environmental incentives disparate, process-oriented and not pushing TOs enough.</a:t>
            </a:r>
          </a:p>
          <a:p>
            <a:pPr marL="342900" indent="-342900">
              <a:buFont typeface="Arial" panose="020B0604020202020204" pitchFamily="34" charset="0"/>
              <a:buChar char="•"/>
            </a:pPr>
            <a:r>
              <a:rPr lang="en-GB" sz="1300" dirty="0" smtClean="0">
                <a:solidFill>
                  <a:schemeClr val="tx1"/>
                </a:solidFill>
              </a:rPr>
              <a:t>Stakeholders want environmental package that drives efficiency and transparency in achieving carbon reduction and environmentally responsible practises</a:t>
            </a:r>
          </a:p>
          <a:p>
            <a:pPr marL="342900" indent="-342900">
              <a:buFont typeface="Arial" panose="020B0604020202020204" pitchFamily="34" charset="0"/>
              <a:buChar char="•"/>
            </a:pPr>
            <a:r>
              <a:rPr lang="en-GB" sz="1300" dirty="0" smtClean="0">
                <a:solidFill>
                  <a:schemeClr val="tx1"/>
                </a:solidFill>
              </a:rPr>
              <a:t>Stakeholders want package that’s more holistic and increases consistency across sectors</a:t>
            </a:r>
            <a:endParaRPr lang="en-GB" sz="1300" dirty="0">
              <a:solidFill>
                <a:schemeClr val="tx1"/>
              </a:solidFill>
            </a:endParaRPr>
          </a:p>
          <a:p>
            <a:r>
              <a:rPr lang="en-GB" sz="2000" b="1" dirty="0" smtClean="0">
                <a:solidFill>
                  <a:srgbClr val="FF0000"/>
                </a:solidFill>
              </a:rPr>
              <a:t>Problems with incentive in RIIO-1:</a:t>
            </a:r>
          </a:p>
          <a:p>
            <a:pPr marL="285750" indent="-285750">
              <a:buFont typeface="Arial" panose="020B0604020202020204" pitchFamily="34" charset="0"/>
              <a:buChar char="•"/>
            </a:pPr>
            <a:r>
              <a:rPr lang="en-GB" sz="1300" dirty="0" smtClean="0">
                <a:solidFill>
                  <a:schemeClr val="tx1"/>
                </a:solidFill>
              </a:rPr>
              <a:t>Performance levels often out of the hands of NGG</a:t>
            </a:r>
          </a:p>
          <a:p>
            <a:pPr marL="285750" indent="-285750">
              <a:buFont typeface="Arial" panose="020B0604020202020204" pitchFamily="34" charset="0"/>
              <a:buChar char="•"/>
            </a:pPr>
            <a:r>
              <a:rPr lang="en-GB" sz="1300" dirty="0" smtClean="0">
                <a:solidFill>
                  <a:schemeClr val="tx1"/>
                </a:solidFill>
              </a:rPr>
              <a:t>Reporting mechanisms weak</a:t>
            </a:r>
          </a:p>
          <a:p>
            <a:pPr marL="285750" indent="-285750">
              <a:buFont typeface="Arial" panose="020B0604020202020204" pitchFamily="34" charset="0"/>
              <a:buChar char="•"/>
            </a:pPr>
            <a:r>
              <a:rPr lang="en-GB" sz="1300" dirty="0" smtClean="0">
                <a:solidFill>
                  <a:schemeClr val="tx1"/>
                </a:solidFill>
              </a:rPr>
              <a:t>Little evidence showing incentive package driving desired behaviour</a:t>
            </a:r>
            <a:endParaRPr lang="en-GB" sz="1300" dirty="0">
              <a:solidFill>
                <a:schemeClr val="tx1"/>
              </a:solidFill>
            </a:endParaRPr>
          </a:p>
          <a:p>
            <a:r>
              <a:rPr lang="en-GB" sz="2000" b="1" dirty="0" smtClean="0">
                <a:solidFill>
                  <a:srgbClr val="FF0000"/>
                </a:solidFill>
              </a:rPr>
              <a:t>Our Position: (*</a:t>
            </a:r>
            <a:r>
              <a:rPr lang="en-GB" sz="2000" b="1" i="1" dirty="0" smtClean="0">
                <a:solidFill>
                  <a:srgbClr val="FF0000"/>
                </a:solidFill>
              </a:rPr>
              <a:t>See next slides)</a:t>
            </a:r>
            <a:endParaRPr lang="en-GB" sz="2000" b="1" dirty="0" smtClean="0">
              <a:solidFill>
                <a:srgbClr val="FF0000"/>
              </a:solidFill>
            </a:endParaRPr>
          </a:p>
          <a:p>
            <a:pPr marL="285750" indent="-285750">
              <a:buFont typeface="Arial" panose="020B0604020202020204" pitchFamily="34" charset="0"/>
              <a:buChar char="•"/>
            </a:pPr>
            <a:r>
              <a:rPr lang="en-GB" sz="1300" dirty="0" smtClean="0">
                <a:solidFill>
                  <a:schemeClr val="tx1"/>
                </a:solidFill>
              </a:rPr>
              <a:t>Incorporate BCF into new over-arching cross-sector incentive</a:t>
            </a:r>
          </a:p>
          <a:p>
            <a:pPr marL="285750" indent="-285750">
              <a:buFont typeface="Arial" panose="020B0604020202020204" pitchFamily="34" charset="0"/>
              <a:buChar char="•"/>
            </a:pPr>
            <a:r>
              <a:rPr lang="en-GB" sz="1300" dirty="0" smtClean="0">
                <a:solidFill>
                  <a:schemeClr val="tx1"/>
                </a:solidFill>
              </a:rPr>
              <a:t>(</a:t>
            </a:r>
            <a:r>
              <a:rPr lang="en-GB" sz="1300" i="1" dirty="0" smtClean="0">
                <a:solidFill>
                  <a:schemeClr val="tx1"/>
                </a:solidFill>
              </a:rPr>
              <a:t>*Cross-sector leading)</a:t>
            </a:r>
          </a:p>
          <a:p>
            <a:r>
              <a:rPr lang="en-GB" sz="1300" i="1" dirty="0">
                <a:solidFill>
                  <a:schemeClr val="tx1"/>
                </a:solidFill>
              </a:rPr>
              <a:t> </a:t>
            </a:r>
            <a:r>
              <a:rPr lang="en-GB" sz="1300" i="1" dirty="0" smtClean="0">
                <a:solidFill>
                  <a:schemeClr val="tx1"/>
                </a:solidFill>
              </a:rPr>
              <a:t>     </a:t>
            </a:r>
            <a:r>
              <a:rPr lang="en-GB" sz="1300" dirty="0" smtClean="0">
                <a:solidFill>
                  <a:schemeClr val="tx1"/>
                </a:solidFill>
              </a:rPr>
              <a:t>Introduce new over-arching cross-sectoral sustainability and low carbon incentive, based on a three-part framework that contributes to the LCT:</a:t>
            </a:r>
          </a:p>
          <a:p>
            <a:r>
              <a:rPr lang="en-GB" sz="1300" dirty="0">
                <a:solidFill>
                  <a:schemeClr val="tx1"/>
                </a:solidFill>
              </a:rPr>
              <a:t> </a:t>
            </a:r>
            <a:r>
              <a:rPr lang="en-GB" sz="1300" dirty="0" smtClean="0">
                <a:solidFill>
                  <a:schemeClr val="tx1"/>
                </a:solidFill>
              </a:rPr>
              <a:t>    -  Part 1: PCDs for well justified initiatives</a:t>
            </a:r>
          </a:p>
          <a:p>
            <a:r>
              <a:rPr lang="en-GB" sz="1300" dirty="0">
                <a:solidFill>
                  <a:schemeClr val="tx1"/>
                </a:solidFill>
              </a:rPr>
              <a:t> </a:t>
            </a:r>
            <a:r>
              <a:rPr lang="en-GB" sz="1300" dirty="0" smtClean="0">
                <a:solidFill>
                  <a:schemeClr val="tx1"/>
                </a:solidFill>
              </a:rPr>
              <a:t>    -  Part 2: ODI for environmental outcomes that satisfy NGG’s output principles</a:t>
            </a:r>
          </a:p>
          <a:p>
            <a:r>
              <a:rPr lang="en-GB" sz="1300" dirty="0">
                <a:solidFill>
                  <a:schemeClr val="tx1"/>
                </a:solidFill>
              </a:rPr>
              <a:t> </a:t>
            </a:r>
            <a:r>
              <a:rPr lang="en-GB" sz="1300" dirty="0" smtClean="0">
                <a:solidFill>
                  <a:schemeClr val="tx1"/>
                </a:solidFill>
              </a:rPr>
              <a:t>    -  Part 3: ODI for ‘exceptional contribution to LCT’ (Panel based discretionary award).</a:t>
            </a:r>
          </a:p>
          <a:p>
            <a:pPr marL="285750" indent="-285750">
              <a:buFont typeface="Arial" panose="020B0604020202020204" pitchFamily="34" charset="0"/>
              <a:buChar char="•"/>
            </a:pPr>
            <a:r>
              <a:rPr lang="en-GB" sz="1300" dirty="0" smtClean="0">
                <a:solidFill>
                  <a:schemeClr val="tx1"/>
                </a:solidFill>
              </a:rPr>
              <a:t>Compliance with IED / IPPCD Directives as PCDs</a:t>
            </a:r>
          </a:p>
          <a:p>
            <a:r>
              <a:rPr lang="en-GB" sz="2000" b="1" dirty="0" smtClean="0">
                <a:solidFill>
                  <a:srgbClr val="FF0000"/>
                </a:solidFill>
              </a:rPr>
              <a:t>Output Type:</a:t>
            </a:r>
          </a:p>
          <a:p>
            <a:pPr marL="285750" indent="-285750">
              <a:buFont typeface="Arial" panose="020B0604020202020204" pitchFamily="34" charset="0"/>
              <a:buChar char="•"/>
            </a:pPr>
            <a:r>
              <a:rPr lang="en-GB" sz="1300" dirty="0" smtClean="0">
                <a:solidFill>
                  <a:schemeClr val="tx1"/>
                </a:solidFill>
              </a:rPr>
              <a:t>NGG: “</a:t>
            </a:r>
            <a:r>
              <a:rPr lang="en-GB" sz="1300" i="1" dirty="0" smtClean="0">
                <a:solidFill>
                  <a:schemeClr val="tx1"/>
                </a:solidFill>
              </a:rPr>
              <a:t>I want you to care for communities and the environment”</a:t>
            </a:r>
            <a:endParaRPr lang="en-GB" sz="1300" dirty="0" smtClean="0">
              <a:solidFill>
                <a:schemeClr val="tx1"/>
              </a:solidFill>
            </a:endParaRPr>
          </a:p>
          <a:p>
            <a:pPr marL="285750" indent="-285750">
              <a:buFont typeface="Arial" panose="020B0604020202020204" pitchFamily="34" charset="0"/>
              <a:buChar char="•"/>
            </a:pPr>
            <a:r>
              <a:rPr lang="en-GB" sz="1300" dirty="0" err="1" smtClean="0">
                <a:solidFill>
                  <a:schemeClr val="tx1"/>
                </a:solidFill>
              </a:rPr>
              <a:t>Ofgem</a:t>
            </a:r>
            <a:r>
              <a:rPr lang="en-GB" sz="1300" dirty="0" smtClean="0">
                <a:solidFill>
                  <a:schemeClr val="tx1"/>
                </a:solidFill>
              </a:rPr>
              <a:t>: Support the Energy Transition</a:t>
            </a:r>
            <a:endParaRPr lang="en-GB" sz="1300" dirty="0">
              <a:solidFill>
                <a:schemeClr val="tx1"/>
              </a:solidFill>
            </a:endParaRP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14439814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Proposed sustainability framework for RIIO2</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34</a:t>
            </a:fld>
            <a:endParaRPr lang="en-GB" altLang="en-US" dirty="0"/>
          </a:p>
        </p:txBody>
      </p:sp>
      <p:sp>
        <p:nvSpPr>
          <p:cNvPr id="4" name="Content Placeholder 3"/>
          <p:cNvSpPr>
            <a:spLocks noGrp="1"/>
          </p:cNvSpPr>
          <p:nvPr>
            <p:ph idx="1"/>
          </p:nvPr>
        </p:nvSpPr>
        <p:spPr/>
        <p:txBody>
          <a:bodyPr/>
          <a:lstStyle/>
          <a:p>
            <a:endParaRPr lang="en-GB"/>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80863418"/>
              </p:ext>
            </p:extLst>
          </p:nvPr>
        </p:nvGraphicFramePr>
        <p:xfrm>
          <a:off x="114820" y="1124744"/>
          <a:ext cx="8921676" cy="5112568"/>
        </p:xfrm>
        <a:graphic>
          <a:graphicData uri="http://schemas.openxmlformats.org/drawingml/2006/table">
            <a:tbl>
              <a:tblPr firstRow="1" bandRow="1">
                <a:tableStyleId>{5C22544A-7EE6-4342-B048-85BDC9FD1C3A}</a:tableStyleId>
              </a:tblPr>
              <a:tblGrid>
                <a:gridCol w="1847355">
                  <a:extLst>
                    <a:ext uri="{9D8B030D-6E8A-4147-A177-3AD203B41FA5}">
                      <a16:colId xmlns:a16="http://schemas.microsoft.com/office/drawing/2014/main" val="2874750039"/>
                    </a:ext>
                  </a:extLst>
                </a:gridCol>
                <a:gridCol w="7074321">
                  <a:extLst>
                    <a:ext uri="{9D8B030D-6E8A-4147-A177-3AD203B41FA5}">
                      <a16:colId xmlns:a16="http://schemas.microsoft.com/office/drawing/2014/main" val="2119084919"/>
                    </a:ext>
                  </a:extLst>
                </a:gridCol>
              </a:tblGrid>
              <a:tr h="586299">
                <a:tc>
                  <a:txBody>
                    <a:bodyPr/>
                    <a:lstStyle/>
                    <a:p>
                      <a:pPr algn="ctr"/>
                      <a:endParaRPr lang="en-GB" sz="1400" dirty="0">
                        <a:solidFill>
                          <a:schemeClr val="bg1"/>
                        </a:solidFill>
                        <a:latin typeface="+mn-lt"/>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C8B"/>
                    </a:solidFill>
                  </a:tcPr>
                </a:tc>
                <a:tc>
                  <a:txBody>
                    <a:bodyPr/>
                    <a:lstStyle/>
                    <a:p>
                      <a:pPr algn="ctr"/>
                      <a:r>
                        <a:rPr lang="en-GB" sz="1400" baseline="0" dirty="0" smtClean="0">
                          <a:solidFill>
                            <a:schemeClr val="bg1"/>
                          </a:solidFill>
                          <a:latin typeface="+mn-lt"/>
                          <a:ea typeface="Verdana" panose="020B0604030504040204" pitchFamily="34" charset="0"/>
                          <a:cs typeface="Verdana" panose="020B0604030504040204" pitchFamily="34" charset="0"/>
                        </a:rPr>
                        <a:t>Environmental sustainability</a:t>
                      </a:r>
                      <a:endParaRPr lang="en-GB" sz="1400" dirty="0">
                        <a:solidFill>
                          <a:schemeClr val="bg1"/>
                        </a:solidFill>
                        <a:latin typeface="+mn-lt"/>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C8B"/>
                    </a:solidFill>
                  </a:tcPr>
                </a:tc>
                <a:extLst>
                  <a:ext uri="{0D108BD9-81ED-4DB2-BD59-A6C34878D82A}">
                    <a16:rowId xmlns:a16="http://schemas.microsoft.com/office/drawing/2014/main" val="1046354519"/>
                  </a:ext>
                </a:extLst>
              </a:tr>
              <a:tr h="1600635">
                <a:tc>
                  <a:txBody>
                    <a:bodyPr/>
                    <a:lstStyle/>
                    <a:p>
                      <a:pPr marL="0" indent="0">
                        <a:buFont typeface="Arial" panose="020B0604020202020204" pitchFamily="34" charset="0"/>
                        <a:buNone/>
                      </a:pPr>
                      <a:r>
                        <a:rPr lang="en-GB" sz="1400" b="1" baseline="0" dirty="0" smtClean="0">
                          <a:latin typeface="+mn-lt"/>
                          <a:ea typeface="Verdana" panose="020B0604030504040204" pitchFamily="34" charset="0"/>
                          <a:cs typeface="Verdana" panose="020B0604030504040204" pitchFamily="34" charset="0"/>
                        </a:rPr>
                        <a:t>Description</a:t>
                      </a:r>
                      <a:endParaRPr lang="en-GB" sz="1400" b="1" baseline="0" dirty="0">
                        <a:latin typeface="+mn-lt"/>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200" b="0" baseline="0" dirty="0" smtClean="0">
                          <a:latin typeface="+mn-lt"/>
                          <a:ea typeface="Verdana" panose="020B0604030504040204" pitchFamily="34" charset="0"/>
                          <a:cs typeface="Verdana" panose="020B0604030504040204" pitchFamily="34" charset="0"/>
                        </a:rPr>
                        <a:t>Three part framework to cover sustainability and LCT: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200" b="0" baseline="0" dirty="0" smtClean="0">
                          <a:latin typeface="+mn-lt"/>
                          <a:ea typeface="Verdana" panose="020B0604030504040204" pitchFamily="34" charset="0"/>
                          <a:cs typeface="Verdana" panose="020B0604030504040204" pitchFamily="34" charset="0"/>
                        </a:rPr>
                        <a:t>Baseline funding and PCDs for well-justified initiatives eg low loss transformers, LC suppliers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200" b="0" baseline="0" dirty="0" smtClean="0">
                          <a:latin typeface="+mn-lt"/>
                          <a:ea typeface="Verdana" panose="020B0604030504040204" pitchFamily="34" charset="0"/>
                          <a:cs typeface="Verdana" panose="020B0604030504040204" pitchFamily="34" charset="0"/>
                        </a:rPr>
                        <a:t>ODI on environmental outcomes that satisfy output principles </a:t>
                      </a:r>
                      <a:r>
                        <a:rPr lang="en-GB" sz="1200" b="0" baseline="0" dirty="0" err="1" smtClean="0">
                          <a:latin typeface="+mn-lt"/>
                          <a:ea typeface="Verdana" panose="020B0604030504040204" pitchFamily="34" charset="0"/>
                          <a:cs typeface="Verdana" panose="020B0604030504040204" pitchFamily="34" charset="0"/>
                        </a:rPr>
                        <a:t>eg</a:t>
                      </a:r>
                      <a:r>
                        <a:rPr lang="en-GB" sz="1200" b="0" baseline="0" dirty="0" smtClean="0">
                          <a:latin typeface="+mn-lt"/>
                          <a:ea typeface="Verdana" panose="020B0604030504040204" pitchFamily="34" charset="0"/>
                          <a:cs typeface="Verdana" panose="020B0604030504040204" pitchFamily="34" charset="0"/>
                        </a:rPr>
                        <a:t> GHG emissions</a:t>
                      </a:r>
                      <a:endParaRPr lang="en-GB" sz="1200" b="0" baseline="-25000" dirty="0" smtClean="0">
                        <a:latin typeface="+mn-lt"/>
                        <a:ea typeface="Verdana" panose="020B0604030504040204" pitchFamily="34" charset="0"/>
                        <a:cs typeface="Verdana" panose="020B060403050404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200" b="0" baseline="0" dirty="0" smtClean="0">
                          <a:latin typeface="+mn-lt"/>
                          <a:ea typeface="Verdana" panose="020B0604030504040204" pitchFamily="34" charset="0"/>
                          <a:cs typeface="Verdana" panose="020B0604030504040204" pitchFamily="34" charset="0"/>
                        </a:rPr>
                        <a:t>ODI for exceptional contribution to LCT</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GB" sz="1200" b="0" baseline="0" dirty="0" smtClean="0">
                        <a:latin typeface="+mn-lt"/>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GB" sz="1200" b="0" baseline="0" dirty="0" smtClean="0">
                        <a:latin typeface="+mn-lt"/>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Framework could be suited for cross sector application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3636286123"/>
                  </a:ext>
                </a:extLst>
              </a:tr>
              <a:tr h="1277059">
                <a:tc>
                  <a:txBody>
                    <a:bodyPr/>
                    <a:lstStyle/>
                    <a:p>
                      <a:pPr marL="0" lvl="1" indent="0" algn="l" defTabSz="914400" rtl="0" eaLnBrk="1" latinLnBrk="0" hangingPunct="1">
                        <a:buFont typeface="Arial" panose="020B0604020202020204" pitchFamily="34" charset="0"/>
                        <a:buNone/>
                      </a:pPr>
                      <a:r>
                        <a:rPr lang="en-GB" sz="1400" b="1" kern="1200" baseline="0" dirty="0" smtClean="0">
                          <a:solidFill>
                            <a:schemeClr val="dk1"/>
                          </a:solidFill>
                          <a:latin typeface="+mn-lt"/>
                          <a:ea typeface="Verdana" panose="020B0604030504040204" pitchFamily="34" charset="0"/>
                          <a:cs typeface="Verdana" panose="020B0604030504040204" pitchFamily="34" charset="0"/>
                        </a:rPr>
                        <a:t>Scope</a:t>
                      </a:r>
                      <a:endParaRPr lang="en-GB" sz="1400" b="1" kern="1200" baseline="0" dirty="0">
                        <a:solidFill>
                          <a:schemeClr val="dk1"/>
                        </a:solidFill>
                        <a:latin typeface="+mn-lt"/>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285750" indent="-285750">
                        <a:spcAft>
                          <a:spcPts val="600"/>
                        </a:spcAft>
                        <a:buFont typeface="Arial" panose="020B0604020202020204" pitchFamily="34" charset="0"/>
                        <a:buChar char="•"/>
                      </a:pPr>
                      <a:r>
                        <a:rPr lang="en-GB" sz="1200" baseline="0" dirty="0" smtClean="0">
                          <a:latin typeface="+mn-lt"/>
                          <a:ea typeface="Verdana" panose="020B0604030504040204" pitchFamily="34" charset="0"/>
                          <a:cs typeface="Verdana" panose="020B0604030504040204" pitchFamily="34" charset="0"/>
                        </a:rPr>
                        <a:t>Low carbon transition</a:t>
                      </a:r>
                    </a:p>
                    <a:p>
                      <a:pPr marL="285750" indent="-285750">
                        <a:spcAft>
                          <a:spcPts val="600"/>
                        </a:spcAft>
                        <a:buFont typeface="Arial" panose="020B0604020202020204" pitchFamily="34" charset="0"/>
                        <a:buChar char="•"/>
                      </a:pPr>
                      <a:r>
                        <a:rPr lang="en-GB" sz="1200" baseline="0" dirty="0" smtClean="0">
                          <a:latin typeface="+mn-lt"/>
                          <a:ea typeface="Verdana" panose="020B0604030504040204" pitchFamily="34" charset="0"/>
                          <a:cs typeface="Verdana" panose="020B0604030504040204" pitchFamily="34" charset="0"/>
                        </a:rPr>
                        <a:t>Company commitment to company specific carbon reduction targets</a:t>
                      </a:r>
                    </a:p>
                    <a:p>
                      <a:pPr marL="285750" indent="-285750">
                        <a:spcAft>
                          <a:spcPts val="600"/>
                        </a:spcAft>
                        <a:buFont typeface="Arial" panose="020B0604020202020204" pitchFamily="34" charset="0"/>
                        <a:buChar char="•"/>
                      </a:pPr>
                      <a:r>
                        <a:rPr lang="en-GB" sz="1200" baseline="0" dirty="0" smtClean="0">
                          <a:latin typeface="+mn-lt"/>
                          <a:ea typeface="Verdana" panose="020B0604030504040204" pitchFamily="34" charset="0"/>
                          <a:cs typeface="Verdana" panose="020B0604030504040204" pitchFamily="34" charset="0"/>
                        </a:rPr>
                        <a:t>Broader sustainability (procurement practices, resource use and waste management, biodiversity, etc…)</a:t>
                      </a:r>
                    </a:p>
                    <a:p>
                      <a:pPr marL="285750" indent="-285750">
                        <a:spcAft>
                          <a:spcPts val="600"/>
                        </a:spcAft>
                        <a:buFont typeface="Arial" panose="020B0604020202020204" pitchFamily="34" charset="0"/>
                        <a:buChar char="•"/>
                      </a:pPr>
                      <a:endParaRPr lang="en-GB" sz="1200" baseline="0" dirty="0" smtClean="0">
                        <a:latin typeface="+mn-lt"/>
                        <a:ea typeface="Verdana" panose="020B0604030504040204" pitchFamily="34" charset="0"/>
                        <a:cs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979642728"/>
                  </a:ext>
                </a:extLst>
              </a:tr>
              <a:tr h="1648575">
                <a:tc>
                  <a:txBody>
                    <a:bodyPr/>
                    <a:lstStyle/>
                    <a:p>
                      <a:pPr marL="0" indent="0">
                        <a:buFont typeface="Arial" panose="020B0604020202020204" pitchFamily="34" charset="0"/>
                        <a:buNone/>
                      </a:pPr>
                      <a:r>
                        <a:rPr lang="en-GB" sz="1400" b="1" baseline="0" dirty="0" smtClean="0">
                          <a:latin typeface="+mn-lt"/>
                          <a:ea typeface="Verdana" panose="020B0604030504040204" pitchFamily="34" charset="0"/>
                          <a:cs typeface="Verdana" panose="020B0604030504040204" pitchFamily="34" charset="0"/>
                        </a:rPr>
                        <a:t>Rationale</a:t>
                      </a:r>
                      <a:endParaRPr lang="en-GB" sz="1400" b="1" baseline="0" dirty="0">
                        <a:latin typeface="+mn-lt"/>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200" b="0" kern="1200" dirty="0" smtClean="0">
                          <a:solidFill>
                            <a:schemeClr val="dk1"/>
                          </a:solidFill>
                          <a:latin typeface="+mn-lt"/>
                          <a:ea typeface="Verdana" panose="020B0604030504040204" pitchFamily="34" charset="0"/>
                          <a:cs typeface="Verdana" panose="020B0604030504040204" pitchFamily="34" charset="0"/>
                        </a:rPr>
                        <a:t>Transmission</a:t>
                      </a:r>
                      <a:r>
                        <a:rPr lang="en-GB" sz="1200" b="0" kern="1200" baseline="0" dirty="0" smtClean="0">
                          <a:solidFill>
                            <a:schemeClr val="dk1"/>
                          </a:solidFill>
                          <a:latin typeface="+mn-lt"/>
                          <a:ea typeface="Verdana" panose="020B0604030504040204" pitchFamily="34" charset="0"/>
                          <a:cs typeface="Verdana" panose="020B0604030504040204" pitchFamily="34" charset="0"/>
                        </a:rPr>
                        <a:t> owners should be:</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accountable for well-defined </a:t>
                      </a:r>
                      <a:r>
                        <a:rPr lang="en-GB" sz="1200" b="0" kern="1200" dirty="0" smtClean="0">
                          <a:solidFill>
                            <a:schemeClr val="dk1"/>
                          </a:solidFill>
                          <a:latin typeface="+mn-lt"/>
                          <a:ea typeface="Verdana" panose="020B0604030504040204" pitchFamily="34" charset="0"/>
                          <a:cs typeface="Verdana" panose="020B0604030504040204" pitchFamily="34" charset="0"/>
                        </a:rPr>
                        <a:t>deliverables</a:t>
                      </a:r>
                      <a:r>
                        <a:rPr lang="en-GB" sz="1200" b="0" kern="1200" baseline="0" dirty="0" smtClean="0">
                          <a:solidFill>
                            <a:schemeClr val="dk1"/>
                          </a:solidFill>
                          <a:latin typeface="+mn-lt"/>
                          <a:ea typeface="Verdana" panose="020B0604030504040204" pitchFamily="34" charset="0"/>
                          <a:cs typeface="Verdana" panose="020B0604030504040204" pitchFamily="34" charset="0"/>
                        </a:rPr>
                        <a:t> that</a:t>
                      </a:r>
                      <a:r>
                        <a:rPr lang="en-GB" sz="1200" b="0" kern="1200" dirty="0" smtClean="0">
                          <a:solidFill>
                            <a:schemeClr val="dk1"/>
                          </a:solidFill>
                          <a:latin typeface="+mn-lt"/>
                          <a:ea typeface="Verdana" panose="020B0604030504040204" pitchFamily="34" charset="0"/>
                          <a:cs typeface="Verdana" panose="020B0604030504040204" pitchFamily="34" charset="0"/>
                        </a:rPr>
                        <a:t> are low</a:t>
                      </a:r>
                      <a:r>
                        <a:rPr lang="en-GB" sz="1200" b="0" kern="1200" baseline="0" dirty="0" smtClean="0">
                          <a:solidFill>
                            <a:schemeClr val="dk1"/>
                          </a:solidFill>
                          <a:latin typeface="+mn-lt"/>
                          <a:ea typeface="Verdana" panose="020B0604030504040204" pitchFamily="34" charset="0"/>
                          <a:cs typeface="Verdana" panose="020B0604030504040204" pitchFamily="34" charset="0"/>
                        </a:rPr>
                        <a:t> risk and in consumers’ interests eg low-loss transformers to help reduce network emissions. </a:t>
                      </a:r>
                      <a:r>
                        <a:rPr lang="en-GB" sz="1200" b="0" kern="1200" dirty="0" smtClean="0">
                          <a:solidFill>
                            <a:schemeClr val="dk1"/>
                          </a:solidFill>
                          <a:latin typeface="+mn-lt"/>
                          <a:ea typeface="Verdana" panose="020B0604030504040204" pitchFamily="34" charset="0"/>
                          <a:cs typeface="Verdana" panose="020B0604030504040204" pitchFamily="34" charset="0"/>
                        </a:rPr>
                        <a:t>Consumers should only pay efficient costs</a:t>
                      </a:r>
                      <a:endParaRPr lang="en-GB" sz="1200" b="0" kern="1200" baseline="0" dirty="0" smtClean="0">
                        <a:solidFill>
                          <a:schemeClr val="dk1"/>
                        </a:solidFill>
                        <a:latin typeface="+mn-lt"/>
                        <a:ea typeface="Verdana" panose="020B0604030504040204" pitchFamily="34" charset="0"/>
                        <a:cs typeface="Verdana" panose="020B0604030504040204" pitchFamily="34"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incentivised to improve operational practices to efficiently deliver well-defined output. Incentive value to be based on economic value of output to consumers.</a:t>
                      </a:r>
                      <a:endParaRPr lang="en-GB" sz="1200" b="0" kern="1200" baseline="-25000" dirty="0" smtClean="0">
                        <a:solidFill>
                          <a:schemeClr val="dk1"/>
                        </a:solidFill>
                        <a:latin typeface="+mn-lt"/>
                        <a:ea typeface="Verdana" panose="020B0604030504040204" pitchFamily="34" charset="0"/>
                        <a:cs typeface="Verdana" panose="020B0604030504040204" pitchFamily="34"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incentivise to play full role in LC transition with value based on benefits/impact</a:t>
                      </a:r>
                      <a:endParaRPr lang="en-GB" sz="1200" b="0" kern="1200" dirty="0" smtClean="0">
                        <a:solidFill>
                          <a:schemeClr val="dk1"/>
                        </a:solidFill>
                        <a:latin typeface="+mn-lt"/>
                        <a:ea typeface="Verdana" panose="020B0604030504040204" pitchFamily="34" charset="0"/>
                        <a:cs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2500808493"/>
                  </a:ext>
                </a:extLst>
              </a:tr>
            </a:tbl>
          </a:graphicData>
        </a:graphic>
      </p:graphicFrame>
    </p:spTree>
    <p:extLst>
      <p:ext uri="{BB962C8B-B14F-4D97-AF65-F5344CB8AC3E}">
        <p14:creationId xmlns:p14="http://schemas.microsoft.com/office/powerpoint/2010/main" val="3767629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9648" y="260648"/>
            <a:ext cx="5997352" cy="288032"/>
          </a:xfrm>
        </p:spPr>
        <p:txBody>
          <a:bodyPr/>
          <a:lstStyle/>
          <a:p>
            <a:r>
              <a:rPr lang="en-GB" dirty="0" smtClean="0">
                <a:solidFill>
                  <a:schemeClr val="tx1"/>
                </a:solidFill>
              </a:rPr>
              <a:t>Part 1: Overview</a:t>
            </a:r>
            <a:br>
              <a:rPr lang="en-GB" dirty="0" smtClean="0">
                <a:solidFill>
                  <a:schemeClr val="tx1"/>
                </a:solidFill>
              </a:rPr>
            </a:br>
            <a:r>
              <a:rPr lang="en-GB" dirty="0" smtClean="0">
                <a:solidFill>
                  <a:schemeClr val="tx1"/>
                </a:solidFill>
              </a:rPr>
              <a:t>PCD’s underpinned by an environmental action plan</a:t>
            </a:r>
            <a:endParaRPr lang="en-AU" dirty="0">
              <a:solidFill>
                <a:schemeClr val="tx1"/>
              </a:solidFill>
            </a:endParaRPr>
          </a:p>
        </p:txBody>
      </p:sp>
      <p:sp>
        <p:nvSpPr>
          <p:cNvPr id="3" name="Slide Number Placeholder 2"/>
          <p:cNvSpPr>
            <a:spLocks noGrp="1"/>
          </p:cNvSpPr>
          <p:nvPr>
            <p:ph type="sldNum" sz="quarter" idx="4"/>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2D0DF9ED-8BA0-410B-84D1-2D8774E69E9E}" type="slidenum">
              <a:rPr kumimoji="0" lang="en-GB" altLang="en-US" sz="900" b="0" i="0" u="none" strike="noStrike" kern="1200" cap="none" spc="0" normalizeH="0" baseline="0" noProof="0" smtClean="0">
                <a:ln>
                  <a:noFill/>
                </a:ln>
                <a:solidFill>
                  <a:srgbClr val="495965"/>
                </a:solidFill>
                <a:effectLst/>
                <a:uLnTx/>
                <a:uFillTx/>
                <a:latin typeface="Verdana" panose="020B0604030504040204" pitchFamily="34" charset="0"/>
                <a:ea typeface="Verdana" panose="020B0604030504040204" pitchFamily="34" charset="0"/>
                <a:cs typeface="Verdana" panose="020B060403050404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35</a:t>
            </a:fld>
            <a:endParaRPr kumimoji="0" lang="en-GB" altLang="en-US" sz="900" b="0" i="0" u="none" strike="noStrike" kern="1200" cap="none" spc="0" normalizeH="0" baseline="0" noProof="0" dirty="0">
              <a:ln>
                <a:noFill/>
              </a:ln>
              <a:solidFill>
                <a:srgbClr val="495965"/>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Content Placeholder 3"/>
          <p:cNvSpPr>
            <a:spLocks noGrp="1"/>
          </p:cNvSpPr>
          <p:nvPr>
            <p:ph idx="1"/>
          </p:nvPr>
        </p:nvSpPr>
        <p:spPr>
          <a:xfrm>
            <a:off x="127000" y="980729"/>
            <a:ext cx="8890000" cy="648071"/>
          </a:xfrm>
        </p:spPr>
        <p:style>
          <a:lnRef idx="2">
            <a:schemeClr val="accent5"/>
          </a:lnRef>
          <a:fillRef idx="1">
            <a:schemeClr val="lt1"/>
          </a:fillRef>
          <a:effectRef idx="0">
            <a:schemeClr val="accent5"/>
          </a:effectRef>
          <a:fontRef idx="minor">
            <a:schemeClr val="dk1"/>
          </a:fontRef>
        </p:style>
        <p:txBody>
          <a:bodyPr/>
          <a:lstStyle/>
          <a:p>
            <a:pPr algn="ctr"/>
            <a:r>
              <a:rPr lang="en-GB" sz="1600" dirty="0" smtClean="0">
                <a:solidFill>
                  <a:schemeClr val="tx1"/>
                </a:solidFill>
                <a:latin typeface="+mj-lt"/>
              </a:rPr>
              <a:t>Baseline funding and PCDs for well-justified initiatives submitted in an </a:t>
            </a:r>
            <a:r>
              <a:rPr lang="en-GB" sz="1600" b="1" dirty="0" smtClean="0">
                <a:solidFill>
                  <a:schemeClr val="tx1"/>
                </a:solidFill>
                <a:latin typeface="+mj-lt"/>
              </a:rPr>
              <a:t>environmental action plan </a:t>
            </a:r>
            <a:r>
              <a:rPr lang="en-GB" sz="1600" dirty="0" smtClean="0">
                <a:solidFill>
                  <a:schemeClr val="tx1"/>
                </a:solidFill>
                <a:latin typeface="+mj-lt"/>
              </a:rPr>
              <a:t>as part of a NGG’s RIIO2 business plan</a:t>
            </a: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lang="en-AU" sz="900" smtClean="0">
                <a:solidFill>
                  <a:srgbClr val="000000"/>
                </a:solidFill>
                <a:latin typeface="Verdana" panose="020B0604030504040204" pitchFamily="34" charset="0"/>
              </a:rPr>
              <a:t>        </a:t>
            </a:r>
            <a:r>
              <a:rPr lang="en-AU" sz="1100" smtClean="0">
                <a:solidFill>
                  <a:srgbClr val="000000"/>
                </a:solidFill>
              </a:rPr>
              <a:t>
</a:t>
            </a:r>
            <a:r>
              <a:rPr lang="en-AU" sz="900" smtClean="0">
                <a:solidFill>
                  <a:srgbClr val="000000"/>
                </a:solidFill>
                <a:latin typeface="Verdana" panose="020B0604030504040204" pitchFamily="34" charset="0"/>
              </a:rPr>
              <a:t>  </a:t>
            </a:r>
            <a:endParaRPr lang="en-AU" sz="900" dirty="0">
              <a:solidFill>
                <a:srgbClr val="000000"/>
              </a:solidFill>
              <a:latin typeface="Verdana" panose="020B0604030504040204" pitchFamily="34" charset="0"/>
            </a:endParaRPr>
          </a:p>
        </p:txBody>
      </p:sp>
      <p:sp>
        <p:nvSpPr>
          <p:cNvPr id="7" name="Content Placeholder 3"/>
          <p:cNvSpPr txBox="1">
            <a:spLocks/>
          </p:cNvSpPr>
          <p:nvPr/>
        </p:nvSpPr>
        <p:spPr>
          <a:xfrm>
            <a:off x="127000" y="1700808"/>
            <a:ext cx="8890000" cy="3312368"/>
          </a:xfrm>
          <a:prstGeom prst="rect">
            <a:avLst/>
          </a:prstGeom>
        </p:spPr>
        <p:style>
          <a:lnRef idx="2">
            <a:schemeClr val="accent6"/>
          </a:lnRef>
          <a:fillRef idx="1">
            <a:schemeClr val="lt1"/>
          </a:fillRef>
          <a:effectRef idx="0">
            <a:schemeClr val="accent6"/>
          </a:effectRef>
          <a:fontRef idx="minor">
            <a:schemeClr val="dk1"/>
          </a:fontRef>
        </p:style>
        <p:txBody>
          <a:bodyPr lIns="36000" tIns="0" rIns="36000" bIns="0"/>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r>
              <a:rPr kumimoji="0" lang="en-GB" sz="1600" b="1"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How will it work?</a:t>
            </a:r>
          </a:p>
          <a:p>
            <a:pPr marL="21600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TOs</a:t>
            </a:r>
            <a:r>
              <a:rPr kumimoji="0" lang="en-GB" sz="1600" b="0"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a:t>
            </a:r>
            <a:r>
              <a:rPr lang="en-GB" sz="1600" noProof="0" dirty="0" smtClean="0">
                <a:solidFill>
                  <a:prstClr val="black"/>
                </a:solidFill>
                <a:latin typeface="Calibri"/>
              </a:rPr>
              <a:t>submit an environmental action plan as part of their RIIO2 business plan</a:t>
            </a:r>
            <a:endPar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endParaRPr>
          </a:p>
          <a:p>
            <a:pPr marL="21600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The action plan will detail</a:t>
            </a:r>
            <a:r>
              <a:rPr kumimoji="0" lang="en-GB" sz="1600" b="0"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a </a:t>
            </a:r>
            <a:r>
              <a:rPr kumimoji="0" lang="en-GB" sz="1600" b="1"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bottom up analysis </a:t>
            </a:r>
            <a:r>
              <a:rPr kumimoji="0" lang="en-GB" sz="1600" b="0"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stating</a:t>
            </a: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a:t>
            </a:r>
          </a:p>
          <a:p>
            <a:pPr marL="504000" marR="0" lvl="1" indent="-2520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Initiatives they will undertake to help reduce the network’s direct GHG emissions and</a:t>
            </a:r>
            <a:r>
              <a:rPr kumimoji="0" lang="en-GB" sz="1600" b="0"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improve sustainability </a:t>
            </a:r>
            <a:endPar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endParaRPr>
          </a:p>
          <a:p>
            <a:pPr marL="504000" marR="0" lvl="1" indent="-2520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Environmental, GHG reduction and sustainability targets the company</a:t>
            </a:r>
            <a:r>
              <a:rPr kumimoji="0" lang="en-GB" sz="1600" b="0"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is trying to achieve with their initiatives</a:t>
            </a:r>
            <a:endPar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endParaRPr>
          </a:p>
          <a:p>
            <a:pPr marL="504000" marR="0" lvl="1" indent="-2520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1"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Key milestones</a:t>
            </a:r>
            <a:r>
              <a:rPr kumimoji="0" lang="en-GB" sz="1600" b="1"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and metrics</a:t>
            </a:r>
            <a:r>
              <a:rPr kumimoji="0" lang="en-GB" sz="1600" b="1"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to monitor</a:t>
            </a:r>
            <a:r>
              <a:rPr kumimoji="0" lang="en-GB" sz="160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implementation </a:t>
            </a: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and impact of environment</a:t>
            </a:r>
            <a:r>
              <a:rPr kumimoji="0" lang="en-GB" sz="1600" b="0"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a:t>
            </a: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action plan</a:t>
            </a:r>
          </a:p>
          <a:p>
            <a:pPr marL="285750" indent="-285750">
              <a:buFont typeface="Arial" panose="020B0604020202020204" pitchFamily="34" charset="0"/>
              <a:buChar char="•"/>
              <a:defRPr/>
            </a:pPr>
            <a:r>
              <a:rPr lang="en-GB" sz="1600" dirty="0" smtClean="0">
                <a:solidFill>
                  <a:prstClr val="black"/>
                </a:solidFill>
                <a:latin typeface="Calibri"/>
              </a:rPr>
              <a:t>Ofgem </a:t>
            </a:r>
            <a:r>
              <a:rPr lang="en-GB" sz="1600" dirty="0">
                <a:solidFill>
                  <a:prstClr val="black"/>
                </a:solidFill>
                <a:latin typeface="Calibri"/>
              </a:rPr>
              <a:t>will </a:t>
            </a:r>
            <a:r>
              <a:rPr lang="en-GB" sz="1600" dirty="0" smtClean="0">
                <a:solidFill>
                  <a:prstClr val="black"/>
                </a:solidFill>
                <a:latin typeface="Calibri"/>
              </a:rPr>
              <a:t>assess efficient and economic funding as part of business plan review</a:t>
            </a:r>
          </a:p>
          <a:p>
            <a:pPr marL="285750" indent="-285750">
              <a:buFont typeface="Arial" panose="020B0604020202020204" pitchFamily="34" charset="0"/>
              <a:buChar char="•"/>
              <a:defRPr/>
            </a:pPr>
            <a:r>
              <a:rPr lang="en-GB" sz="1600" dirty="0" smtClean="0">
                <a:solidFill>
                  <a:prstClr val="black"/>
                </a:solidFill>
                <a:latin typeface="Calibri"/>
              </a:rPr>
              <a:t>NGG will then be required to </a:t>
            </a:r>
            <a:r>
              <a:rPr lang="en-GB" sz="1600" b="1" dirty="0" smtClean="0">
                <a:solidFill>
                  <a:prstClr val="black"/>
                </a:solidFill>
                <a:latin typeface="Calibri"/>
              </a:rPr>
              <a:t>publish a public annual report </a:t>
            </a:r>
            <a:r>
              <a:rPr lang="en-GB" sz="1600" dirty="0" smtClean="0">
                <a:solidFill>
                  <a:prstClr val="black"/>
                </a:solidFill>
                <a:latin typeface="Calibri"/>
              </a:rPr>
              <a:t>on progress in delivering their action plan, as well as metrics on network’s environmental impacts</a:t>
            </a:r>
            <a:endParaRPr lang="en-GB" sz="1600" dirty="0">
              <a:solidFill>
                <a:prstClr val="black"/>
              </a:solidFill>
              <a:latin typeface="Calibri"/>
            </a:endParaRP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Final performance</a:t>
            </a:r>
            <a:r>
              <a:rPr kumimoji="0" lang="en-GB" sz="1600" b="0"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against PCDs will be </a:t>
            </a:r>
            <a:r>
              <a:rPr kumimoji="0" lang="en-GB" sz="1600" b="1"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assessed as part of close-out with recourse to clawback</a:t>
            </a:r>
            <a:endParaRPr kumimoji="0" lang="en-GB" sz="1600" b="1"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endParaRPr>
          </a:p>
        </p:txBody>
      </p:sp>
      <p:sp>
        <p:nvSpPr>
          <p:cNvPr id="8" name="Content Placeholder 3"/>
          <p:cNvSpPr txBox="1">
            <a:spLocks/>
          </p:cNvSpPr>
          <p:nvPr/>
        </p:nvSpPr>
        <p:spPr>
          <a:xfrm>
            <a:off x="127000" y="5085184"/>
            <a:ext cx="8889999" cy="1708299"/>
          </a:xfrm>
          <a:prstGeom prst="rect">
            <a:avLst/>
          </a:prstGeom>
        </p:spPr>
        <p:style>
          <a:lnRef idx="2">
            <a:schemeClr val="accent5"/>
          </a:lnRef>
          <a:fillRef idx="1">
            <a:schemeClr val="lt1"/>
          </a:fillRef>
          <a:effectRef idx="0">
            <a:schemeClr val="accent5"/>
          </a:effectRef>
          <a:fontRef idx="minor">
            <a:schemeClr val="dk1"/>
          </a:fontRef>
        </p:style>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20000"/>
              </a:spcBef>
              <a:spcAft>
                <a:spcPct val="0"/>
              </a:spcAft>
              <a:buClrTx/>
              <a:buSzTx/>
              <a:buFont typeface="Arial" charset="0"/>
              <a:buNone/>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This </a:t>
            </a:r>
            <a:r>
              <a:rPr kumimoji="0" lang="en-GB" sz="1600" b="0" i="0" u="none" strike="noStrike" kern="1200" cap="none" spc="0" normalizeH="0" baseline="0" noProof="0" dirty="0">
                <a:ln>
                  <a:noFill/>
                </a:ln>
                <a:solidFill>
                  <a:prstClr val="black"/>
                </a:solidFill>
                <a:effectLst/>
                <a:uLnTx/>
                <a:uFillTx/>
                <a:latin typeface="Calibri"/>
                <a:ea typeface="Verdana" panose="020B0604030504040204" pitchFamily="34" charset="0"/>
                <a:cs typeface="Verdana" panose="020B0604030504040204" pitchFamily="34" charset="0"/>
              </a:rPr>
              <a:t>is intended </a:t>
            </a: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to: </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lang="en-GB" sz="1600" noProof="0" dirty="0" smtClean="0">
                <a:solidFill>
                  <a:prstClr val="black"/>
                </a:solidFill>
                <a:latin typeface="Calibri"/>
              </a:rPr>
              <a:t>Improve transparency, clarity and accountability with </a:t>
            </a:r>
            <a:r>
              <a:rPr lang="en-GB" sz="1600" dirty="0" smtClean="0">
                <a:solidFill>
                  <a:prstClr val="black"/>
                </a:solidFill>
                <a:latin typeface="Calibri"/>
              </a:rPr>
              <a:t>NGG</a:t>
            </a:r>
            <a:r>
              <a:rPr lang="en-GB" sz="1600" noProof="0" dirty="0" smtClean="0">
                <a:solidFill>
                  <a:prstClr val="black"/>
                </a:solidFill>
                <a:latin typeface="Calibri"/>
              </a:rPr>
              <a:t> being funded efficiently upfront to deliver on well-defined deliverables that are low risk and in consumer interests</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Ensure consumers only</a:t>
            </a:r>
            <a:r>
              <a:rPr kumimoji="0" lang="en-GB" sz="1600" b="0" i="0" u="none" strike="noStrike" kern="1200" cap="none" spc="0" normalizeH="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pay efficient costs for activities that should be BAU</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lang="en-GB" sz="1600" noProof="0" dirty="0" smtClean="0">
                <a:solidFill>
                  <a:prstClr val="black"/>
                </a:solidFill>
                <a:latin typeface="Calibri"/>
              </a:rPr>
              <a:t>Further integrate environmental awareness into business practices/planning</a:t>
            </a:r>
          </a:p>
          <a:p>
            <a:pPr marL="285750" lvl="0" indent="-285750">
              <a:buFont typeface="Arial" panose="020B0604020202020204" pitchFamily="34" charset="0"/>
              <a:buChar char="•"/>
              <a:defRPr/>
            </a:pPr>
            <a:r>
              <a:rPr lang="en-GB" sz="1600" dirty="0" smtClean="0">
                <a:solidFill>
                  <a:prstClr val="black"/>
                </a:solidFill>
                <a:latin typeface="Calibri"/>
              </a:rPr>
              <a:t>Allow </a:t>
            </a:r>
            <a:r>
              <a:rPr lang="en-GB" sz="1600" dirty="0">
                <a:solidFill>
                  <a:prstClr val="black"/>
                </a:solidFill>
                <a:latin typeface="Calibri"/>
              </a:rPr>
              <a:t>more integrated business planning (eg interactions with refurbishment/ replacement</a:t>
            </a:r>
            <a:r>
              <a:rPr lang="en-GB" sz="1600" dirty="0" smtClean="0">
                <a:solidFill>
                  <a:prstClr val="black"/>
                </a:solidFill>
                <a:latin typeface="Calibri"/>
              </a:rPr>
              <a:t>)</a:t>
            </a:r>
            <a:endParaRPr lang="en-GB" sz="1600" dirty="0">
              <a:solidFill>
                <a:prstClr val="black"/>
              </a:solidFill>
              <a:latin typeface="Calibri"/>
            </a:endParaRPr>
          </a:p>
        </p:txBody>
      </p:sp>
    </p:spTree>
    <p:extLst>
      <p:ext uri="{BB962C8B-B14F-4D97-AF65-F5344CB8AC3E}">
        <p14:creationId xmlns:p14="http://schemas.microsoft.com/office/powerpoint/2010/main" val="17181189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1800" y="260648"/>
            <a:ext cx="6245200" cy="363240"/>
          </a:xfrm>
        </p:spPr>
        <p:txBody>
          <a:bodyPr/>
          <a:lstStyle/>
          <a:p>
            <a:r>
              <a:rPr lang="en-GB" dirty="0" smtClean="0">
                <a:solidFill>
                  <a:schemeClr val="tx1"/>
                </a:solidFill>
              </a:rPr>
              <a:t>Part 1: Detail</a:t>
            </a:r>
            <a:br>
              <a:rPr lang="en-GB" dirty="0" smtClean="0">
                <a:solidFill>
                  <a:schemeClr val="tx1"/>
                </a:solidFill>
              </a:rPr>
            </a:br>
            <a:r>
              <a:rPr lang="en-GB" dirty="0" smtClean="0">
                <a:solidFill>
                  <a:schemeClr val="tx1"/>
                </a:solidFill>
              </a:rPr>
              <a:t>PCD’s </a:t>
            </a:r>
            <a:r>
              <a:rPr lang="en-GB" dirty="0">
                <a:solidFill>
                  <a:schemeClr val="tx1"/>
                </a:solidFill>
              </a:rPr>
              <a:t>underpinned by an environmental action plan</a:t>
            </a:r>
            <a:endParaRPr lang="en-AU" dirty="0">
              <a:solidFill>
                <a:schemeClr val="tx1"/>
              </a:solidFill>
            </a:endParaRPr>
          </a:p>
        </p:txBody>
      </p:sp>
      <p:sp>
        <p:nvSpPr>
          <p:cNvPr id="3" name="Slide Number Placeholder 2"/>
          <p:cNvSpPr>
            <a:spLocks noGrp="1"/>
          </p:cNvSpPr>
          <p:nvPr>
            <p:ph type="sldNum" sz="quarter" idx="4"/>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2D0DF9ED-8BA0-410B-84D1-2D8774E69E9E}" type="slidenum">
              <a:rPr kumimoji="0" lang="en-GB" altLang="en-US" sz="900" b="0" i="0" u="none" strike="noStrike" kern="1200" cap="none" spc="0" normalizeH="0" baseline="0" noProof="0" smtClean="0">
                <a:ln>
                  <a:noFill/>
                </a:ln>
                <a:solidFill>
                  <a:srgbClr val="495965"/>
                </a:solidFill>
                <a:effectLst/>
                <a:uLnTx/>
                <a:uFillTx/>
                <a:latin typeface="Verdana" panose="020B0604030504040204" pitchFamily="34" charset="0"/>
                <a:ea typeface="Verdana" panose="020B0604030504040204" pitchFamily="34" charset="0"/>
                <a:cs typeface="Verdana" panose="020B060403050404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36</a:t>
            </a:fld>
            <a:endParaRPr kumimoji="0" lang="en-GB" altLang="en-US" sz="900" b="0" i="0" u="none" strike="noStrike" kern="1200" cap="none" spc="0" normalizeH="0" baseline="0" noProof="0" dirty="0">
              <a:ln>
                <a:noFill/>
              </a:ln>
              <a:solidFill>
                <a:srgbClr val="495965"/>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lang="en-AU" sz="900" smtClean="0">
                <a:solidFill>
                  <a:srgbClr val="000000"/>
                </a:solidFill>
                <a:latin typeface="Verdana" panose="020B0604030504040204" pitchFamily="34" charset="0"/>
              </a:rPr>
              <a:t>        </a:t>
            </a:r>
            <a:r>
              <a:rPr lang="en-AU" sz="1100" smtClean="0">
                <a:solidFill>
                  <a:srgbClr val="000000"/>
                </a:solidFill>
              </a:rPr>
              <a:t>
</a:t>
            </a:r>
            <a:r>
              <a:rPr lang="en-AU" sz="900" smtClean="0">
                <a:solidFill>
                  <a:srgbClr val="000000"/>
                </a:solidFill>
                <a:latin typeface="Verdana" panose="020B0604030504040204" pitchFamily="34" charset="0"/>
              </a:rPr>
              <a:t>  </a:t>
            </a:r>
            <a:endParaRPr lang="en-AU" sz="900" dirty="0">
              <a:solidFill>
                <a:srgbClr val="000000"/>
              </a:solidFill>
              <a:latin typeface="Verdana" panose="020B060403050404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75510366"/>
              </p:ext>
            </p:extLst>
          </p:nvPr>
        </p:nvGraphicFramePr>
        <p:xfrm>
          <a:off x="35495" y="871620"/>
          <a:ext cx="9073009" cy="5838692"/>
        </p:xfrm>
        <a:graphic>
          <a:graphicData uri="http://schemas.openxmlformats.org/drawingml/2006/table">
            <a:tbl>
              <a:tblPr firstRow="1" bandRow="1">
                <a:tableStyleId>{5C22544A-7EE6-4342-B048-85BDC9FD1C3A}</a:tableStyleId>
              </a:tblPr>
              <a:tblGrid>
                <a:gridCol w="1872209">
                  <a:extLst>
                    <a:ext uri="{9D8B030D-6E8A-4147-A177-3AD203B41FA5}">
                      <a16:colId xmlns:a16="http://schemas.microsoft.com/office/drawing/2014/main" val="1332108211"/>
                    </a:ext>
                  </a:extLst>
                </a:gridCol>
                <a:gridCol w="3240360">
                  <a:extLst>
                    <a:ext uri="{9D8B030D-6E8A-4147-A177-3AD203B41FA5}">
                      <a16:colId xmlns:a16="http://schemas.microsoft.com/office/drawing/2014/main" val="311479165"/>
                    </a:ext>
                  </a:extLst>
                </a:gridCol>
                <a:gridCol w="3960440">
                  <a:extLst>
                    <a:ext uri="{9D8B030D-6E8A-4147-A177-3AD203B41FA5}">
                      <a16:colId xmlns:a16="http://schemas.microsoft.com/office/drawing/2014/main" val="1112893408"/>
                    </a:ext>
                  </a:extLst>
                </a:gridCol>
              </a:tblGrid>
              <a:tr h="298755">
                <a:tc>
                  <a:txBody>
                    <a:bodyPr/>
                    <a:lstStyle/>
                    <a:p>
                      <a:pPr algn="ctr"/>
                      <a:r>
                        <a:rPr lang="en-GB" sz="1400" dirty="0" smtClean="0">
                          <a:solidFill>
                            <a:schemeClr val="bg1"/>
                          </a:solidFill>
                          <a:latin typeface="+mn-lt"/>
                          <a:ea typeface="Verdana" panose="020B0604030504040204" pitchFamily="34" charset="0"/>
                          <a:cs typeface="Verdana" panose="020B0604030504040204" pitchFamily="34" charset="0"/>
                        </a:rPr>
                        <a:t>Component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C8B"/>
                    </a:solidFill>
                  </a:tcPr>
                </a:tc>
                <a:tc>
                  <a:txBody>
                    <a:bodyPr/>
                    <a:lstStyle/>
                    <a:p>
                      <a:pPr algn="ctr"/>
                      <a:r>
                        <a:rPr lang="en-GB" sz="1400" dirty="0" smtClean="0">
                          <a:solidFill>
                            <a:schemeClr val="bg1"/>
                          </a:solidFill>
                          <a:latin typeface="+mn-lt"/>
                          <a:ea typeface="Verdana" panose="020B0604030504040204" pitchFamily="34" charset="0"/>
                          <a:cs typeface="Verdana" panose="020B0604030504040204" pitchFamily="34" charset="0"/>
                        </a:rPr>
                        <a:t>Potential</a:t>
                      </a:r>
                      <a:r>
                        <a:rPr lang="en-GB" sz="1400" baseline="0" dirty="0" smtClean="0">
                          <a:solidFill>
                            <a:schemeClr val="bg1"/>
                          </a:solidFill>
                          <a:latin typeface="+mn-lt"/>
                          <a:ea typeface="Verdana" panose="020B0604030504040204" pitchFamily="34" charset="0"/>
                          <a:cs typeface="Verdana" panose="020B0604030504040204" pitchFamily="34" charset="0"/>
                        </a:rPr>
                        <a:t> </a:t>
                      </a:r>
                      <a:r>
                        <a:rPr lang="en-GB" sz="1400" dirty="0" smtClean="0">
                          <a:solidFill>
                            <a:schemeClr val="bg1"/>
                          </a:solidFill>
                          <a:latin typeface="+mn-lt"/>
                          <a:ea typeface="Verdana" panose="020B0604030504040204" pitchFamily="34" charset="0"/>
                          <a:cs typeface="Verdana" panose="020B0604030504040204" pitchFamily="34" charset="0"/>
                        </a:rPr>
                        <a:t>areas/metrics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C8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bg1"/>
                          </a:solidFill>
                          <a:latin typeface="+mn-lt"/>
                          <a:ea typeface="Verdana" panose="020B0604030504040204" pitchFamily="34" charset="0"/>
                          <a:cs typeface="Verdana" panose="020B0604030504040204" pitchFamily="34" charset="0"/>
                        </a:rPr>
                        <a:t>Considerations/Issues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C8B"/>
                    </a:solidFill>
                  </a:tcPr>
                </a:tc>
                <a:extLst>
                  <a:ext uri="{0D108BD9-81ED-4DB2-BD59-A6C34878D82A}">
                    <a16:rowId xmlns:a16="http://schemas.microsoft.com/office/drawing/2014/main" val="1046354519"/>
                  </a:ext>
                </a:extLst>
              </a:tr>
              <a:tr h="3853942">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400" b="1" kern="1200" baseline="0" dirty="0" smtClean="0">
                          <a:solidFill>
                            <a:schemeClr val="dk1"/>
                          </a:solidFill>
                          <a:latin typeface="+mn-lt"/>
                          <a:ea typeface="Verdana" panose="020B0604030504040204" pitchFamily="34" charset="0"/>
                          <a:cs typeface="Verdana" panose="020B0604030504040204" pitchFamily="34" charset="0"/>
                        </a:rPr>
                        <a:t>Environmental action plan</a:t>
                      </a:r>
                    </a:p>
                    <a:p>
                      <a:pPr marL="171450" marR="0" lvl="0" indent="-171450" algn="l" defTabSz="914400" rtl="0" eaLnBrk="1" fontAlgn="auto" latinLnBrk="0" hangingPunct="1">
                        <a:lnSpc>
                          <a:spcPct val="100000"/>
                        </a:lnSpc>
                        <a:spcBef>
                          <a:spcPts val="0"/>
                        </a:spcBef>
                        <a:spcAft>
                          <a:spcPts val="600"/>
                        </a:spcAft>
                        <a:buClrTx/>
                        <a:buSzTx/>
                        <a:buFontTx/>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NGG to develop an Environmental Action plan for submission as part of business plan. (Including  a sustainability strategy)</a:t>
                      </a:r>
                    </a:p>
                    <a:p>
                      <a:pPr marL="171450" marR="0" lvl="0" indent="-171450" algn="l" defTabSz="914400" rtl="0" eaLnBrk="1" fontAlgn="auto" latinLnBrk="0" hangingPunct="1">
                        <a:lnSpc>
                          <a:spcPct val="100000"/>
                        </a:lnSpc>
                        <a:spcBef>
                          <a:spcPts val="0"/>
                        </a:spcBef>
                        <a:spcAft>
                          <a:spcPts val="600"/>
                        </a:spcAft>
                        <a:buClrTx/>
                        <a:buSzTx/>
                        <a:buFontTx/>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Report should detail targets and ambitions for the metric areas, including a bottom up analysis detailing the initiatives and actions NGG will undertake to try and reach targets.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Business carbon footprint </a:t>
                      </a:r>
                    </a:p>
                    <a:p>
                      <a:pPr marL="628650" marR="0" lvl="1"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Scope 1 and 2 (target for reduction)</a:t>
                      </a:r>
                    </a:p>
                    <a:p>
                      <a:pPr marL="628650" marR="0" lvl="1"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Losses reported separately (see below)</a:t>
                      </a:r>
                    </a:p>
                    <a:p>
                      <a:pPr marL="628650" marR="0" lvl="1"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Scope 3 (measure and report)</a:t>
                      </a: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GB" sz="1200" b="0" kern="1200" baseline="0" dirty="0" smtClean="0">
                        <a:solidFill>
                          <a:schemeClr val="dk1"/>
                        </a:solidFill>
                        <a:latin typeface="+mn-lt"/>
                        <a:ea typeface="Verdana" panose="020B0604030504040204" pitchFamily="34" charset="0"/>
                        <a:cs typeface="Verdana" panose="020B0604030504040204" pitchFamily="34" charset="0"/>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Resource use and waste management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Biodiversity and/or natural capital</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Supply chain (social impact is 1 of 3 sustainability prongs)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Ensuring measuring and reporting consistency (agreed with NGG upfront)</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What are appropriate metrics for each area, measurement frameworks, etc..?</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lang="en-GB" sz="1200" b="0" kern="1200" baseline="0" dirty="0" smtClean="0">
                        <a:solidFill>
                          <a:schemeClr val="dk1"/>
                        </a:solidFill>
                        <a:latin typeface="+mn-lt"/>
                        <a:ea typeface="Verdana" panose="020B0604030504040204" pitchFamily="34" charset="0"/>
                        <a:cs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287471750"/>
                  </a:ext>
                </a:extLst>
              </a:tr>
              <a:tr h="1239834">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400" b="1" kern="1200" baseline="0" dirty="0" smtClean="0">
                          <a:solidFill>
                            <a:schemeClr val="dk1"/>
                          </a:solidFill>
                          <a:latin typeface="+mn-lt"/>
                          <a:ea typeface="Verdana" panose="020B0604030504040204" pitchFamily="34" charset="0"/>
                          <a:cs typeface="Verdana" panose="020B0604030504040204" pitchFamily="34" charset="0"/>
                        </a:rPr>
                        <a:t>Annual Reporting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Public annual reporting on performance against action plan and environment and sustainability targets (including losses strategy reporting)</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Regulatory reporting against PCDs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Determine a single place where NGG will publish their report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3636286123"/>
                  </a:ext>
                </a:extLst>
              </a:tr>
              <a:tr h="440116">
                <a:tc gridSpan="3">
                  <a:txBody>
                    <a:body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400" b="1" kern="1200" baseline="0" dirty="0" smtClean="0">
                          <a:solidFill>
                            <a:schemeClr val="dk1"/>
                          </a:solidFill>
                          <a:latin typeface="+mn-lt"/>
                          <a:ea typeface="Verdana" panose="020B0604030504040204" pitchFamily="34" charset="0"/>
                          <a:cs typeface="Verdana" panose="020B0604030504040204" pitchFamily="34" charset="0"/>
                        </a:rPr>
                        <a:t>Are there any other GT-specific areas that could be included as a PCD?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7B20"/>
                    </a:solidFill>
                  </a:tcPr>
                </a:tc>
                <a:tc hMerge="1">
                  <a:txBody>
                    <a:bodyPr/>
                    <a:lstStyle/>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lang="en-GB" sz="1200" b="0" kern="1200" baseline="0" dirty="0" smtClean="0">
                        <a:solidFill>
                          <a:schemeClr val="dk1"/>
                        </a:solidFill>
                        <a:latin typeface="+mn-lt"/>
                        <a:ea typeface="Verdana" panose="020B0604030504040204" pitchFamily="34" charset="0"/>
                        <a:cs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hMerge="1">
                  <a:txBody>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lang="en-GB" sz="1200" b="0" kern="1200" baseline="0" dirty="0" smtClean="0">
                        <a:solidFill>
                          <a:schemeClr val="dk1"/>
                        </a:solidFill>
                        <a:latin typeface="+mn-lt"/>
                        <a:ea typeface="Verdana" panose="020B0604030504040204" pitchFamily="34" charset="0"/>
                        <a:cs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1604994728"/>
                  </a:ext>
                </a:extLst>
              </a:tr>
            </a:tbl>
          </a:graphicData>
        </a:graphic>
      </p:graphicFrame>
    </p:spTree>
    <p:extLst>
      <p:ext uri="{BB962C8B-B14F-4D97-AF65-F5344CB8AC3E}">
        <p14:creationId xmlns:p14="http://schemas.microsoft.com/office/powerpoint/2010/main" val="30793513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1800" y="116632"/>
            <a:ext cx="6245200" cy="507256"/>
          </a:xfrm>
        </p:spPr>
        <p:txBody>
          <a:bodyPr/>
          <a:lstStyle/>
          <a:p>
            <a:r>
              <a:rPr lang="en-GB" dirty="0" smtClean="0">
                <a:solidFill>
                  <a:schemeClr val="tx1"/>
                </a:solidFill>
              </a:rPr>
              <a:t>Part 2: Detail   </a:t>
            </a:r>
            <a:br>
              <a:rPr lang="en-GB" dirty="0" smtClean="0">
                <a:solidFill>
                  <a:schemeClr val="tx1"/>
                </a:solidFill>
              </a:rPr>
            </a:br>
            <a:r>
              <a:rPr lang="en-GB" dirty="0" smtClean="0">
                <a:solidFill>
                  <a:schemeClr val="tx1"/>
                </a:solidFill>
              </a:rPr>
              <a:t>Specific (GT) </a:t>
            </a:r>
            <a:r>
              <a:rPr lang="en-GB" dirty="0">
                <a:solidFill>
                  <a:schemeClr val="tx1"/>
                </a:solidFill>
              </a:rPr>
              <a:t>ODI – </a:t>
            </a:r>
            <a:r>
              <a:rPr lang="en-GB" dirty="0" smtClean="0">
                <a:solidFill>
                  <a:schemeClr val="tx1"/>
                </a:solidFill>
              </a:rPr>
              <a:t>GHG Emissions</a:t>
            </a:r>
            <a:endParaRPr lang="en-AU" dirty="0">
              <a:solidFill>
                <a:schemeClr val="tx1"/>
              </a:solidFill>
            </a:endParaRPr>
          </a:p>
        </p:txBody>
      </p:sp>
      <p:sp>
        <p:nvSpPr>
          <p:cNvPr id="3" name="Slide Number Placeholder 2"/>
          <p:cNvSpPr>
            <a:spLocks noGrp="1"/>
          </p:cNvSpPr>
          <p:nvPr>
            <p:ph type="sldNum" sz="quarter" idx="4"/>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2D0DF9ED-8BA0-410B-84D1-2D8774E69E9E}" type="slidenum">
              <a:rPr kumimoji="0" lang="en-GB" altLang="en-US" sz="900" b="0" i="0" u="none" strike="noStrike" kern="1200" cap="none" spc="0" normalizeH="0" baseline="0" noProof="0" smtClean="0">
                <a:ln>
                  <a:noFill/>
                </a:ln>
                <a:solidFill>
                  <a:srgbClr val="495965"/>
                </a:solidFill>
                <a:effectLst/>
                <a:uLnTx/>
                <a:uFillTx/>
                <a:latin typeface="Verdana" panose="020B0604030504040204" pitchFamily="34" charset="0"/>
                <a:ea typeface="Verdana" panose="020B0604030504040204" pitchFamily="34" charset="0"/>
                <a:cs typeface="Verdana" panose="020B060403050404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37</a:t>
            </a:fld>
            <a:endParaRPr kumimoji="0" lang="en-GB" altLang="en-US" sz="900" b="0" i="0" u="none" strike="noStrike" kern="1200" cap="none" spc="0" normalizeH="0" baseline="0" noProof="0" dirty="0">
              <a:ln>
                <a:noFill/>
              </a:ln>
              <a:solidFill>
                <a:srgbClr val="495965"/>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lang="en-AU" sz="900" smtClean="0">
                <a:solidFill>
                  <a:srgbClr val="000000"/>
                </a:solidFill>
                <a:latin typeface="Verdana" panose="020B0604030504040204" pitchFamily="34" charset="0"/>
              </a:rPr>
              <a:t>        </a:t>
            </a:r>
            <a:r>
              <a:rPr lang="en-AU" sz="1100" smtClean="0">
                <a:solidFill>
                  <a:srgbClr val="000000"/>
                </a:solidFill>
              </a:rPr>
              <a:t>
</a:t>
            </a:r>
            <a:r>
              <a:rPr lang="en-AU" sz="900" smtClean="0">
                <a:solidFill>
                  <a:srgbClr val="000000"/>
                </a:solidFill>
                <a:latin typeface="Verdana" panose="020B0604030504040204" pitchFamily="34" charset="0"/>
              </a:rPr>
              <a:t>  </a:t>
            </a:r>
            <a:endParaRPr lang="en-AU" sz="900" dirty="0">
              <a:solidFill>
                <a:srgbClr val="000000"/>
              </a:solidFill>
              <a:latin typeface="Verdana" panose="020B060403050404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071106786"/>
              </p:ext>
            </p:extLst>
          </p:nvPr>
        </p:nvGraphicFramePr>
        <p:xfrm>
          <a:off x="251519" y="980728"/>
          <a:ext cx="8712969" cy="5633604"/>
        </p:xfrm>
        <a:graphic>
          <a:graphicData uri="http://schemas.openxmlformats.org/drawingml/2006/table">
            <a:tbl>
              <a:tblPr firstRow="1" bandRow="1">
                <a:tableStyleId>{5C22544A-7EE6-4342-B048-85BDC9FD1C3A}</a:tableStyleId>
              </a:tblPr>
              <a:tblGrid>
                <a:gridCol w="2407532">
                  <a:extLst>
                    <a:ext uri="{9D8B030D-6E8A-4147-A177-3AD203B41FA5}">
                      <a16:colId xmlns:a16="http://schemas.microsoft.com/office/drawing/2014/main" val="1332108211"/>
                    </a:ext>
                  </a:extLst>
                </a:gridCol>
                <a:gridCol w="6305437">
                  <a:extLst>
                    <a:ext uri="{9D8B030D-6E8A-4147-A177-3AD203B41FA5}">
                      <a16:colId xmlns:a16="http://schemas.microsoft.com/office/drawing/2014/main" val="1112893408"/>
                    </a:ext>
                  </a:extLst>
                </a:gridCol>
              </a:tblGrid>
              <a:tr h="293067">
                <a:tc>
                  <a:txBody>
                    <a:bodyPr/>
                    <a:lstStyle/>
                    <a:p>
                      <a:pPr algn="ctr"/>
                      <a:r>
                        <a:rPr lang="en-GB" sz="1400" dirty="0" smtClean="0">
                          <a:solidFill>
                            <a:schemeClr val="bg1"/>
                          </a:solidFill>
                          <a:latin typeface="+mn-lt"/>
                          <a:ea typeface="Verdana" panose="020B0604030504040204" pitchFamily="34" charset="0"/>
                          <a:cs typeface="Verdana" panose="020B0604030504040204" pitchFamily="34" charset="0"/>
                        </a:rPr>
                        <a:t>Component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C8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bg1"/>
                          </a:solidFill>
                          <a:latin typeface="+mn-lt"/>
                          <a:ea typeface="Verdana" panose="020B0604030504040204" pitchFamily="34" charset="0"/>
                          <a:cs typeface="Verdana" panose="020B0604030504040204" pitchFamily="34" charset="0"/>
                        </a:rPr>
                        <a:t>Considerations and proposal for RIIO2 consultation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C8B"/>
                    </a:solidFill>
                  </a:tcPr>
                </a:tc>
                <a:extLst>
                  <a:ext uri="{0D108BD9-81ED-4DB2-BD59-A6C34878D82A}">
                    <a16:rowId xmlns:a16="http://schemas.microsoft.com/office/drawing/2014/main" val="1046354519"/>
                  </a:ext>
                </a:extLst>
              </a:tr>
              <a:tr h="615440">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400" b="1" kern="1200" baseline="0" dirty="0" smtClean="0">
                          <a:solidFill>
                            <a:schemeClr val="dk1"/>
                          </a:solidFill>
                          <a:latin typeface="+mn-lt"/>
                          <a:ea typeface="Verdana" panose="020B0604030504040204" pitchFamily="34" charset="0"/>
                          <a:cs typeface="Verdana" panose="020B0604030504040204" pitchFamily="34" charset="0"/>
                        </a:rPr>
                        <a:t>Purpose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Where technically feasible and reasonable our ambition is that we start to see reducing emissions over RIIO2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564867428"/>
                  </a:ext>
                </a:extLst>
              </a:tr>
              <a:tr h="1714439">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400" b="1" kern="1200" baseline="0" dirty="0" smtClean="0">
                          <a:solidFill>
                            <a:schemeClr val="dk1"/>
                          </a:solidFill>
                          <a:latin typeface="+mn-lt"/>
                          <a:ea typeface="Verdana" panose="020B0604030504040204" pitchFamily="34" charset="0"/>
                          <a:cs typeface="Verdana" panose="020B0604030504040204" pitchFamily="34" charset="0"/>
                        </a:rPr>
                        <a:t>Baseline targets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How to set appropriate targets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Considerations for setting a target for GHG emissions </a:t>
                      </a: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How much is within NGG control and how much depends on local demand patterns</a:t>
                      </a: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What financial value should be placed on GHG emissions (</a:t>
                      </a:r>
                      <a:r>
                        <a:rPr lang="en-GB" sz="1200" b="0" kern="1200" baseline="0" dirty="0" err="1" smtClean="0">
                          <a:solidFill>
                            <a:schemeClr val="dk1"/>
                          </a:solidFill>
                          <a:latin typeface="+mn-lt"/>
                          <a:ea typeface="Verdana" panose="020B0604030504040204" pitchFamily="34" charset="0"/>
                          <a:cs typeface="Verdana" panose="020B0604030504040204" pitchFamily="34" charset="0"/>
                        </a:rPr>
                        <a:t>eg</a:t>
                      </a:r>
                      <a:r>
                        <a:rPr lang="en-GB" sz="1200" b="0" kern="1200" baseline="0" dirty="0" smtClean="0">
                          <a:solidFill>
                            <a:schemeClr val="dk1"/>
                          </a:solidFill>
                          <a:latin typeface="+mn-lt"/>
                          <a:ea typeface="Verdana" panose="020B0604030504040204" pitchFamily="34" charset="0"/>
                          <a:cs typeface="Verdana" panose="020B0604030504040204" pitchFamily="34" charset="0"/>
                        </a:rPr>
                        <a:t> traded carbon price?)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477239149"/>
                  </a:ext>
                </a:extLst>
              </a:tr>
              <a:tr h="1829814">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400" b="1" kern="1200" baseline="0" dirty="0" smtClean="0">
                          <a:solidFill>
                            <a:schemeClr val="dk1"/>
                          </a:solidFill>
                          <a:latin typeface="+mn-lt"/>
                          <a:ea typeface="Verdana" panose="020B0604030504040204" pitchFamily="34" charset="0"/>
                          <a:cs typeface="Verdana" panose="020B0604030504040204" pitchFamily="34" charset="0"/>
                        </a:rPr>
                        <a:t>Incentive Type (reputational/</a:t>
                      </a: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400" b="1" kern="1200" baseline="0" dirty="0" smtClean="0">
                          <a:solidFill>
                            <a:schemeClr val="dk1"/>
                          </a:solidFill>
                          <a:latin typeface="+mn-lt"/>
                          <a:ea typeface="Verdana" panose="020B0604030504040204" pitchFamily="34" charset="0"/>
                          <a:cs typeface="Verdana" panose="020B0604030504040204" pitchFamily="34" charset="0"/>
                        </a:rPr>
                        <a:t>financial (automatic/ discretionary))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Propose retaining a financial incentive since GHG emissions are measurable, material and if incentive is designed correctly within company control</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Will a reward/penalty</a:t>
                      </a:r>
                      <a:r>
                        <a:rPr kumimoji="0" lang="en-GB" sz="1200" b="0" i="0" u="none" strike="noStrike" kern="1200" cap="none" spc="0" normalizeH="0" noProof="0" dirty="0" smtClean="0">
                          <a:ln>
                            <a:noFill/>
                          </a:ln>
                          <a:solidFill>
                            <a:prstClr val="black"/>
                          </a:solidFill>
                          <a:effectLst/>
                          <a:uLnTx/>
                          <a:uFillTx/>
                          <a:latin typeface="+mn-lt"/>
                          <a:ea typeface="Verdana" panose="020B0604030504040204" pitchFamily="34" charset="0"/>
                          <a:cs typeface="Verdana" panose="020B0604030504040204" pitchFamily="34" charset="0"/>
                        </a:rPr>
                        <a:t> incentive </a:t>
                      </a:r>
                      <a:r>
                        <a:rPr kumimoji="0" lang="en-GB" sz="1200" b="0"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drive the desired behaviour in RIIO2 </a:t>
                      </a:r>
                      <a:r>
                        <a:rPr kumimoji="0" lang="en-GB" sz="1200" b="0" i="0" u="none" strike="noStrike" kern="1200" cap="none" spc="0" normalizeH="0" noProof="0" dirty="0" smtClean="0">
                          <a:ln>
                            <a:noFill/>
                          </a:ln>
                          <a:solidFill>
                            <a:prstClr val="black"/>
                          </a:solidFill>
                          <a:effectLst/>
                          <a:uLnTx/>
                          <a:uFillTx/>
                          <a:latin typeface="+mn-lt"/>
                          <a:ea typeface="Verdana" panose="020B0604030504040204" pitchFamily="34" charset="0"/>
                          <a:cs typeface="Verdana" panose="020B0604030504040204" pitchFamily="34" charset="0"/>
                        </a:rPr>
                        <a:t>or should</a:t>
                      </a:r>
                      <a:r>
                        <a:rPr kumimoji="0" lang="en-GB" sz="1200" b="0"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 we continue a</a:t>
                      </a:r>
                      <a:r>
                        <a:rPr kumimoji="0" lang="en-GB" sz="1200" b="0" i="0" u="none" strike="noStrike" kern="1200" cap="none" spc="0" normalizeH="0" noProof="0" dirty="0" smtClean="0">
                          <a:ln>
                            <a:noFill/>
                          </a:ln>
                          <a:solidFill>
                            <a:prstClr val="black"/>
                          </a:solidFill>
                          <a:effectLst/>
                          <a:uLnTx/>
                          <a:uFillTx/>
                          <a:latin typeface="+mn-lt"/>
                          <a:ea typeface="Verdana" panose="020B0604030504040204" pitchFamily="34" charset="0"/>
                          <a:cs typeface="Verdana" panose="020B0604030504040204" pitchFamily="34" charset="0"/>
                        </a:rPr>
                        <a:t> penalty only incentive? (thoughts that penalty only may only drive compliance, rather than proactivity in reducing emissions)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3360883502"/>
                  </a:ext>
                </a:extLst>
              </a:tr>
              <a:tr h="720080">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GB" sz="1400" b="1" kern="1200" baseline="0" dirty="0" smtClean="0">
                          <a:solidFill>
                            <a:schemeClr val="dk1"/>
                          </a:solidFill>
                          <a:latin typeface="+mn-lt"/>
                          <a:ea typeface="Verdana" panose="020B0604030504040204" pitchFamily="34" charset="0"/>
                          <a:cs typeface="Verdana" panose="020B0604030504040204" pitchFamily="34" charset="0"/>
                        </a:rPr>
                        <a:t>Relative/absolute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tc>
                  <a:txBody>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0" kern="1200" baseline="0" dirty="0" smtClean="0">
                          <a:solidFill>
                            <a:schemeClr val="dk1"/>
                          </a:solidFill>
                          <a:latin typeface="+mn-lt"/>
                          <a:ea typeface="Verdana" panose="020B0604030504040204" pitchFamily="34" charset="0"/>
                          <a:cs typeface="Verdana" panose="020B0604030504040204" pitchFamily="34" charset="0"/>
                        </a:rPr>
                        <a:t>Propose retaining an absolute incentive based off a baseline target and the non-traded carbon price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3512229363"/>
                  </a:ext>
                </a:extLst>
              </a:tr>
              <a:tr h="449031">
                <a:tc grid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baseline="0" dirty="0" smtClean="0">
                          <a:solidFill>
                            <a:schemeClr val="dk1"/>
                          </a:solidFill>
                          <a:latin typeface="+mn-lt"/>
                          <a:ea typeface="Verdana" panose="020B0604030504040204" pitchFamily="34" charset="0"/>
                          <a:cs typeface="Verdana" panose="020B0604030504040204" pitchFamily="34" charset="0"/>
                        </a:rPr>
                        <a:t>Are there any areas other than GHG emissions stakeholders wish to see included as an ODI?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7B20"/>
                    </a:solidFill>
                  </a:tcPr>
                </a:tc>
                <a:tc hMerge="1">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endParaRPr lang="en-GB" sz="1200" b="0" kern="1200" baseline="0" dirty="0" smtClean="0">
                        <a:solidFill>
                          <a:schemeClr val="dk1"/>
                        </a:solidFill>
                        <a:latin typeface="+mn-lt"/>
                        <a:ea typeface="Verdana" panose="020B0604030504040204" pitchFamily="34" charset="0"/>
                        <a:cs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ADD"/>
                    </a:solidFill>
                  </a:tcPr>
                </a:tc>
                <a:extLst>
                  <a:ext uri="{0D108BD9-81ED-4DB2-BD59-A6C34878D82A}">
                    <a16:rowId xmlns:a16="http://schemas.microsoft.com/office/drawing/2014/main" val="287471750"/>
                  </a:ext>
                </a:extLst>
              </a:tr>
            </a:tbl>
          </a:graphicData>
        </a:graphic>
      </p:graphicFrame>
    </p:spTree>
    <p:extLst>
      <p:ext uri="{BB962C8B-B14F-4D97-AF65-F5344CB8AC3E}">
        <p14:creationId xmlns:p14="http://schemas.microsoft.com/office/powerpoint/2010/main" val="9261650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9648" y="332656"/>
            <a:ext cx="5997352" cy="288032"/>
          </a:xfrm>
        </p:spPr>
        <p:txBody>
          <a:bodyPr/>
          <a:lstStyle/>
          <a:p>
            <a:r>
              <a:rPr lang="en-GB" dirty="0" smtClean="0">
                <a:solidFill>
                  <a:schemeClr val="tx1"/>
                </a:solidFill>
              </a:rPr>
              <a:t>Part 3: Exceptional contribution to LCT ODI</a:t>
            </a:r>
            <a:endParaRPr lang="en-AU" dirty="0">
              <a:solidFill>
                <a:schemeClr val="tx1"/>
              </a:solidFill>
            </a:endParaRPr>
          </a:p>
        </p:txBody>
      </p:sp>
      <p:sp>
        <p:nvSpPr>
          <p:cNvPr id="3" name="Slide Number Placeholder 2"/>
          <p:cNvSpPr>
            <a:spLocks noGrp="1"/>
          </p:cNvSpPr>
          <p:nvPr>
            <p:ph type="sldNum" sz="quarter" idx="4"/>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2D0DF9ED-8BA0-410B-84D1-2D8774E69E9E}" type="slidenum">
              <a:rPr kumimoji="0" lang="en-GB" altLang="en-US" sz="900" b="0" i="0" u="none" strike="noStrike" kern="1200" cap="none" spc="0" normalizeH="0" baseline="0" noProof="0" smtClean="0">
                <a:ln>
                  <a:noFill/>
                </a:ln>
                <a:solidFill>
                  <a:srgbClr val="495965"/>
                </a:solidFill>
                <a:effectLst/>
                <a:uLnTx/>
                <a:uFillTx/>
                <a:latin typeface="Verdana" panose="020B0604030504040204" pitchFamily="34" charset="0"/>
                <a:ea typeface="Verdana" panose="020B0604030504040204" pitchFamily="34" charset="0"/>
                <a:cs typeface="Verdana" panose="020B060403050404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38</a:t>
            </a:fld>
            <a:endParaRPr kumimoji="0" lang="en-GB" altLang="en-US" sz="900" b="0" i="0" u="none" strike="noStrike" kern="1200" cap="none" spc="0" normalizeH="0" baseline="0" noProof="0" dirty="0">
              <a:ln>
                <a:noFill/>
              </a:ln>
              <a:solidFill>
                <a:srgbClr val="495965"/>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Content Placeholder 3"/>
          <p:cNvSpPr>
            <a:spLocks noGrp="1"/>
          </p:cNvSpPr>
          <p:nvPr>
            <p:ph idx="1"/>
          </p:nvPr>
        </p:nvSpPr>
        <p:spPr>
          <a:xfrm>
            <a:off x="127000" y="836712"/>
            <a:ext cx="8889999" cy="648071"/>
          </a:xfrm>
        </p:spPr>
        <p:style>
          <a:lnRef idx="2">
            <a:schemeClr val="accent5"/>
          </a:lnRef>
          <a:fillRef idx="1">
            <a:schemeClr val="lt1"/>
          </a:fillRef>
          <a:effectRef idx="0">
            <a:schemeClr val="accent5"/>
          </a:effectRef>
          <a:fontRef idx="minor">
            <a:schemeClr val="dk1"/>
          </a:fontRef>
        </p:style>
        <p:txBody>
          <a:bodyPr/>
          <a:lstStyle/>
          <a:p>
            <a:pPr algn="ctr"/>
            <a:r>
              <a:rPr lang="en-GB" sz="1600" dirty="0">
                <a:solidFill>
                  <a:schemeClr val="tx1"/>
                </a:solidFill>
                <a:latin typeface="+mj-lt"/>
              </a:rPr>
              <a:t>Flexible reward incentive for network operators to make an exceptional contribution towards the  low carbon transition, aimed at </a:t>
            </a:r>
            <a:r>
              <a:rPr lang="en-GB" sz="1600" dirty="0" smtClean="0">
                <a:solidFill>
                  <a:schemeClr val="tx1"/>
                </a:solidFill>
                <a:latin typeface="+mj-lt"/>
              </a:rPr>
              <a:t>strengthening the </a:t>
            </a:r>
            <a:r>
              <a:rPr lang="en-GB" sz="1600" dirty="0">
                <a:solidFill>
                  <a:schemeClr val="tx1"/>
                </a:solidFill>
                <a:latin typeface="+mj-lt"/>
              </a:rPr>
              <a:t>strategic focus on </a:t>
            </a:r>
            <a:r>
              <a:rPr lang="en-GB" sz="1600" dirty="0" smtClean="0">
                <a:solidFill>
                  <a:schemeClr val="tx1"/>
                </a:solidFill>
                <a:latin typeface="+mj-lt"/>
              </a:rPr>
              <a:t>low carbon transition</a:t>
            </a:r>
            <a:endParaRPr lang="en-GB" sz="1600" dirty="0">
              <a:solidFill>
                <a:schemeClr val="tx1"/>
              </a:solidFill>
              <a:latin typeface="+mj-lt"/>
            </a:endParaRP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lang="en-AU" sz="900" smtClean="0">
                <a:solidFill>
                  <a:srgbClr val="000000"/>
                </a:solidFill>
                <a:latin typeface="Verdana" panose="020B0604030504040204" pitchFamily="34" charset="0"/>
              </a:rPr>
              <a:t>        </a:t>
            </a:r>
            <a:r>
              <a:rPr lang="en-AU" sz="1100" smtClean="0">
                <a:solidFill>
                  <a:srgbClr val="000000"/>
                </a:solidFill>
              </a:rPr>
              <a:t>
</a:t>
            </a:r>
            <a:r>
              <a:rPr lang="en-AU" sz="900" smtClean="0">
                <a:solidFill>
                  <a:srgbClr val="000000"/>
                </a:solidFill>
                <a:latin typeface="Verdana" panose="020B0604030504040204" pitchFamily="34" charset="0"/>
              </a:rPr>
              <a:t>  </a:t>
            </a:r>
            <a:endParaRPr lang="en-AU" sz="900" dirty="0">
              <a:solidFill>
                <a:srgbClr val="000000"/>
              </a:solidFill>
              <a:latin typeface="Verdana" panose="020B0604030504040204" pitchFamily="34" charset="0"/>
            </a:endParaRPr>
          </a:p>
        </p:txBody>
      </p:sp>
      <p:sp>
        <p:nvSpPr>
          <p:cNvPr id="7" name="Content Placeholder 3"/>
          <p:cNvSpPr txBox="1">
            <a:spLocks/>
          </p:cNvSpPr>
          <p:nvPr/>
        </p:nvSpPr>
        <p:spPr>
          <a:xfrm>
            <a:off x="127000" y="1544400"/>
            <a:ext cx="8889999" cy="3756808"/>
          </a:xfrm>
          <a:prstGeom prst="rect">
            <a:avLst/>
          </a:prstGeom>
        </p:spPr>
        <p:style>
          <a:lnRef idx="2">
            <a:schemeClr val="accent6"/>
          </a:lnRef>
          <a:fillRef idx="1">
            <a:schemeClr val="lt1"/>
          </a:fillRef>
          <a:effectRef idx="0">
            <a:schemeClr val="accent6"/>
          </a:effectRef>
          <a:fontRef idx="minor">
            <a:schemeClr val="dk1"/>
          </a:fontRef>
        </p:style>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r>
              <a:rPr kumimoji="0" lang="en-GB" sz="1600" b="1"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How will it work?</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TO/Stakeholder led  </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Two opportunities to present ODI proposals (business </a:t>
            </a:r>
            <a:r>
              <a:rPr kumimoji="0" lang="en-GB" sz="1600" b="0" i="0" u="none" strike="noStrike" kern="1200" cap="none" spc="0" normalizeH="0" baseline="0" noProof="0" dirty="0">
                <a:ln>
                  <a:noFill/>
                </a:ln>
                <a:solidFill>
                  <a:prstClr val="black"/>
                </a:solidFill>
                <a:effectLst/>
                <a:uLnTx/>
                <a:uFillTx/>
                <a:latin typeface="Calibri"/>
                <a:ea typeface="Verdana" panose="020B0604030504040204" pitchFamily="34" charset="0"/>
                <a:cs typeface="Verdana" panose="020B0604030504040204" pitchFamily="34" charset="0"/>
              </a:rPr>
              <a:t>p</a:t>
            </a: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lan and End of year 2)</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1</a:t>
            </a:r>
            <a:r>
              <a:rPr kumimoji="0" lang="en-GB" sz="1600" b="0" i="0" u="none" strike="noStrike" kern="1200" cap="none" spc="0" normalizeH="0" baseline="3000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st</a:t>
            </a: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opportunity: TO to make a case as part of BP for an exceptional contribution they are going to deliver  (2</a:t>
            </a:r>
            <a:r>
              <a:rPr kumimoji="0" lang="en-GB" sz="1600" b="0" i="0" u="none" strike="noStrike" kern="1200" cap="none" spc="0" normalizeH="0" baseline="3000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nd</a:t>
            </a: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 opportunity to operate the same), detailing:</a:t>
            </a:r>
          </a:p>
          <a:p>
            <a:pPr marL="742950" marR="0" lvl="1"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Output (proposal) commitment / forward planning</a:t>
            </a:r>
          </a:p>
          <a:p>
            <a:pPr marL="742950" marR="0" lvl="1"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Metrics that performance will be assessed against</a:t>
            </a:r>
          </a:p>
          <a:p>
            <a:pPr marL="742950" marR="0" lvl="1"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TO and consumer benefits of proposal (to inform amount of reward)</a:t>
            </a:r>
          </a:p>
          <a:p>
            <a:pPr marL="742950" marR="0" lvl="1"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Timeframe for delivery</a:t>
            </a:r>
          </a:p>
          <a:p>
            <a:pPr marL="742950" marR="0" lvl="1"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Ofgem will then assess delivery as per milestones</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rPr>
              <a:t>Reward upon successful delivery</a:t>
            </a:r>
          </a:p>
          <a:p>
            <a:pPr marL="285750" lvl="0" indent="-285750">
              <a:buFont typeface="Arial" panose="020B0604020202020204" pitchFamily="34" charset="0"/>
              <a:buChar char="•"/>
              <a:defRPr/>
            </a:pPr>
            <a:r>
              <a:rPr lang="en-GB" sz="1600" dirty="0" smtClean="0">
                <a:solidFill>
                  <a:prstClr val="black"/>
                </a:solidFill>
                <a:latin typeface="Calibri"/>
              </a:rPr>
              <a:t>This </a:t>
            </a:r>
            <a:r>
              <a:rPr lang="en-GB" sz="1600" b="1" dirty="0" smtClean="0">
                <a:solidFill>
                  <a:prstClr val="black"/>
                </a:solidFill>
                <a:latin typeface="Calibri"/>
              </a:rPr>
              <a:t>is</a:t>
            </a:r>
            <a:r>
              <a:rPr lang="en-GB" sz="1600" dirty="0" smtClean="0">
                <a:solidFill>
                  <a:prstClr val="black"/>
                </a:solidFill>
                <a:latin typeface="Calibri"/>
              </a:rPr>
              <a:t> intended to cover </a:t>
            </a:r>
            <a:r>
              <a:rPr lang="en-GB" sz="1600" dirty="0">
                <a:solidFill>
                  <a:prstClr val="black"/>
                </a:solidFill>
                <a:latin typeface="Calibri"/>
              </a:rPr>
              <a:t>new outputs for activities that are not captured by the framework </a:t>
            </a:r>
            <a:endParaRPr lang="en-GB" sz="1600" dirty="0" smtClean="0">
              <a:solidFill>
                <a:prstClr val="black"/>
              </a:solidFill>
              <a:latin typeface="Calibri"/>
            </a:endParaRPr>
          </a:p>
          <a:p>
            <a:pPr marL="285750" lvl="0" indent="-285750">
              <a:buFont typeface="Arial" panose="020B0604020202020204" pitchFamily="34" charset="0"/>
              <a:buChar char="•"/>
              <a:defRPr/>
            </a:pPr>
            <a:r>
              <a:rPr lang="en-GB" sz="1600" dirty="0" smtClean="0">
                <a:solidFill>
                  <a:prstClr val="black"/>
                </a:solidFill>
                <a:latin typeface="Calibri"/>
              </a:rPr>
              <a:t>It </a:t>
            </a:r>
            <a:r>
              <a:rPr lang="en-GB" sz="1600" dirty="0">
                <a:solidFill>
                  <a:prstClr val="black"/>
                </a:solidFill>
                <a:latin typeface="Calibri"/>
              </a:rPr>
              <a:t>is </a:t>
            </a:r>
            <a:r>
              <a:rPr lang="en-GB" sz="1600" b="1" dirty="0">
                <a:solidFill>
                  <a:prstClr val="black"/>
                </a:solidFill>
                <a:latin typeface="Calibri"/>
              </a:rPr>
              <a:t>not</a:t>
            </a:r>
            <a:r>
              <a:rPr lang="en-GB" sz="1600" dirty="0">
                <a:solidFill>
                  <a:prstClr val="black"/>
                </a:solidFill>
                <a:latin typeface="Calibri"/>
              </a:rPr>
              <a:t> intended for R&amp;D innovation or large capital </a:t>
            </a:r>
            <a:r>
              <a:rPr lang="en-GB" sz="1600" dirty="0" smtClean="0">
                <a:solidFill>
                  <a:prstClr val="black"/>
                </a:solidFill>
                <a:latin typeface="Calibri"/>
              </a:rPr>
              <a:t>projects</a:t>
            </a:r>
            <a:endParaRPr kumimoji="0" lang="en-AU" sz="1600" b="0" i="0" u="none" strike="noStrike" kern="1200" cap="none" spc="0" normalizeH="0" baseline="0" noProof="0" dirty="0">
              <a:ln>
                <a:noFill/>
              </a:ln>
              <a:solidFill>
                <a:prstClr val="black"/>
              </a:solidFill>
              <a:effectLst/>
              <a:uLnTx/>
              <a:uFillTx/>
              <a:latin typeface="Calibri"/>
              <a:ea typeface="Verdana" panose="020B0604030504040204" pitchFamily="34" charset="0"/>
              <a:cs typeface="Verdana" panose="020B0604030504040204" pitchFamily="34" charset="0"/>
            </a:endParaRPr>
          </a:p>
        </p:txBody>
      </p:sp>
      <p:sp>
        <p:nvSpPr>
          <p:cNvPr id="8" name="Content Placeholder 3"/>
          <p:cNvSpPr txBox="1">
            <a:spLocks/>
          </p:cNvSpPr>
          <p:nvPr/>
        </p:nvSpPr>
        <p:spPr>
          <a:xfrm>
            <a:off x="107504" y="5353025"/>
            <a:ext cx="8909495" cy="1492275"/>
          </a:xfrm>
          <a:prstGeom prst="rect">
            <a:avLst/>
          </a:prstGeom>
        </p:spPr>
        <p:style>
          <a:lnRef idx="2">
            <a:schemeClr val="accent5"/>
          </a:lnRef>
          <a:fillRef idx="1">
            <a:schemeClr val="lt1"/>
          </a:fillRef>
          <a:effectRef idx="0">
            <a:schemeClr val="accent5"/>
          </a:effectRef>
          <a:fontRef idx="minor">
            <a:schemeClr val="dk1"/>
          </a:fontRef>
        </p:style>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spcBef>
                <a:spcPts val="200"/>
              </a:spcBef>
              <a:defRPr/>
            </a:pPr>
            <a:r>
              <a:rPr lang="en-GB" sz="1600" b="1" dirty="0" smtClean="0">
                <a:solidFill>
                  <a:prstClr val="black"/>
                </a:solidFill>
                <a:latin typeface="Calibri"/>
              </a:rPr>
              <a:t>Issues </a:t>
            </a:r>
            <a:endParaRPr lang="en-GB" sz="1600" b="1" dirty="0">
              <a:solidFill>
                <a:prstClr val="black"/>
              </a:solidFill>
              <a:latin typeface="Calibri"/>
            </a:endParaRP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lang="en-GB" sz="1600" dirty="0" smtClean="0">
                <a:solidFill>
                  <a:prstClr val="black"/>
                </a:solidFill>
                <a:latin typeface="Calibri"/>
              </a:rPr>
              <a:t>Determining whether this should be explicitly competitive/not competitive</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lang="en-GB" sz="1600" dirty="0" smtClean="0">
                <a:solidFill>
                  <a:prstClr val="black"/>
                </a:solidFill>
                <a:latin typeface="Calibri"/>
              </a:rPr>
              <a:t>Potential cross sector interplays – how it is funded</a:t>
            </a:r>
            <a:endParaRPr kumimoji="0" lang="en-GB" sz="1600" b="0" i="0" u="none" strike="noStrike" kern="1200" cap="none" spc="0" normalizeH="0" baseline="0" noProof="0" dirty="0" smtClean="0">
              <a:ln>
                <a:noFill/>
              </a:ln>
              <a:solidFill>
                <a:prstClr val="black"/>
              </a:solidFill>
              <a:effectLst/>
              <a:uLnTx/>
              <a:uFillTx/>
              <a:latin typeface="Calibri"/>
              <a:ea typeface="Verdana" panose="020B0604030504040204" pitchFamily="34" charset="0"/>
              <a:cs typeface="Verdana" panose="020B0604030504040204" pitchFamily="34" charset="0"/>
            </a:endParaRP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lang="en-GB" sz="1600" noProof="0" dirty="0" smtClean="0">
                <a:solidFill>
                  <a:prstClr val="black"/>
                </a:solidFill>
                <a:latin typeface="Calibri"/>
              </a:rPr>
              <a:t>Determining whether the reward is scaled based on levels of delivery</a:t>
            </a:r>
          </a:p>
          <a:p>
            <a:pPr marL="285750" indent="-285750">
              <a:buFont typeface="Arial" panose="020B0604020202020204" pitchFamily="34" charset="0"/>
              <a:buChar char="•"/>
              <a:defRPr/>
            </a:pPr>
            <a:r>
              <a:rPr lang="en-GB" sz="1600" dirty="0">
                <a:solidFill>
                  <a:prstClr val="black"/>
                </a:solidFill>
                <a:latin typeface="Calibri"/>
              </a:rPr>
              <a:t>Defining </a:t>
            </a:r>
            <a:r>
              <a:rPr lang="en-GB" sz="1600" dirty="0" smtClean="0">
                <a:solidFill>
                  <a:prstClr val="black"/>
                </a:solidFill>
                <a:latin typeface="Calibri"/>
              </a:rPr>
              <a:t>exceptional</a:t>
            </a:r>
            <a:endParaRPr lang="en-GB" sz="1600" dirty="0">
              <a:solidFill>
                <a:prstClr val="black"/>
              </a:solidFill>
              <a:latin typeface="Calibri"/>
            </a:endParaRPr>
          </a:p>
        </p:txBody>
      </p:sp>
    </p:spTree>
    <p:extLst>
      <p:ext uri="{BB962C8B-B14F-4D97-AF65-F5344CB8AC3E}">
        <p14:creationId xmlns:p14="http://schemas.microsoft.com/office/powerpoint/2010/main" val="22157504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Whole Systems </a:t>
            </a:r>
            <a:r>
              <a:rPr lang="en-GB" dirty="0" smtClean="0"/>
              <a:t/>
            </a:r>
            <a:br>
              <a:rPr lang="en-GB" dirty="0" smtClean="0"/>
            </a:b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39</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9" name="Content Placeholder 3"/>
          <p:cNvSpPr txBox="1">
            <a:spLocks/>
          </p:cNvSpPr>
          <p:nvPr/>
        </p:nvSpPr>
        <p:spPr>
          <a:xfrm>
            <a:off x="179512" y="1268760"/>
            <a:ext cx="8379568" cy="4896544"/>
          </a:xfrm>
          <a:prstGeom prst="rect">
            <a:avLst/>
          </a:prstGeom>
        </p:spPr>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GB" sz="2000" dirty="0" smtClean="0"/>
              <a:t>We want NGG to coordinate across system boundaries to deliver efficient network planning and development.</a:t>
            </a:r>
          </a:p>
          <a:p>
            <a:pPr marL="457200" indent="-457200">
              <a:buFont typeface="Arial" panose="020B0604020202020204" pitchFamily="34" charset="0"/>
              <a:buChar char="•"/>
            </a:pPr>
            <a:endParaRPr lang="en-GB" sz="2000" dirty="0"/>
          </a:p>
          <a:p>
            <a:pPr marL="457200" indent="-457200">
              <a:buFont typeface="Arial" panose="020B0604020202020204" pitchFamily="34" charset="0"/>
              <a:buChar char="•"/>
            </a:pPr>
            <a:r>
              <a:rPr lang="en-GB" sz="2000" dirty="0" smtClean="0"/>
              <a:t>We want NGG to coordinate effectively to ensure whole system operation and optimal use of resources.</a:t>
            </a:r>
          </a:p>
          <a:p>
            <a:pPr marL="457200" indent="-457200">
              <a:buFont typeface="Arial" panose="020B0604020202020204" pitchFamily="34" charset="0"/>
              <a:buChar char="•"/>
            </a:pPr>
            <a:endParaRPr lang="en-GB" sz="2000" dirty="0"/>
          </a:p>
          <a:p>
            <a:pPr marL="457200" indent="-457200">
              <a:buFont typeface="Arial" panose="020B0604020202020204" pitchFamily="34" charset="0"/>
              <a:buChar char="•"/>
            </a:pPr>
            <a:r>
              <a:rPr lang="en-GB" sz="2000" dirty="0" smtClean="0"/>
              <a:t>We are considering a </a:t>
            </a:r>
            <a:r>
              <a:rPr lang="en-GB" sz="2000" b="1" dirty="0" smtClean="0"/>
              <a:t>Licence Condition </a:t>
            </a:r>
            <a:r>
              <a:rPr lang="en-GB" sz="2000" dirty="0" smtClean="0"/>
              <a:t>on NGG to act in a manner that promotes the achievement </a:t>
            </a:r>
            <a:r>
              <a:rPr lang="en-GB" sz="2000" smtClean="0"/>
              <a:t>of beneficial whole </a:t>
            </a:r>
            <a:r>
              <a:rPr lang="en-GB" sz="2000" dirty="0" smtClean="0"/>
              <a:t>systems outcomes. </a:t>
            </a:r>
          </a:p>
          <a:p>
            <a:pPr marL="457200" indent="-457200">
              <a:buFont typeface="Arial" panose="020B0604020202020204" pitchFamily="34" charset="0"/>
              <a:buChar char="•"/>
            </a:pPr>
            <a:endParaRPr lang="en-GB" sz="2500" dirty="0" smtClean="0"/>
          </a:p>
          <a:p>
            <a:pPr marL="457200" indent="-457200">
              <a:buFont typeface="Arial" panose="020B0604020202020204" pitchFamily="34" charset="0"/>
              <a:buChar char="•"/>
            </a:pPr>
            <a:endParaRPr lang="en-GB" dirty="0"/>
          </a:p>
        </p:txBody>
      </p:sp>
    </p:spTree>
    <p:extLst>
      <p:ext uri="{BB962C8B-B14F-4D97-AF65-F5344CB8AC3E}">
        <p14:creationId xmlns:p14="http://schemas.microsoft.com/office/powerpoint/2010/main" val="4193371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Output in RIIO-2</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4</a:t>
            </a:fld>
            <a:endParaRPr lang="en-GB" altLang="en-US" dirty="0"/>
          </a:p>
        </p:txBody>
      </p:sp>
      <p:sp>
        <p:nvSpPr>
          <p:cNvPr id="4" name="Content Placeholder 3"/>
          <p:cNvSpPr>
            <a:spLocks noGrp="1"/>
          </p:cNvSpPr>
          <p:nvPr>
            <p:ph idx="1"/>
          </p:nvPr>
        </p:nvSpPr>
        <p:spPr>
          <a:xfrm>
            <a:off x="179512" y="1124744"/>
            <a:ext cx="9073008" cy="5733256"/>
          </a:xfrm>
        </p:spPr>
        <p:txBody>
          <a:bodyPr/>
          <a:lstStyle/>
          <a:p>
            <a:r>
              <a:rPr lang="en-GB" sz="1200" b="1" u="sng" dirty="0"/>
              <a:t>Price Control Deliverables (PCDs)</a:t>
            </a:r>
          </a:p>
          <a:p>
            <a:r>
              <a:rPr lang="en-GB" sz="1200" dirty="0" smtClean="0"/>
              <a:t>Price </a:t>
            </a:r>
            <a:r>
              <a:rPr lang="en-GB" sz="1200" dirty="0"/>
              <a:t>Control Deliverables will capture those outputs that are directly funded through the price control settlement, e.g</a:t>
            </a:r>
            <a:r>
              <a:rPr lang="en-GB" sz="1200" dirty="0" smtClean="0"/>
              <a:t>.:</a:t>
            </a:r>
          </a:p>
          <a:p>
            <a:endParaRPr lang="en-GB" sz="1200" dirty="0"/>
          </a:p>
          <a:p>
            <a:r>
              <a:rPr lang="en-GB" sz="1200" dirty="0" smtClean="0"/>
              <a:t>• Large </a:t>
            </a:r>
            <a:r>
              <a:rPr lang="en-GB" sz="1200" dirty="0"/>
              <a:t>one-off capital projects – to be delivered to a stated specification, budget or timing;</a:t>
            </a:r>
          </a:p>
          <a:p>
            <a:r>
              <a:rPr lang="en-GB" sz="1200" dirty="0" smtClean="0"/>
              <a:t>• Commitments </a:t>
            </a:r>
            <a:r>
              <a:rPr lang="en-GB" sz="1200" dirty="0"/>
              <a:t>or assumptions associated with a baseline level of </a:t>
            </a:r>
            <a:r>
              <a:rPr lang="en-GB" sz="1200" dirty="0" smtClean="0"/>
              <a:t>funding</a:t>
            </a:r>
            <a:r>
              <a:rPr lang="en-GB" sz="1200" dirty="0"/>
              <a:t>;</a:t>
            </a:r>
            <a:r>
              <a:rPr lang="en-GB" sz="1200" dirty="0" smtClean="0"/>
              <a:t> </a:t>
            </a:r>
            <a:r>
              <a:rPr lang="en-GB" sz="1200" dirty="0"/>
              <a:t>and</a:t>
            </a:r>
          </a:p>
          <a:p>
            <a:r>
              <a:rPr lang="en-GB" sz="1200" dirty="0" smtClean="0"/>
              <a:t>• Other </a:t>
            </a:r>
            <a:r>
              <a:rPr lang="en-GB" sz="1200" dirty="0"/>
              <a:t>input activities to be delivered to a stated standard – e.g. activities related </a:t>
            </a:r>
            <a:r>
              <a:rPr lang="en-GB" sz="1200" dirty="0" smtClean="0"/>
              <a:t>to </a:t>
            </a:r>
            <a:r>
              <a:rPr lang="en-GB" sz="1200" dirty="0"/>
              <a:t>government </a:t>
            </a:r>
            <a:r>
              <a:rPr lang="en-GB" sz="1200" dirty="0" smtClean="0"/>
              <a:t>policy, such as cyber security and physical security. </a:t>
            </a:r>
            <a:r>
              <a:rPr lang="en-GB" sz="1200" dirty="0"/>
              <a:t>These will be determined on a case-by-case basis and will require policy and legal consideration.</a:t>
            </a:r>
          </a:p>
          <a:p>
            <a:endParaRPr lang="en-GB" sz="1200" dirty="0" smtClean="0"/>
          </a:p>
          <a:p>
            <a:r>
              <a:rPr lang="en-GB" sz="1200" b="1" u="sng" dirty="0"/>
              <a:t>Licence Obligations</a:t>
            </a:r>
          </a:p>
          <a:p>
            <a:r>
              <a:rPr lang="en-GB" sz="1200" dirty="0" smtClean="0"/>
              <a:t>We </a:t>
            </a:r>
            <a:r>
              <a:rPr lang="en-GB" sz="1200" dirty="0"/>
              <a:t>will set minimum standards of performance which we will impose through the introduction of Licence Obligations. Examples of areas where we currently have minimum standards include </a:t>
            </a:r>
            <a:r>
              <a:rPr lang="en-GB" sz="1200" dirty="0" smtClean="0"/>
              <a:t>the requirement to meet 1-in-20 demand. </a:t>
            </a:r>
            <a:r>
              <a:rPr lang="en-GB" sz="1200" dirty="0"/>
              <a:t>Failure to meet these standards could lead to enforcement action and/ or penalties.</a:t>
            </a:r>
          </a:p>
          <a:p>
            <a:endParaRPr lang="en-GB" sz="1200" dirty="0" smtClean="0"/>
          </a:p>
          <a:p>
            <a:r>
              <a:rPr lang="en-GB" sz="1200" b="1" u="sng" dirty="0" smtClean="0"/>
              <a:t>Output Delivery Incentives (Service </a:t>
            </a:r>
            <a:r>
              <a:rPr lang="en-GB" sz="1200" b="1" u="sng" dirty="0"/>
              <a:t>level </a:t>
            </a:r>
            <a:r>
              <a:rPr lang="en-GB" sz="1200" b="1" u="sng" dirty="0" smtClean="0"/>
              <a:t>improvements)</a:t>
            </a:r>
            <a:endParaRPr lang="en-GB" sz="1200" b="1" u="sng" dirty="0"/>
          </a:p>
          <a:p>
            <a:r>
              <a:rPr lang="en-GB" sz="1200" dirty="0" smtClean="0"/>
              <a:t>We </a:t>
            </a:r>
            <a:r>
              <a:rPr lang="en-GB" sz="1200" dirty="0"/>
              <a:t>will incentivize service level improvements through Output Delivery Incentives (ODIs</a:t>
            </a:r>
            <a:r>
              <a:rPr lang="en-GB" sz="1200" dirty="0" smtClean="0"/>
              <a:t>). ODIs </a:t>
            </a:r>
            <a:r>
              <a:rPr lang="en-GB" sz="1200" dirty="0"/>
              <a:t>may be financially incentivized, or reputational only in nature – this will depend on a number of factors, for example how confident we are in our ability to set targets</a:t>
            </a:r>
            <a:r>
              <a:rPr lang="en-GB" sz="1200" dirty="0" smtClean="0"/>
              <a:t>:</a:t>
            </a:r>
          </a:p>
          <a:p>
            <a:endParaRPr lang="en-GB" sz="1200" dirty="0"/>
          </a:p>
          <a:p>
            <a:pPr lvl="0">
              <a:spcBef>
                <a:spcPts val="0"/>
              </a:spcBef>
            </a:pPr>
            <a:r>
              <a:rPr lang="en-GB" sz="1200" dirty="0"/>
              <a:t>• </a:t>
            </a:r>
            <a:r>
              <a:rPr lang="en-GB" sz="1200" dirty="0" smtClean="0"/>
              <a:t>Reputational </a:t>
            </a:r>
            <a:r>
              <a:rPr lang="en-GB" sz="1200" dirty="0"/>
              <a:t>incentive will apply in areas that are of stakeholder interest but no baseline information is available/ there is no evidence of consumer willingness to pay; and </a:t>
            </a:r>
            <a:endParaRPr lang="en-GB" sz="1200" dirty="0" smtClean="0"/>
          </a:p>
          <a:p>
            <a:pPr lvl="0">
              <a:spcBef>
                <a:spcPts val="0"/>
              </a:spcBef>
            </a:pPr>
            <a:endParaRPr lang="en-GB" sz="1200" dirty="0" smtClean="0"/>
          </a:p>
          <a:p>
            <a:pPr lvl="0">
              <a:spcBef>
                <a:spcPts val="0"/>
              </a:spcBef>
            </a:pPr>
            <a:r>
              <a:rPr lang="en-GB" sz="1200" dirty="0"/>
              <a:t>• Financial incentives will only apply where the overall cost of the incentive does not exceed the value </a:t>
            </a:r>
            <a:r>
              <a:rPr lang="en-GB" sz="1200" dirty="0" smtClean="0"/>
              <a:t>to consumers</a:t>
            </a:r>
            <a:r>
              <a:rPr lang="en-GB" sz="1200" dirty="0"/>
              <a:t>, and will only fund performance improvements not already funded through the baseline.</a:t>
            </a:r>
          </a:p>
          <a:p>
            <a:pPr lvl="0">
              <a:spcBef>
                <a:spcPts val="0"/>
              </a:spcBef>
            </a:pPr>
            <a:endParaRPr lang="en-GB" sz="1200" dirty="0" smtClean="0"/>
          </a:p>
          <a:p>
            <a:endParaRPr lang="en-GB" sz="1200"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42691616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fld id="{2D0DF9ED-8BA0-410B-84D1-2D8774E69E9E}" type="slidenum">
              <a:rPr lang="en-GB" altLang="en-US" smtClean="0"/>
              <a:pPr/>
              <a:t>40</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0"/>
            <a:ext cx="9144000" cy="6858000"/>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EA4A99-59E8-6645-88B5-202BC6C3F2D9}"/>
              </a:ext>
            </a:extLst>
          </p:cNvPr>
          <p:cNvSpPr txBox="1"/>
          <p:nvPr/>
        </p:nvSpPr>
        <p:spPr>
          <a:xfrm>
            <a:off x="2591780" y="2348538"/>
            <a:ext cx="3960440" cy="769441"/>
          </a:xfrm>
          <a:prstGeom prst="rect">
            <a:avLst/>
          </a:prstGeom>
          <a:noFill/>
        </p:spPr>
        <p:txBody>
          <a:bodyPr wrap="square" rtlCol="0">
            <a:spAutoFit/>
          </a:bodyPr>
          <a:lstStyle/>
          <a:p>
            <a:r>
              <a:rPr lang="en-US"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Innovation</a:t>
            </a:r>
            <a:endParaRPr lang="en-US"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548071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Innovation</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41</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8" name="Content Placeholder 3"/>
          <p:cNvSpPr>
            <a:spLocks noGrp="1"/>
          </p:cNvSpPr>
          <p:nvPr>
            <p:ph idx="1"/>
          </p:nvPr>
        </p:nvSpPr>
        <p:spPr>
          <a:xfrm>
            <a:off x="395536" y="1037690"/>
            <a:ext cx="8229600" cy="576064"/>
          </a:xfrm>
        </p:spPr>
        <p:txBody>
          <a:bodyPr/>
          <a:lstStyle/>
          <a:p>
            <a:r>
              <a:rPr lang="en-GB" dirty="0" smtClean="0"/>
              <a:t>RIIO 2 Innovation Principles</a:t>
            </a:r>
            <a:endParaRPr lang="en-GB" dirty="0"/>
          </a:p>
        </p:txBody>
      </p:sp>
      <p:sp>
        <p:nvSpPr>
          <p:cNvPr id="9" name="TextBox 8"/>
          <p:cNvSpPr txBox="1"/>
          <p:nvPr/>
        </p:nvSpPr>
        <p:spPr>
          <a:xfrm>
            <a:off x="525706" y="2059932"/>
            <a:ext cx="8085584" cy="3139321"/>
          </a:xfrm>
          <a:prstGeom prst="rect">
            <a:avLst/>
          </a:prstGeom>
          <a:noFill/>
        </p:spPr>
        <p:txBody>
          <a:bodyPr wrap="square" rtlCol="0">
            <a:spAutoFit/>
          </a:bodyPr>
          <a:lstStyle/>
          <a:p>
            <a:r>
              <a:rPr lang="en-GB" b="1" dirty="0" err="1" smtClean="0"/>
              <a:t>Ofgem</a:t>
            </a:r>
            <a:r>
              <a:rPr lang="en-GB" b="1" dirty="0" smtClean="0"/>
              <a:t> summarised the RIIO2 Framework Decision in July 2018 which decided to retain an innovation stimulus in RIIO2, but to lead reform in following four areas: </a:t>
            </a:r>
          </a:p>
          <a:p>
            <a:endParaRPr lang="en-GB" b="1" dirty="0" smtClean="0"/>
          </a:p>
          <a:p>
            <a:pPr marL="342900" indent="-342900">
              <a:buFont typeface="Arial" panose="020B0604020202020204" pitchFamily="34" charset="0"/>
              <a:buChar char="•"/>
            </a:pPr>
            <a:r>
              <a:rPr lang="en-GB" dirty="0" smtClean="0"/>
              <a:t>Transitioning </a:t>
            </a:r>
            <a:r>
              <a:rPr lang="en-GB" dirty="0"/>
              <a:t>more innovation spending to business as usual (BAU</a:t>
            </a:r>
            <a:r>
              <a:rPr lang="en-GB" dirty="0" smtClean="0"/>
              <a:t>);</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smtClean="0"/>
              <a:t>Aligning </a:t>
            </a:r>
            <a:r>
              <a:rPr lang="en-GB" dirty="0"/>
              <a:t>funding with energy system transition</a:t>
            </a:r>
            <a:r>
              <a:rPr lang="en-GB" dirty="0" smtClean="0"/>
              <a:t>;</a:t>
            </a:r>
          </a:p>
          <a:p>
            <a:pPr marL="285750" indent="-285750">
              <a:buFont typeface="Arial" panose="020B0604020202020204" pitchFamily="34" charset="0"/>
              <a:buChar char="•"/>
            </a:pPr>
            <a:endParaRPr lang="en-GB" dirty="0"/>
          </a:p>
          <a:p>
            <a:pPr marL="342900" indent="-342900">
              <a:buFont typeface="Arial" panose="020B0604020202020204" pitchFamily="34" charset="0"/>
              <a:buChar char="•"/>
            </a:pPr>
            <a:r>
              <a:rPr lang="en-GB" dirty="0" smtClean="0"/>
              <a:t>Greater </a:t>
            </a:r>
            <a:r>
              <a:rPr lang="en-GB" dirty="0"/>
              <a:t>coordination with other public sector innovation funding; and </a:t>
            </a:r>
            <a:endParaRPr lang="en-GB" dirty="0" smtClean="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smtClean="0"/>
              <a:t>Increased </a:t>
            </a:r>
            <a:r>
              <a:rPr lang="en-GB" dirty="0"/>
              <a:t>third party involvement. </a:t>
            </a:r>
          </a:p>
          <a:p>
            <a:endParaRPr lang="en-GB" dirty="0"/>
          </a:p>
        </p:txBody>
      </p:sp>
    </p:spTree>
    <p:extLst>
      <p:ext uri="{BB962C8B-B14F-4D97-AF65-F5344CB8AC3E}">
        <p14:creationId xmlns:p14="http://schemas.microsoft.com/office/powerpoint/2010/main" val="19820566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Innovation</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42</a:t>
            </a:fld>
            <a:endParaRPr lang="en-GB" altLang="en-US" dirty="0"/>
          </a:p>
        </p:txBody>
      </p:sp>
      <p:sp>
        <p:nvSpPr>
          <p:cNvPr id="4" name="Content Placeholder 3"/>
          <p:cNvSpPr>
            <a:spLocks noGrp="1"/>
          </p:cNvSpPr>
          <p:nvPr>
            <p:ph idx="1"/>
          </p:nvPr>
        </p:nvSpPr>
        <p:spPr>
          <a:xfrm>
            <a:off x="529227" y="1278240"/>
            <a:ext cx="8424936" cy="432048"/>
          </a:xfrm>
        </p:spPr>
        <p:txBody>
          <a:bodyPr/>
          <a:lstStyle/>
          <a:p>
            <a:r>
              <a:rPr lang="en-GB" sz="2400" dirty="0" smtClean="0"/>
              <a:t>How will NGGT transition innovation spend to BAU?</a:t>
            </a:r>
            <a:endParaRPr lang="en-GB" sz="2400"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7" name="TextBox 6"/>
          <p:cNvSpPr txBox="1"/>
          <p:nvPr/>
        </p:nvSpPr>
        <p:spPr>
          <a:xfrm>
            <a:off x="582554" y="1883541"/>
            <a:ext cx="7776864" cy="1323439"/>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Innovation for O&amp;M clearly evident in projects to date</a:t>
            </a:r>
          </a:p>
          <a:p>
            <a:pPr marL="285750" indent="-285750">
              <a:buFont typeface="Arial" panose="020B0604020202020204" pitchFamily="34" charset="0"/>
              <a:buChar char="•"/>
            </a:pPr>
            <a:r>
              <a:rPr lang="en-GB" sz="2000" dirty="0" smtClean="0"/>
              <a:t>Could such projects continue without specific Innovation funding?</a:t>
            </a:r>
          </a:p>
          <a:p>
            <a:pPr marL="285750" indent="-285750">
              <a:buFont typeface="Arial" panose="020B0604020202020204" pitchFamily="34" charset="0"/>
              <a:buChar char="•"/>
            </a:pPr>
            <a:r>
              <a:rPr lang="en-GB" sz="2000" dirty="0" smtClean="0"/>
              <a:t>Will O&amp;M Innovation projects reduce costs in subsequent years?</a:t>
            </a:r>
          </a:p>
          <a:p>
            <a:pPr marL="285750" indent="-285750">
              <a:buFont typeface="Arial" panose="020B0604020202020204" pitchFamily="34" charset="0"/>
              <a:buChar char="•"/>
            </a:pPr>
            <a:endParaRPr lang="en-GB" sz="2000" dirty="0"/>
          </a:p>
        </p:txBody>
      </p:sp>
      <p:sp>
        <p:nvSpPr>
          <p:cNvPr id="8" name="Content Placeholder 3"/>
          <p:cNvSpPr txBox="1">
            <a:spLocks/>
          </p:cNvSpPr>
          <p:nvPr/>
        </p:nvSpPr>
        <p:spPr>
          <a:xfrm>
            <a:off x="582554" y="3645691"/>
            <a:ext cx="8424936" cy="432048"/>
          </a:xfrm>
          <a:prstGeom prst="rect">
            <a:avLst/>
          </a:prstGeom>
        </p:spPr>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t>How can NGGT support the Energy System Transition?</a:t>
            </a:r>
            <a:endParaRPr lang="en-GB" sz="2400" dirty="0"/>
          </a:p>
        </p:txBody>
      </p:sp>
      <p:sp>
        <p:nvSpPr>
          <p:cNvPr id="14" name="TextBox 13"/>
          <p:cNvSpPr txBox="1"/>
          <p:nvPr/>
        </p:nvSpPr>
        <p:spPr>
          <a:xfrm>
            <a:off x="529227" y="4528482"/>
            <a:ext cx="7776864" cy="1631216"/>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NIA projects to date have weighed in favour of O&amp;M, could focus for this scale of project shift towards the EST?</a:t>
            </a:r>
          </a:p>
          <a:p>
            <a:pPr marL="285750" indent="-285750">
              <a:buFont typeface="Arial" panose="020B0604020202020204" pitchFamily="34" charset="0"/>
              <a:buChar char="•"/>
            </a:pPr>
            <a:r>
              <a:rPr lang="en-GB" sz="2000" dirty="0" smtClean="0"/>
              <a:t>How would NG and stakeholders define a project’s alignment with EST?</a:t>
            </a:r>
          </a:p>
          <a:p>
            <a:pPr marL="285750" indent="-285750">
              <a:buFont typeface="Arial" panose="020B0604020202020204" pitchFamily="34" charset="0"/>
              <a:buChar char="•"/>
            </a:pPr>
            <a:endParaRPr lang="en-GB" sz="2000" dirty="0"/>
          </a:p>
        </p:txBody>
      </p:sp>
    </p:spTree>
    <p:extLst>
      <p:ext uri="{BB962C8B-B14F-4D97-AF65-F5344CB8AC3E}">
        <p14:creationId xmlns:p14="http://schemas.microsoft.com/office/powerpoint/2010/main" val="6570554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Innovation</a:t>
            </a:r>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43</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6" name="Content Placeholder 3"/>
          <p:cNvSpPr txBox="1">
            <a:spLocks/>
          </p:cNvSpPr>
          <p:nvPr/>
        </p:nvSpPr>
        <p:spPr>
          <a:xfrm>
            <a:off x="531459" y="1335235"/>
            <a:ext cx="8424936" cy="432048"/>
          </a:xfrm>
          <a:prstGeom prst="rect">
            <a:avLst/>
          </a:prstGeom>
        </p:spPr>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t>Aligning Innovation spend with public funding?</a:t>
            </a:r>
            <a:endParaRPr lang="en-GB" sz="2400" dirty="0"/>
          </a:p>
        </p:txBody>
      </p:sp>
      <p:sp>
        <p:nvSpPr>
          <p:cNvPr id="7" name="TextBox 6"/>
          <p:cNvSpPr txBox="1"/>
          <p:nvPr/>
        </p:nvSpPr>
        <p:spPr>
          <a:xfrm>
            <a:off x="488457" y="1907397"/>
            <a:ext cx="7776864" cy="1323439"/>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Have previous RIIO innovation funding mechanisms led to difficulty in aligning with other funding initiatives?</a:t>
            </a:r>
          </a:p>
          <a:p>
            <a:pPr marL="285750" indent="-285750">
              <a:buFont typeface="Arial" panose="020B0604020202020204" pitchFamily="34" charset="0"/>
              <a:buChar char="•"/>
            </a:pPr>
            <a:r>
              <a:rPr lang="en-GB" sz="2000" dirty="0" smtClean="0"/>
              <a:t>Would aligning innovation spend with public sector funding help deliver more large scale innovation projects?</a:t>
            </a:r>
          </a:p>
        </p:txBody>
      </p:sp>
      <p:sp>
        <p:nvSpPr>
          <p:cNvPr id="8" name="Content Placeholder 3"/>
          <p:cNvSpPr txBox="1">
            <a:spLocks/>
          </p:cNvSpPr>
          <p:nvPr/>
        </p:nvSpPr>
        <p:spPr>
          <a:xfrm>
            <a:off x="488457" y="3790386"/>
            <a:ext cx="8424936" cy="432048"/>
          </a:xfrm>
          <a:prstGeom prst="rect">
            <a:avLst/>
          </a:prstGeom>
        </p:spPr>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t>NGGT involving third </a:t>
            </a:r>
            <a:r>
              <a:rPr lang="en-GB" sz="2400" smtClean="0"/>
              <a:t>parties more?</a:t>
            </a:r>
            <a:endParaRPr lang="en-GB" sz="2400" dirty="0"/>
          </a:p>
        </p:txBody>
      </p:sp>
      <p:sp>
        <p:nvSpPr>
          <p:cNvPr id="9" name="TextBox 8"/>
          <p:cNvSpPr txBox="1"/>
          <p:nvPr/>
        </p:nvSpPr>
        <p:spPr>
          <a:xfrm>
            <a:off x="531459" y="4485838"/>
            <a:ext cx="7776864" cy="1015663"/>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Has requirement that 75% of NIA spend go to third parties been successful?</a:t>
            </a:r>
          </a:p>
          <a:p>
            <a:pPr marL="285750" indent="-285750">
              <a:buFont typeface="Arial" panose="020B0604020202020204" pitchFamily="34" charset="0"/>
              <a:buChar char="•"/>
            </a:pPr>
            <a:r>
              <a:rPr lang="en-GB" sz="2000" dirty="0" smtClean="0"/>
              <a:t>Would NGGT be open to running a third party innovation competition?</a:t>
            </a:r>
          </a:p>
        </p:txBody>
      </p:sp>
    </p:spTree>
    <p:extLst>
      <p:ext uri="{BB962C8B-B14F-4D97-AF65-F5344CB8AC3E}">
        <p14:creationId xmlns:p14="http://schemas.microsoft.com/office/powerpoint/2010/main" val="11750033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fld id="{2D0DF9ED-8BA0-410B-84D1-2D8774E69E9E}" type="slidenum">
              <a:rPr lang="en-GB" altLang="en-US" smtClean="0"/>
              <a:pPr/>
              <a:t>44</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0"/>
            <a:ext cx="9144000" cy="6858000"/>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EA4A99-59E8-6645-88B5-202BC6C3F2D9}"/>
              </a:ext>
            </a:extLst>
          </p:cNvPr>
          <p:cNvSpPr txBox="1"/>
          <p:nvPr/>
        </p:nvSpPr>
        <p:spPr>
          <a:xfrm>
            <a:off x="2843808" y="2453154"/>
            <a:ext cx="3960440" cy="769441"/>
          </a:xfrm>
          <a:prstGeom prst="rect">
            <a:avLst/>
          </a:prstGeom>
          <a:noFill/>
        </p:spPr>
        <p:txBody>
          <a:bodyPr wrap="square" rtlCol="0">
            <a:spAutoFit/>
          </a:bodyPr>
          <a:lstStyle/>
          <a:p>
            <a:r>
              <a:rPr lang="en-US"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Asset Life</a:t>
            </a:r>
            <a:endParaRPr lang="en-US"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34968873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Asset Life </a:t>
            </a: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45</a:t>
            </a:fld>
            <a:endParaRPr lang="en-GB" altLang="en-US" dirty="0"/>
          </a:p>
        </p:txBody>
      </p:sp>
      <p:sp>
        <p:nvSpPr>
          <p:cNvPr id="4" name="Content Placeholder 3"/>
          <p:cNvSpPr>
            <a:spLocks noGrp="1"/>
          </p:cNvSpPr>
          <p:nvPr>
            <p:ph idx="1"/>
          </p:nvPr>
        </p:nvSpPr>
        <p:spPr>
          <a:xfrm>
            <a:off x="395536" y="1412776"/>
            <a:ext cx="8229600" cy="3382955"/>
          </a:xfrm>
        </p:spPr>
        <p:txBody>
          <a:bodyPr/>
          <a:lstStyle/>
          <a:p>
            <a:r>
              <a:rPr lang="en-GB" sz="1800" b="1" dirty="0" smtClean="0"/>
              <a:t>Problem:</a:t>
            </a:r>
          </a:p>
          <a:p>
            <a:pPr marL="457200" indent="-457200">
              <a:buFont typeface="Arial" panose="020B0604020202020204" pitchFamily="34" charset="0"/>
              <a:buChar char="•"/>
            </a:pPr>
            <a:r>
              <a:rPr lang="en-GB" sz="1800" dirty="0" smtClean="0"/>
              <a:t>Uncertainty around in the use of gas going into the future </a:t>
            </a:r>
          </a:p>
          <a:p>
            <a:pPr marL="457200" indent="-457200">
              <a:buFont typeface="Arial" panose="020B0604020202020204" pitchFamily="34" charset="0"/>
              <a:buChar char="•"/>
            </a:pPr>
            <a:endParaRPr lang="en-GB" sz="1800" dirty="0"/>
          </a:p>
          <a:p>
            <a:pPr marL="457200" indent="-457200">
              <a:buFont typeface="Arial" panose="020B0604020202020204" pitchFamily="34" charset="0"/>
              <a:buChar char="•"/>
            </a:pPr>
            <a:r>
              <a:rPr lang="en-GB" sz="1800" dirty="0" smtClean="0"/>
              <a:t>Increase risk of asset stranding</a:t>
            </a:r>
          </a:p>
          <a:p>
            <a:pPr marL="457200" indent="-457200">
              <a:buFont typeface="Arial" panose="020B0604020202020204" pitchFamily="34" charset="0"/>
              <a:buChar char="•"/>
            </a:pPr>
            <a:endParaRPr lang="en-GB" sz="1800" dirty="0"/>
          </a:p>
          <a:p>
            <a:pPr marL="457200" indent="-457200">
              <a:buFont typeface="Arial" panose="020B0604020202020204" pitchFamily="34" charset="0"/>
              <a:buChar char="•"/>
            </a:pPr>
            <a:r>
              <a:rPr lang="en-GB" sz="1800" dirty="0" smtClean="0"/>
              <a:t>What if current asset lives do not reflect the reality of the network. How will costs be recovered, what is the risk to investors?</a:t>
            </a:r>
          </a:p>
          <a:p>
            <a:pPr marL="457200" indent="-457200">
              <a:buFont typeface="Arial" panose="020B0604020202020204" pitchFamily="34" charset="0"/>
              <a:buChar char="•"/>
            </a:pPr>
            <a:endParaRPr lang="en-GB" sz="1800" dirty="0"/>
          </a:p>
          <a:p>
            <a:pPr marL="457200" indent="-457200">
              <a:buFont typeface="Arial" panose="020B0604020202020204" pitchFamily="34" charset="0"/>
              <a:buChar char="•"/>
            </a:pPr>
            <a:r>
              <a:rPr lang="en-GB" sz="1800" dirty="0" smtClean="0"/>
              <a:t>Intergenerational Equity?</a:t>
            </a:r>
          </a:p>
          <a:p>
            <a:endParaRPr lang="en-GB" sz="1800" dirty="0" smtClean="0"/>
          </a:p>
          <a:p>
            <a:r>
              <a:rPr lang="en-GB" sz="1800" b="1" dirty="0" smtClean="0"/>
              <a:t>Proposal:</a:t>
            </a:r>
            <a:r>
              <a:rPr lang="en-GB" sz="1800" dirty="0" smtClean="0"/>
              <a:t> </a:t>
            </a:r>
          </a:p>
          <a:p>
            <a:r>
              <a:rPr lang="en-GB" sz="1800" dirty="0" smtClean="0"/>
              <a:t>We would like to ask holders on what is an appropriate level of economic asset life. </a:t>
            </a:r>
            <a:endParaRPr lang="en-GB" sz="1800" dirty="0"/>
          </a:p>
          <a:p>
            <a:endParaRPr lang="en-GB"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39383490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fld id="{2D0DF9ED-8BA0-410B-84D1-2D8774E69E9E}" type="slidenum">
              <a:rPr lang="en-GB" altLang="en-US" smtClean="0"/>
              <a:pPr/>
              <a:t>46</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0"/>
            <a:ext cx="9144000" cy="6858000"/>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EA4A99-59E8-6645-88B5-202BC6C3F2D9}"/>
              </a:ext>
            </a:extLst>
          </p:cNvPr>
          <p:cNvSpPr txBox="1"/>
          <p:nvPr/>
        </p:nvSpPr>
        <p:spPr>
          <a:xfrm>
            <a:off x="2483768" y="2097430"/>
            <a:ext cx="3960440" cy="2123658"/>
          </a:xfrm>
          <a:prstGeom prst="rect">
            <a:avLst/>
          </a:prstGeom>
          <a:noFill/>
        </p:spPr>
        <p:txBody>
          <a:bodyPr wrap="square" rtlCol="0">
            <a:spAutoFit/>
          </a:bodyPr>
          <a:lstStyle/>
          <a:p>
            <a:r>
              <a:rPr lang="en-US"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Revenue Driver Reopener</a:t>
            </a:r>
            <a:endParaRPr lang="en-US"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24709669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Revenue Driver Reopener</a:t>
            </a:r>
            <a:br>
              <a:rPr lang="en-GB" dirty="0"/>
            </a:b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47</a:t>
            </a:fld>
            <a:endParaRPr lang="en-GB" altLang="en-US" dirty="0"/>
          </a:p>
        </p:txBody>
      </p:sp>
      <p:sp>
        <p:nvSpPr>
          <p:cNvPr id="4" name="Content Placeholder 3"/>
          <p:cNvSpPr>
            <a:spLocks noGrp="1"/>
          </p:cNvSpPr>
          <p:nvPr>
            <p:ph idx="1"/>
          </p:nvPr>
        </p:nvSpPr>
        <p:spPr/>
        <p:txBody>
          <a:bodyPr/>
          <a:lstStyle/>
          <a:p>
            <a:r>
              <a:rPr lang="en-GB" sz="1800" b="1" dirty="0" smtClean="0"/>
              <a:t>Problem:</a:t>
            </a:r>
            <a:endParaRPr lang="en-GB" sz="1800" b="1" dirty="0"/>
          </a:p>
          <a:p>
            <a:pPr marL="285750" indent="-285750">
              <a:buFont typeface="Arial" panose="020B0604020202020204" pitchFamily="34" charset="0"/>
              <a:buChar char="•"/>
            </a:pPr>
            <a:r>
              <a:rPr lang="en-GB" sz="1800" dirty="0" smtClean="0"/>
              <a:t>We </a:t>
            </a:r>
            <a:r>
              <a:rPr lang="en-GB" sz="1800" dirty="0"/>
              <a:t>expect some uncertainty about the level of expenditure requirements needed to deliver incremental entry and exit capacity on the gas transmission system during the five-year price control period. There is uncertainty as to where and when the capacity will be needed and in terms of the costs of incremental capacity at </a:t>
            </a:r>
            <a:r>
              <a:rPr lang="en-GB" sz="1800" dirty="0" smtClean="0"/>
              <a:t>different </a:t>
            </a:r>
            <a:r>
              <a:rPr lang="en-GB" sz="1800" dirty="0"/>
              <a:t>entry and exit points</a:t>
            </a:r>
            <a:r>
              <a:rPr lang="en-GB" sz="1800" dirty="0" smtClean="0"/>
              <a:t>.</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t>Current Uncertainty Mechanism is not used during RIIO-1</a:t>
            </a:r>
          </a:p>
          <a:p>
            <a:pPr marL="285750" indent="-285750">
              <a:buFont typeface="Arial" panose="020B0604020202020204" pitchFamily="34" charset="0"/>
              <a:buChar char="•"/>
            </a:pPr>
            <a:endParaRPr lang="en-GB" sz="1800" b="1" dirty="0"/>
          </a:p>
          <a:p>
            <a:r>
              <a:rPr lang="en-GB" sz="1800" b="1" dirty="0" smtClean="0"/>
              <a:t>Proposal:</a:t>
            </a:r>
          </a:p>
          <a:p>
            <a:r>
              <a:rPr lang="en-GB" sz="1800" dirty="0"/>
              <a:t>We would like your views if  it would be better and more accurate to review on a case by case basis</a:t>
            </a:r>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390573453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fld id="{2D0DF9ED-8BA0-410B-84D1-2D8774E69E9E}" type="slidenum">
              <a:rPr lang="en-GB" altLang="en-US" smtClean="0"/>
              <a:pPr/>
              <a:t>48</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0"/>
            <a:ext cx="9144000" cy="6858000"/>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EA4A99-59E8-6645-88B5-202BC6C3F2D9}"/>
              </a:ext>
            </a:extLst>
          </p:cNvPr>
          <p:cNvSpPr txBox="1"/>
          <p:nvPr/>
        </p:nvSpPr>
        <p:spPr>
          <a:xfrm>
            <a:off x="2231740" y="2068434"/>
            <a:ext cx="4680520" cy="769441"/>
          </a:xfrm>
          <a:prstGeom prst="rect">
            <a:avLst/>
          </a:prstGeom>
          <a:noFill/>
        </p:spPr>
        <p:txBody>
          <a:bodyPr wrap="square" rtlCol="0">
            <a:spAutoFit/>
          </a:bodyPr>
          <a:lstStyle/>
          <a:p>
            <a:r>
              <a:rPr lang="en-US"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Whole System</a:t>
            </a:r>
          </a:p>
        </p:txBody>
      </p:sp>
      <p:sp>
        <p:nvSpPr>
          <p:cNvPr id="8"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Tree>
    <p:extLst>
      <p:ext uri="{BB962C8B-B14F-4D97-AF65-F5344CB8AC3E}">
        <p14:creationId xmlns:p14="http://schemas.microsoft.com/office/powerpoint/2010/main" val="316422223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Whole System</a:t>
            </a:r>
            <a:r>
              <a:rPr lang="en-GB" dirty="0"/>
              <a:t/>
            </a:r>
            <a:br>
              <a:rPr lang="en-GB" dirty="0"/>
            </a:br>
            <a:endParaRPr lang="en-GB" dirty="0"/>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49</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6" name="Title 1"/>
          <p:cNvSpPr txBox="1">
            <a:spLocks/>
          </p:cNvSpPr>
          <p:nvPr/>
        </p:nvSpPr>
        <p:spPr>
          <a:xfrm>
            <a:off x="0" y="632673"/>
            <a:ext cx="9017000" cy="348055"/>
          </a:xfrm>
          <a:prstGeom prst="rect">
            <a:avLst/>
          </a:prstGeom>
        </p:spPr>
        <p:txBody>
          <a:bodyPr/>
          <a:lstStyle>
            <a:lvl1pPr algn="r" rtl="0" eaLnBrk="1" fontAlgn="base" hangingPunct="1">
              <a:spcBef>
                <a:spcPct val="0"/>
              </a:spcBef>
              <a:spcAft>
                <a:spcPct val="0"/>
              </a:spcAft>
              <a:defRPr sz="1350" b="1" kern="1200"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a:lstStyle>
          <a:p>
            <a:pPr algn="ctr"/>
            <a:r>
              <a:rPr lang="en-GB" dirty="0">
                <a:solidFill>
                  <a:srgbClr val="F47B20"/>
                </a:solidFill>
              </a:rPr>
              <a:t>Cross-sector network solutions: a Whole System approach</a:t>
            </a:r>
            <a:r>
              <a:rPr lang="en-GB" dirty="0" smtClean="0">
                <a:solidFill>
                  <a:srgbClr val="F47B20"/>
                </a:solidFill>
              </a:rPr>
              <a:t/>
            </a:r>
            <a:br>
              <a:rPr lang="en-GB" dirty="0" smtClean="0">
                <a:solidFill>
                  <a:srgbClr val="F47B20"/>
                </a:solidFill>
              </a:rPr>
            </a:br>
            <a:endParaRPr lang="en-GB" dirty="0">
              <a:solidFill>
                <a:srgbClr val="F47B20"/>
              </a:solidFill>
            </a:endParaRPr>
          </a:p>
        </p:txBody>
      </p:sp>
      <p:sp>
        <p:nvSpPr>
          <p:cNvPr id="10" name="Content Placeholder 3"/>
          <p:cNvSpPr>
            <a:spLocks noGrp="1"/>
          </p:cNvSpPr>
          <p:nvPr>
            <p:ph idx="1"/>
          </p:nvPr>
        </p:nvSpPr>
        <p:spPr>
          <a:xfrm>
            <a:off x="539552" y="931646"/>
            <a:ext cx="8064896" cy="5593698"/>
          </a:xfrm>
        </p:spPr>
        <p:txBody>
          <a:bodyPr/>
          <a:lstStyle/>
          <a:p>
            <a:pPr algn="just"/>
            <a:endParaRPr lang="en-GB" sz="1800" dirty="0" smtClean="0"/>
          </a:p>
          <a:p>
            <a:pPr algn="just"/>
            <a:r>
              <a:rPr lang="en-GB" sz="1800" b="1" dirty="0" smtClean="0"/>
              <a:t>Issue</a:t>
            </a:r>
          </a:p>
          <a:p>
            <a:pPr algn="just"/>
            <a:r>
              <a:rPr lang="en-GB" sz="1800" dirty="0" smtClean="0"/>
              <a:t>The </a:t>
            </a:r>
            <a:r>
              <a:rPr lang="en-GB" sz="1800" dirty="0"/>
              <a:t>energy system is changing and the economy is becoming increasingly </a:t>
            </a:r>
            <a:r>
              <a:rPr lang="en-GB" sz="1800" dirty="0" smtClean="0"/>
              <a:t>interlinked.</a:t>
            </a:r>
          </a:p>
          <a:p>
            <a:pPr algn="just"/>
            <a:endParaRPr lang="en-GB" sz="1800" dirty="0"/>
          </a:p>
          <a:p>
            <a:pPr algn="just"/>
            <a:r>
              <a:rPr lang="en-GB" sz="1800" b="1" dirty="0" smtClean="0"/>
              <a:t>Proposal</a:t>
            </a:r>
            <a:endParaRPr lang="en-GB" sz="1800" dirty="0" smtClean="0"/>
          </a:p>
          <a:p>
            <a:pPr algn="just"/>
            <a:r>
              <a:rPr lang="en-GB" sz="1800" dirty="0" smtClean="0"/>
              <a:t>A </a:t>
            </a:r>
            <a:r>
              <a:rPr lang="en-GB" sz="1800" dirty="0"/>
              <a:t>Whole System approach looks </a:t>
            </a:r>
            <a:r>
              <a:rPr lang="en-GB" sz="1800" dirty="0" smtClean="0"/>
              <a:t>at bringing </a:t>
            </a:r>
            <a:r>
              <a:rPr lang="en-GB" sz="1800" dirty="0"/>
              <a:t>network solutions to address this changing landscape</a:t>
            </a:r>
            <a:r>
              <a:rPr lang="en-GB" sz="1800" dirty="0" smtClean="0"/>
              <a:t>.</a:t>
            </a:r>
          </a:p>
          <a:p>
            <a:pPr algn="just"/>
            <a:endParaRPr lang="en-GB" sz="1800" dirty="0"/>
          </a:p>
          <a:p>
            <a:pPr algn="just"/>
            <a:r>
              <a:rPr lang="en-GB" sz="1800" i="1" dirty="0" smtClean="0"/>
              <a:t>Key points:</a:t>
            </a:r>
          </a:p>
          <a:p>
            <a:pPr marL="742950" lvl="1" indent="-285750" algn="just">
              <a:buFont typeface="Arial" panose="020B0604020202020204" pitchFamily="34" charset="0"/>
              <a:buChar char="•"/>
            </a:pPr>
            <a:r>
              <a:rPr lang="en-GB" sz="1800" dirty="0" smtClean="0"/>
              <a:t>New </a:t>
            </a:r>
            <a:r>
              <a:rPr lang="en-GB" sz="1800" dirty="0"/>
              <a:t>initiative</a:t>
            </a:r>
          </a:p>
          <a:p>
            <a:pPr marL="742950" lvl="1" indent="-285750" algn="just">
              <a:buFont typeface="Arial" panose="020B0604020202020204" pitchFamily="34" charset="0"/>
              <a:buChar char="•"/>
            </a:pPr>
            <a:r>
              <a:rPr lang="en-GB" sz="1800" dirty="0"/>
              <a:t>Opportunities</a:t>
            </a:r>
          </a:p>
          <a:p>
            <a:pPr marL="742950" lvl="1" indent="-285750" algn="just">
              <a:buFont typeface="Arial" panose="020B0604020202020204" pitchFamily="34" charset="0"/>
              <a:buChar char="•"/>
            </a:pPr>
            <a:r>
              <a:rPr lang="en-GB" sz="1800" dirty="0" smtClean="0"/>
              <a:t>Financial incentives</a:t>
            </a:r>
            <a:endParaRPr lang="en-GB" sz="1800" dirty="0"/>
          </a:p>
          <a:p>
            <a:pPr marL="742950" lvl="1" indent="-285750" algn="just">
              <a:buFont typeface="Arial" panose="020B0604020202020204" pitchFamily="34" charset="0"/>
              <a:buChar char="•"/>
            </a:pPr>
            <a:r>
              <a:rPr lang="en-GB" sz="1800" dirty="0"/>
              <a:t>Shape policy</a:t>
            </a:r>
          </a:p>
          <a:p>
            <a:pPr marL="742950" lvl="1" indent="-285750" algn="just">
              <a:buFont typeface="Arial" panose="020B0604020202020204" pitchFamily="34" charset="0"/>
              <a:buChar char="•"/>
            </a:pPr>
            <a:r>
              <a:rPr lang="en-GB" sz="1800" dirty="0" smtClean="0"/>
              <a:t>Potential projects</a:t>
            </a:r>
          </a:p>
        </p:txBody>
      </p:sp>
    </p:spTree>
    <p:extLst>
      <p:ext uri="{BB962C8B-B14F-4D97-AF65-F5344CB8AC3E}">
        <p14:creationId xmlns:p14="http://schemas.microsoft.com/office/powerpoint/2010/main" val="28602797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8251552" y="6525344"/>
            <a:ext cx="2133600" cy="268139"/>
          </a:xfrm>
        </p:spPr>
        <p:txBody>
          <a:bodyPr/>
          <a:lstStyle/>
          <a:p>
            <a:fld id="{2D0DF9ED-8BA0-410B-84D1-2D8774E69E9E}" type="slidenum">
              <a:rPr lang="en-GB" altLang="en-US" smtClean="0"/>
              <a:pPr/>
              <a:t>5</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graphicFrame>
        <p:nvGraphicFramePr>
          <p:cNvPr id="6" name="Diagram 5"/>
          <p:cNvGraphicFramePr/>
          <p:nvPr>
            <p:extLst>
              <p:ext uri="{D42A27DB-BD31-4B8C-83A1-F6EECF244321}">
                <p14:modId xmlns:p14="http://schemas.microsoft.com/office/powerpoint/2010/main" val="2453917330"/>
              </p:ext>
            </p:extLst>
          </p:nvPr>
        </p:nvGraphicFramePr>
        <p:xfrm>
          <a:off x="-324544" y="1052736"/>
          <a:ext cx="8549456" cy="55446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le 1"/>
          <p:cNvSpPr>
            <a:spLocks noGrp="1"/>
          </p:cNvSpPr>
          <p:nvPr>
            <p:ph type="title"/>
          </p:nvPr>
        </p:nvSpPr>
        <p:spPr>
          <a:xfrm>
            <a:off x="2539384" y="188639"/>
            <a:ext cx="5997352" cy="506205"/>
          </a:xfrm>
        </p:spPr>
        <p:txBody>
          <a:bodyPr/>
          <a:lstStyle/>
          <a:p>
            <a:r>
              <a:rPr lang="en-GB" dirty="0" smtClean="0"/>
              <a:t>Forming a view on Outputs</a:t>
            </a:r>
            <a:br>
              <a:rPr lang="en-GB" dirty="0" smtClean="0"/>
            </a:br>
            <a:r>
              <a:rPr lang="en-GB" dirty="0" smtClean="0"/>
              <a:t>- What Ofgem would like to see from National Grid</a:t>
            </a:r>
            <a:endParaRPr lang="en-GB" dirty="0"/>
          </a:p>
        </p:txBody>
      </p:sp>
      <p:sp>
        <p:nvSpPr>
          <p:cNvPr id="40" name="TextBox 39"/>
          <p:cNvSpPr txBox="1"/>
          <p:nvPr/>
        </p:nvSpPr>
        <p:spPr>
          <a:xfrm>
            <a:off x="-22361" y="5724137"/>
            <a:ext cx="3154201" cy="1231106"/>
          </a:xfrm>
          <a:prstGeom prst="rect">
            <a:avLst/>
          </a:prstGeom>
          <a:noFill/>
        </p:spPr>
        <p:txBody>
          <a:bodyPr wrap="square" rtlCol="0">
            <a:spAutoFit/>
          </a:bodyPr>
          <a:lstStyle/>
          <a:p>
            <a:r>
              <a:rPr lang="en-GB" sz="1400" dirty="0" smtClean="0"/>
              <a:t>Efficiency and affordability should be implicit within any price control</a:t>
            </a:r>
          </a:p>
          <a:p>
            <a:endParaRPr lang="en-GB" sz="1400" dirty="0"/>
          </a:p>
          <a:p>
            <a:r>
              <a:rPr lang="en-GB" sz="1400" dirty="0" smtClean="0"/>
              <a:t>Safety is part of HSE requirements</a:t>
            </a:r>
            <a:endParaRPr lang="en-US" sz="1400" dirty="0"/>
          </a:p>
          <a:p>
            <a:endParaRPr lang="en-GB" dirty="0"/>
          </a:p>
        </p:txBody>
      </p:sp>
      <p:sp>
        <p:nvSpPr>
          <p:cNvPr id="2" name="TextBox 1"/>
          <p:cNvSpPr txBox="1"/>
          <p:nvPr/>
        </p:nvSpPr>
        <p:spPr>
          <a:xfrm>
            <a:off x="7380312" y="4797152"/>
            <a:ext cx="1727369" cy="1200329"/>
          </a:xfrm>
          <a:prstGeom prst="rect">
            <a:avLst/>
          </a:prstGeom>
          <a:solidFill>
            <a:schemeClr val="accent4"/>
          </a:solidFill>
        </p:spPr>
        <p:txBody>
          <a:bodyPr wrap="square" rtlCol="0">
            <a:spAutoFit/>
          </a:bodyPr>
          <a:lstStyle/>
          <a:p>
            <a:pPr lvl="0"/>
            <a:r>
              <a:rPr lang="en-US" dirty="0">
                <a:solidFill>
                  <a:schemeClr val="bg1"/>
                </a:solidFill>
              </a:rPr>
              <a:t>Meet the needs of consumers and network users</a:t>
            </a:r>
          </a:p>
        </p:txBody>
      </p:sp>
      <p:sp>
        <p:nvSpPr>
          <p:cNvPr id="24" name="TextBox 23"/>
          <p:cNvSpPr txBox="1"/>
          <p:nvPr/>
        </p:nvSpPr>
        <p:spPr>
          <a:xfrm>
            <a:off x="7382292" y="3364659"/>
            <a:ext cx="1654204" cy="923330"/>
          </a:xfrm>
          <a:prstGeom prst="rect">
            <a:avLst/>
          </a:prstGeom>
          <a:solidFill>
            <a:schemeClr val="accent4"/>
          </a:solidFill>
        </p:spPr>
        <p:txBody>
          <a:bodyPr wrap="square" rtlCol="0">
            <a:spAutoFit/>
          </a:bodyPr>
          <a:lstStyle/>
          <a:p>
            <a:pPr lvl="0"/>
            <a:r>
              <a:rPr lang="en-US" dirty="0">
                <a:solidFill>
                  <a:schemeClr val="bg1"/>
                </a:solidFill>
              </a:rPr>
              <a:t>Deliver a </a:t>
            </a:r>
            <a:r>
              <a:rPr lang="en-US" dirty="0" smtClean="0">
                <a:solidFill>
                  <a:schemeClr val="bg1"/>
                </a:solidFill>
              </a:rPr>
              <a:t>sustainable </a:t>
            </a:r>
            <a:r>
              <a:rPr lang="en-US" dirty="0">
                <a:solidFill>
                  <a:schemeClr val="bg1"/>
                </a:solidFill>
              </a:rPr>
              <a:t>network</a:t>
            </a:r>
          </a:p>
        </p:txBody>
      </p:sp>
      <p:sp>
        <p:nvSpPr>
          <p:cNvPr id="26" name="TextBox 25"/>
          <p:cNvSpPr txBox="1"/>
          <p:nvPr/>
        </p:nvSpPr>
        <p:spPr>
          <a:xfrm>
            <a:off x="7380312" y="2003656"/>
            <a:ext cx="1656184" cy="923330"/>
          </a:xfrm>
          <a:prstGeom prst="rect">
            <a:avLst/>
          </a:prstGeom>
          <a:solidFill>
            <a:schemeClr val="accent4"/>
          </a:solidFill>
        </p:spPr>
        <p:txBody>
          <a:bodyPr wrap="square" rtlCol="0">
            <a:spAutoFit/>
          </a:bodyPr>
          <a:lstStyle/>
          <a:p>
            <a:pPr lvl="0"/>
            <a:r>
              <a:rPr lang="en-US" dirty="0">
                <a:solidFill>
                  <a:schemeClr val="bg1"/>
                </a:solidFill>
              </a:rPr>
              <a:t>Maintain a safe and resilient network</a:t>
            </a:r>
          </a:p>
        </p:txBody>
      </p:sp>
    </p:spTree>
    <p:extLst>
      <p:ext uri="{BB962C8B-B14F-4D97-AF65-F5344CB8AC3E}">
        <p14:creationId xmlns:p14="http://schemas.microsoft.com/office/powerpoint/2010/main" val="36919699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BJPseudoFooter"/>
          <p:cNvSpPr txBox="1">
            <a:spLocks noChangeArrowheads="1"/>
          </p:cNvSpPr>
          <p:nvPr>
            <p:custDataLst>
              <p:tags r:id="rId1"/>
            </p:custDataLst>
          </p:nvPr>
        </p:nvSpPr>
        <p:spPr bwMode="auto">
          <a:xfrm>
            <a:off x="127000" y="6445190"/>
            <a:ext cx="889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GB" altLang="en-US" sz="900" smtClean="0">
                <a:solidFill>
                  <a:srgbClr val="000000"/>
                </a:solidFill>
                <a:latin typeface="Verdana" panose="020B0604030504040204" pitchFamily="34" charset="0"/>
              </a:rPr>
              <a:t>        </a:t>
            </a:r>
            <a:r>
              <a:rPr lang="en-GB" altLang="en-US" sz="1100" smtClean="0">
                <a:solidFill>
                  <a:srgbClr val="000000"/>
                </a:solidFill>
              </a:rPr>
              <a:t>
</a:t>
            </a:r>
            <a:r>
              <a:rPr lang="en-GB" altLang="en-US" sz="900" smtClean="0">
                <a:solidFill>
                  <a:srgbClr val="000000"/>
                </a:solidFill>
                <a:latin typeface="Verdana" panose="020B0604030504040204" pitchFamily="34" charset="0"/>
              </a:rPr>
              <a:t>  </a:t>
            </a:r>
            <a:endParaRPr lang="en-GB" altLang="en-US" sz="900">
              <a:solidFill>
                <a:srgbClr val="000000"/>
              </a:solidFill>
              <a:latin typeface="Verdan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8251552" y="6525344"/>
            <a:ext cx="2133600" cy="268139"/>
          </a:xfrm>
        </p:spPr>
        <p:txBody>
          <a:bodyPr/>
          <a:lstStyle/>
          <a:p>
            <a:fld id="{2D0DF9ED-8BA0-410B-84D1-2D8774E69E9E}" type="slidenum">
              <a:rPr lang="en-GB" altLang="en-US" smtClean="0"/>
              <a:pPr/>
              <a:t>6</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7" name="Title 1"/>
          <p:cNvSpPr>
            <a:spLocks noGrp="1"/>
          </p:cNvSpPr>
          <p:nvPr>
            <p:ph type="title"/>
          </p:nvPr>
        </p:nvSpPr>
        <p:spPr>
          <a:xfrm>
            <a:off x="2539384" y="188640"/>
            <a:ext cx="5997352" cy="288032"/>
          </a:xfrm>
        </p:spPr>
        <p:txBody>
          <a:bodyPr/>
          <a:lstStyle/>
          <a:p>
            <a:r>
              <a:rPr lang="en-GB" dirty="0" smtClean="0"/>
              <a:t>Forming a view on Outputs</a:t>
            </a:r>
            <a:endParaRPr lang="en-GB" dirty="0"/>
          </a:p>
        </p:txBody>
      </p:sp>
      <p:sp>
        <p:nvSpPr>
          <p:cNvPr id="2" name="TextBox 1"/>
          <p:cNvSpPr txBox="1"/>
          <p:nvPr/>
        </p:nvSpPr>
        <p:spPr>
          <a:xfrm>
            <a:off x="7524328" y="908720"/>
            <a:ext cx="1123162" cy="784830"/>
          </a:xfrm>
          <a:prstGeom prst="rect">
            <a:avLst/>
          </a:prstGeom>
          <a:solidFill>
            <a:schemeClr val="accent4"/>
          </a:solidFill>
        </p:spPr>
        <p:txBody>
          <a:bodyPr wrap="square" rtlCol="0">
            <a:spAutoFit/>
          </a:bodyPr>
          <a:lstStyle/>
          <a:p>
            <a:pPr lvl="0"/>
            <a:r>
              <a:rPr lang="en-US" sz="1500" dirty="0">
                <a:solidFill>
                  <a:schemeClr val="bg1"/>
                </a:solidFill>
              </a:rPr>
              <a:t>Deliver </a:t>
            </a:r>
            <a:r>
              <a:rPr lang="en-US" sz="1500" dirty="0" smtClean="0">
                <a:solidFill>
                  <a:schemeClr val="bg1"/>
                </a:solidFill>
              </a:rPr>
              <a:t>a sustainable </a:t>
            </a:r>
            <a:r>
              <a:rPr lang="en-US" sz="1500" dirty="0">
                <a:solidFill>
                  <a:schemeClr val="bg1"/>
                </a:solidFill>
              </a:rPr>
              <a:t>network</a:t>
            </a:r>
          </a:p>
        </p:txBody>
      </p:sp>
      <p:sp>
        <p:nvSpPr>
          <p:cNvPr id="24" name="TextBox 23"/>
          <p:cNvSpPr txBox="1"/>
          <p:nvPr/>
        </p:nvSpPr>
        <p:spPr>
          <a:xfrm>
            <a:off x="4588186" y="991035"/>
            <a:ext cx="2494656" cy="553998"/>
          </a:xfrm>
          <a:prstGeom prst="rect">
            <a:avLst/>
          </a:prstGeom>
          <a:solidFill>
            <a:schemeClr val="accent4"/>
          </a:solidFill>
        </p:spPr>
        <p:txBody>
          <a:bodyPr wrap="square" rtlCol="0">
            <a:spAutoFit/>
          </a:bodyPr>
          <a:lstStyle/>
          <a:p>
            <a:pPr lvl="0"/>
            <a:r>
              <a:rPr lang="en-US" sz="1500" dirty="0">
                <a:solidFill>
                  <a:schemeClr val="bg1"/>
                </a:solidFill>
              </a:rPr>
              <a:t>Meet the needs of consumers and network users</a:t>
            </a:r>
          </a:p>
        </p:txBody>
      </p:sp>
      <p:sp>
        <p:nvSpPr>
          <p:cNvPr id="26" name="TextBox 25"/>
          <p:cNvSpPr txBox="1"/>
          <p:nvPr/>
        </p:nvSpPr>
        <p:spPr>
          <a:xfrm>
            <a:off x="2231175" y="986654"/>
            <a:ext cx="2038172" cy="646331"/>
          </a:xfrm>
          <a:prstGeom prst="rect">
            <a:avLst/>
          </a:prstGeom>
          <a:solidFill>
            <a:schemeClr val="accent4"/>
          </a:solidFill>
        </p:spPr>
        <p:txBody>
          <a:bodyPr wrap="square" rtlCol="0">
            <a:spAutoFit/>
          </a:bodyPr>
          <a:lstStyle/>
          <a:p>
            <a:pPr lvl="0"/>
            <a:r>
              <a:rPr lang="en-US" dirty="0">
                <a:solidFill>
                  <a:schemeClr val="bg1"/>
                </a:solidFill>
              </a:rPr>
              <a:t>Maintain a safe and resilient network</a:t>
            </a:r>
          </a:p>
        </p:txBody>
      </p:sp>
      <p:grpSp>
        <p:nvGrpSpPr>
          <p:cNvPr id="32" name="Group 31"/>
          <p:cNvGrpSpPr/>
          <p:nvPr/>
        </p:nvGrpSpPr>
        <p:grpSpPr>
          <a:xfrm>
            <a:off x="28172" y="2304298"/>
            <a:ext cx="1302456" cy="651228"/>
            <a:chOff x="346822" y="84829"/>
            <a:chExt cx="1302456" cy="651228"/>
          </a:xfrm>
        </p:grpSpPr>
        <p:sp>
          <p:nvSpPr>
            <p:cNvPr id="48" name="Rounded Rectangle 47"/>
            <p:cNvSpPr/>
            <p:nvPr/>
          </p:nvSpPr>
          <p:spPr>
            <a:xfrm>
              <a:off x="346822" y="84829"/>
              <a:ext cx="1302456" cy="651228"/>
            </a:xfrm>
            <a:prstGeom prst="roundRect">
              <a:avLst>
                <a:gd name="adj" fmla="val 1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0" name="Rounded Rectangle 4"/>
            <p:cNvSpPr txBox="1"/>
            <p:nvPr/>
          </p:nvSpPr>
          <p:spPr>
            <a:xfrm>
              <a:off x="365896" y="103903"/>
              <a:ext cx="1264308" cy="6130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accent3">
                      <a:lumMod val="50000"/>
                    </a:schemeClr>
                  </a:solidFill>
                </a:rPr>
                <a:t>RIIO1</a:t>
              </a:r>
              <a:endParaRPr lang="en-US" sz="1200" kern="1200" dirty="0">
                <a:solidFill>
                  <a:schemeClr val="accent3">
                    <a:lumMod val="50000"/>
                  </a:schemeClr>
                </a:solidFill>
              </a:endParaRPr>
            </a:p>
          </p:txBody>
        </p:sp>
      </p:grpSp>
      <p:grpSp>
        <p:nvGrpSpPr>
          <p:cNvPr id="33" name="Group 32"/>
          <p:cNvGrpSpPr/>
          <p:nvPr/>
        </p:nvGrpSpPr>
        <p:grpSpPr>
          <a:xfrm>
            <a:off x="28172" y="4060132"/>
            <a:ext cx="1321530" cy="651228"/>
            <a:chOff x="3317420" y="60258"/>
            <a:chExt cx="1302456" cy="651228"/>
          </a:xfrm>
        </p:grpSpPr>
        <p:sp>
          <p:nvSpPr>
            <p:cNvPr id="45" name="Rounded Rectangle 44"/>
            <p:cNvSpPr/>
            <p:nvPr/>
          </p:nvSpPr>
          <p:spPr>
            <a:xfrm>
              <a:off x="3317420" y="60258"/>
              <a:ext cx="1302456" cy="65122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Rounded Rectangle 6"/>
            <p:cNvSpPr txBox="1"/>
            <p:nvPr/>
          </p:nvSpPr>
          <p:spPr>
            <a:xfrm>
              <a:off x="3336494" y="79332"/>
              <a:ext cx="1264308" cy="6130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accent3">
                      <a:lumMod val="50000"/>
                    </a:schemeClr>
                  </a:solidFill>
                </a:rPr>
                <a:t>NGGT</a:t>
              </a:r>
            </a:p>
            <a:p>
              <a:pPr lvl="0" algn="ctr" defTabSz="533400">
                <a:lnSpc>
                  <a:spcPct val="90000"/>
                </a:lnSpc>
                <a:spcBef>
                  <a:spcPct val="0"/>
                </a:spcBef>
                <a:spcAft>
                  <a:spcPct val="35000"/>
                </a:spcAft>
              </a:pPr>
              <a:r>
                <a:rPr lang="en-US" sz="1200" b="1" kern="1200" dirty="0" smtClean="0">
                  <a:solidFill>
                    <a:schemeClr val="accent3">
                      <a:lumMod val="50000"/>
                    </a:schemeClr>
                  </a:solidFill>
                </a:rPr>
                <a:t>Customer Priorities</a:t>
              </a:r>
              <a:endParaRPr lang="en-US" sz="1200" b="1" kern="1200" dirty="0">
                <a:solidFill>
                  <a:schemeClr val="accent3">
                    <a:lumMod val="50000"/>
                  </a:schemeClr>
                </a:solidFill>
              </a:endParaRPr>
            </a:p>
          </p:txBody>
        </p:sp>
      </p:grpSp>
      <p:grpSp>
        <p:nvGrpSpPr>
          <p:cNvPr id="37" name="Group 36"/>
          <p:cNvGrpSpPr/>
          <p:nvPr/>
        </p:nvGrpSpPr>
        <p:grpSpPr>
          <a:xfrm>
            <a:off x="47246" y="5751296"/>
            <a:ext cx="1302456" cy="651228"/>
            <a:chOff x="5861083" y="110611"/>
            <a:chExt cx="1302456" cy="651228"/>
          </a:xfrm>
        </p:grpSpPr>
        <p:sp>
          <p:nvSpPr>
            <p:cNvPr id="41" name="Rounded Rectangle 40"/>
            <p:cNvSpPr/>
            <p:nvPr/>
          </p:nvSpPr>
          <p:spPr>
            <a:xfrm>
              <a:off x="5861083" y="110611"/>
              <a:ext cx="1302456" cy="651228"/>
            </a:xfrm>
            <a:prstGeom prst="roundRect">
              <a:avLst>
                <a:gd name="adj" fmla="val 10000"/>
              </a:avLst>
            </a:prstGeom>
            <a:solidFill>
              <a:schemeClr val="accent3">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3" name="Rounded Rectangle 8"/>
            <p:cNvSpPr txBox="1"/>
            <p:nvPr/>
          </p:nvSpPr>
          <p:spPr>
            <a:xfrm>
              <a:off x="5880157" y="129685"/>
              <a:ext cx="1264308" cy="6130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accent3">
                      <a:lumMod val="50000"/>
                    </a:schemeClr>
                  </a:solidFill>
                </a:rPr>
                <a:t>RIIO2 </a:t>
              </a:r>
              <a:r>
                <a:rPr lang="en-US" sz="1200" dirty="0" smtClean="0">
                  <a:solidFill>
                    <a:schemeClr val="accent3">
                      <a:lumMod val="50000"/>
                    </a:schemeClr>
                  </a:solidFill>
                </a:rPr>
                <a:t>Priority Area</a:t>
              </a:r>
              <a:endParaRPr lang="en-US" sz="1200" kern="1200" dirty="0">
                <a:solidFill>
                  <a:schemeClr val="accent3">
                    <a:lumMod val="50000"/>
                  </a:schemeClr>
                </a:solidFill>
              </a:endParaRPr>
            </a:p>
          </p:txBody>
        </p:sp>
      </p:grpSp>
      <p:grpSp>
        <p:nvGrpSpPr>
          <p:cNvPr id="52" name="Group 51"/>
          <p:cNvGrpSpPr/>
          <p:nvPr/>
        </p:nvGrpSpPr>
        <p:grpSpPr>
          <a:xfrm>
            <a:off x="2587831" y="1715623"/>
            <a:ext cx="1302477" cy="464885"/>
            <a:chOff x="719731" y="915894"/>
            <a:chExt cx="1302477" cy="464885"/>
          </a:xfrm>
        </p:grpSpPr>
        <p:sp>
          <p:nvSpPr>
            <p:cNvPr id="53" name="Rounded Rectangle 52"/>
            <p:cNvSpPr/>
            <p:nvPr/>
          </p:nvSpPr>
          <p:spPr>
            <a:xfrm>
              <a:off x="719731" y="915894"/>
              <a:ext cx="1302477" cy="464885"/>
            </a:xfrm>
            <a:prstGeom prst="roundRect">
              <a:avLst>
                <a:gd name="adj" fmla="val 10000"/>
              </a:avLst>
            </a:prstGeom>
            <a:solidFill>
              <a:srgbClr val="FFC000"/>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54" name="Rounded Rectangle 4"/>
            <p:cNvSpPr txBox="1"/>
            <p:nvPr/>
          </p:nvSpPr>
          <p:spPr>
            <a:xfrm>
              <a:off x="733347" y="929510"/>
              <a:ext cx="1275245" cy="4376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Safety</a:t>
              </a:r>
              <a:endParaRPr lang="en-US" sz="900" kern="1200" dirty="0"/>
            </a:p>
          </p:txBody>
        </p:sp>
      </p:grpSp>
      <p:grpSp>
        <p:nvGrpSpPr>
          <p:cNvPr id="55" name="Group 54"/>
          <p:cNvGrpSpPr/>
          <p:nvPr/>
        </p:nvGrpSpPr>
        <p:grpSpPr>
          <a:xfrm>
            <a:off x="2592394" y="2178643"/>
            <a:ext cx="1302477" cy="464885"/>
            <a:chOff x="719731" y="1669554"/>
            <a:chExt cx="1302477" cy="464885"/>
          </a:xfrm>
        </p:grpSpPr>
        <p:sp>
          <p:nvSpPr>
            <p:cNvPr id="56" name="Rounded Rectangle 55"/>
            <p:cNvSpPr/>
            <p:nvPr/>
          </p:nvSpPr>
          <p:spPr>
            <a:xfrm>
              <a:off x="719731" y="1669554"/>
              <a:ext cx="1302477" cy="464885"/>
            </a:xfrm>
            <a:prstGeom prst="roundRect">
              <a:avLst>
                <a:gd name="adj" fmla="val 10000"/>
              </a:avLst>
            </a:prstGeom>
            <a:solidFill>
              <a:srgbClr val="FFC000"/>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57" name="Rounded Rectangle 4"/>
            <p:cNvSpPr txBox="1"/>
            <p:nvPr/>
          </p:nvSpPr>
          <p:spPr>
            <a:xfrm>
              <a:off x="733347" y="1683170"/>
              <a:ext cx="1275245" cy="4376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Reliability</a:t>
              </a:r>
              <a:endParaRPr lang="en-US" sz="900" kern="1200" dirty="0"/>
            </a:p>
          </p:txBody>
        </p:sp>
      </p:grpSp>
      <p:grpSp>
        <p:nvGrpSpPr>
          <p:cNvPr id="58" name="Group 57"/>
          <p:cNvGrpSpPr/>
          <p:nvPr/>
        </p:nvGrpSpPr>
        <p:grpSpPr>
          <a:xfrm>
            <a:off x="7457213" y="2714554"/>
            <a:ext cx="1302477" cy="464885"/>
            <a:chOff x="805401" y="3410931"/>
            <a:chExt cx="1302477" cy="464885"/>
          </a:xfrm>
        </p:grpSpPr>
        <p:sp>
          <p:nvSpPr>
            <p:cNvPr id="59" name="Rounded Rectangle 58"/>
            <p:cNvSpPr/>
            <p:nvPr/>
          </p:nvSpPr>
          <p:spPr>
            <a:xfrm>
              <a:off x="805401" y="3410931"/>
              <a:ext cx="1302477" cy="464885"/>
            </a:xfrm>
            <a:prstGeom prst="roundRect">
              <a:avLst>
                <a:gd name="adj" fmla="val 10000"/>
              </a:avLst>
            </a:prstGeom>
            <a:solidFill>
              <a:srgbClr val="FFC000"/>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0" name="Rounded Rectangle 4"/>
            <p:cNvSpPr txBox="1"/>
            <p:nvPr/>
          </p:nvSpPr>
          <p:spPr>
            <a:xfrm>
              <a:off x="819017" y="3424547"/>
              <a:ext cx="1275245" cy="4376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Environmental</a:t>
              </a:r>
              <a:endParaRPr lang="en-US" sz="900" kern="1200" dirty="0"/>
            </a:p>
          </p:txBody>
        </p:sp>
      </p:grpSp>
      <p:grpSp>
        <p:nvGrpSpPr>
          <p:cNvPr id="67" name="Group 66"/>
          <p:cNvGrpSpPr/>
          <p:nvPr/>
        </p:nvGrpSpPr>
        <p:grpSpPr>
          <a:xfrm>
            <a:off x="2614339" y="3402966"/>
            <a:ext cx="1328953" cy="386074"/>
            <a:chOff x="3577903" y="874293"/>
            <a:chExt cx="1328953" cy="386074"/>
          </a:xfrm>
        </p:grpSpPr>
        <p:sp>
          <p:nvSpPr>
            <p:cNvPr id="68" name="Rounded Rectangle 67"/>
            <p:cNvSpPr/>
            <p:nvPr/>
          </p:nvSpPr>
          <p:spPr>
            <a:xfrm>
              <a:off x="3577903" y="874293"/>
              <a:ext cx="1328953" cy="38607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9" name="Rounded Rectangle 4"/>
            <p:cNvSpPr txBox="1"/>
            <p:nvPr/>
          </p:nvSpPr>
          <p:spPr>
            <a:xfrm>
              <a:off x="3589211" y="885601"/>
              <a:ext cx="1306337" cy="3634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the gas system to be</a:t>
              </a:r>
              <a:endParaRPr lang="en-US" sz="900" kern="1200" dirty="0" smtClean="0"/>
            </a:p>
            <a:p>
              <a:pPr lvl="0" algn="ctr" defTabSz="400050">
                <a:lnSpc>
                  <a:spcPct val="90000"/>
                </a:lnSpc>
                <a:spcBef>
                  <a:spcPct val="0"/>
                </a:spcBef>
                <a:spcAft>
                  <a:spcPct val="35000"/>
                </a:spcAft>
              </a:pPr>
              <a:r>
                <a:rPr lang="en-US" sz="900" kern="1200" dirty="0" smtClean="0"/>
                <a:t>safe</a:t>
              </a:r>
              <a:endParaRPr lang="en-US" sz="900" kern="1200" dirty="0"/>
            </a:p>
          </p:txBody>
        </p:sp>
      </p:grpSp>
      <p:grpSp>
        <p:nvGrpSpPr>
          <p:cNvPr id="76" name="Group 75"/>
          <p:cNvGrpSpPr/>
          <p:nvPr/>
        </p:nvGrpSpPr>
        <p:grpSpPr>
          <a:xfrm>
            <a:off x="4971942" y="4799094"/>
            <a:ext cx="1391169" cy="574122"/>
            <a:chOff x="3577903" y="1423175"/>
            <a:chExt cx="1391169" cy="574122"/>
          </a:xfrm>
        </p:grpSpPr>
        <p:sp>
          <p:nvSpPr>
            <p:cNvPr id="77" name="Rounded Rectangle 76"/>
            <p:cNvSpPr/>
            <p:nvPr/>
          </p:nvSpPr>
          <p:spPr>
            <a:xfrm>
              <a:off x="3577903" y="1423175"/>
              <a:ext cx="1391169" cy="574122"/>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8" name="Rounded Rectangle 4"/>
            <p:cNvSpPr txBox="1"/>
            <p:nvPr/>
          </p:nvSpPr>
          <p:spPr>
            <a:xfrm>
              <a:off x="3594718" y="1439990"/>
              <a:ext cx="1357539" cy="54049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to take gas on and off</a:t>
              </a:r>
              <a:endParaRPr lang="en-US" sz="900" kern="1200" dirty="0" smtClean="0"/>
            </a:p>
            <a:p>
              <a:pPr lvl="0" algn="ctr" defTabSz="400050">
                <a:lnSpc>
                  <a:spcPct val="90000"/>
                </a:lnSpc>
                <a:spcBef>
                  <a:spcPct val="0"/>
                </a:spcBef>
                <a:spcAft>
                  <a:spcPct val="35000"/>
                </a:spcAft>
              </a:pPr>
              <a:r>
                <a:rPr lang="en-US" sz="900" kern="1200" dirty="0" smtClean="0"/>
                <a:t>the Transmission system</a:t>
              </a:r>
            </a:p>
            <a:p>
              <a:pPr lvl="0" algn="ctr" defTabSz="400050">
                <a:lnSpc>
                  <a:spcPct val="90000"/>
                </a:lnSpc>
                <a:spcBef>
                  <a:spcPct val="0"/>
                </a:spcBef>
                <a:spcAft>
                  <a:spcPct val="35000"/>
                </a:spcAft>
              </a:pPr>
              <a:r>
                <a:rPr lang="en-GB" sz="900" kern="1200" dirty="0" smtClean="0"/>
                <a:t>where and when I want</a:t>
              </a:r>
              <a:endParaRPr lang="en-US" sz="900" kern="1200" dirty="0"/>
            </a:p>
          </p:txBody>
        </p:sp>
      </p:grpSp>
      <p:grpSp>
        <p:nvGrpSpPr>
          <p:cNvPr id="79" name="Group 78"/>
          <p:cNvGrpSpPr/>
          <p:nvPr/>
        </p:nvGrpSpPr>
        <p:grpSpPr>
          <a:xfrm>
            <a:off x="7507604" y="3675036"/>
            <a:ext cx="1041964" cy="651228"/>
            <a:chOff x="3705169" y="3297936"/>
            <a:chExt cx="1041964" cy="651228"/>
          </a:xfrm>
        </p:grpSpPr>
        <p:sp>
          <p:nvSpPr>
            <p:cNvPr id="80" name="Rounded Rectangle 79"/>
            <p:cNvSpPr/>
            <p:nvPr/>
          </p:nvSpPr>
          <p:spPr>
            <a:xfrm>
              <a:off x="3705169" y="3297936"/>
              <a:ext cx="1041964" cy="651228"/>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1" name="Rounded Rectangle 4"/>
            <p:cNvSpPr txBox="1"/>
            <p:nvPr/>
          </p:nvSpPr>
          <p:spPr>
            <a:xfrm>
              <a:off x="3724243" y="3317010"/>
              <a:ext cx="1003816" cy="61308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you to care for communities and the environment</a:t>
              </a:r>
              <a:endParaRPr lang="en-US" sz="900" kern="1200" dirty="0"/>
            </a:p>
          </p:txBody>
        </p:sp>
      </p:grpSp>
      <p:grpSp>
        <p:nvGrpSpPr>
          <p:cNvPr id="82" name="Group 81"/>
          <p:cNvGrpSpPr/>
          <p:nvPr/>
        </p:nvGrpSpPr>
        <p:grpSpPr>
          <a:xfrm>
            <a:off x="2601447" y="5391187"/>
            <a:ext cx="1297631" cy="440158"/>
            <a:chOff x="6124497" y="821635"/>
            <a:chExt cx="1297631" cy="440158"/>
          </a:xfrm>
        </p:grpSpPr>
        <p:sp>
          <p:nvSpPr>
            <p:cNvPr id="83" name="Rounded Rectangle 82"/>
            <p:cNvSpPr/>
            <p:nvPr/>
          </p:nvSpPr>
          <p:spPr>
            <a:xfrm>
              <a:off x="6124497" y="821635"/>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4" name="Rounded Rectangle 4"/>
            <p:cNvSpPr txBox="1"/>
            <p:nvPr/>
          </p:nvSpPr>
          <p:spPr>
            <a:xfrm>
              <a:off x="6137389" y="834527"/>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Network Capability</a:t>
              </a:r>
              <a:endParaRPr lang="en-US" sz="900" kern="1200" dirty="0"/>
            </a:p>
          </p:txBody>
        </p:sp>
      </p:grpSp>
      <p:grpSp>
        <p:nvGrpSpPr>
          <p:cNvPr id="85" name="Group 84"/>
          <p:cNvGrpSpPr/>
          <p:nvPr/>
        </p:nvGrpSpPr>
        <p:grpSpPr>
          <a:xfrm>
            <a:off x="5756937" y="6347293"/>
            <a:ext cx="1297631" cy="440158"/>
            <a:chOff x="6141085" y="1370067"/>
            <a:chExt cx="1297631" cy="440158"/>
          </a:xfrm>
        </p:grpSpPr>
        <p:sp>
          <p:nvSpPr>
            <p:cNvPr id="86" name="Rounded Rectangle 85"/>
            <p:cNvSpPr/>
            <p:nvPr/>
          </p:nvSpPr>
          <p:spPr>
            <a:xfrm>
              <a:off x="6141085" y="1370067"/>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7" name="Rounded Rectangle 4"/>
            <p:cNvSpPr txBox="1"/>
            <p:nvPr/>
          </p:nvSpPr>
          <p:spPr>
            <a:xfrm>
              <a:off x="6153977" y="1382959"/>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Connections</a:t>
              </a:r>
              <a:endParaRPr lang="en-US" sz="900" kern="1200" dirty="0"/>
            </a:p>
          </p:txBody>
        </p:sp>
      </p:grpSp>
      <p:grpSp>
        <p:nvGrpSpPr>
          <p:cNvPr id="88" name="Group 87"/>
          <p:cNvGrpSpPr/>
          <p:nvPr/>
        </p:nvGrpSpPr>
        <p:grpSpPr>
          <a:xfrm>
            <a:off x="2510601" y="5861523"/>
            <a:ext cx="1464450" cy="511956"/>
            <a:chOff x="6151327" y="3137402"/>
            <a:chExt cx="1464450" cy="511956"/>
          </a:xfrm>
        </p:grpSpPr>
        <p:sp>
          <p:nvSpPr>
            <p:cNvPr id="89" name="Rounded Rectangle 88"/>
            <p:cNvSpPr/>
            <p:nvPr/>
          </p:nvSpPr>
          <p:spPr>
            <a:xfrm>
              <a:off x="6151327" y="3137402"/>
              <a:ext cx="1464450" cy="511956"/>
            </a:xfrm>
            <a:prstGeom prst="roundRect">
              <a:avLst>
                <a:gd name="adj" fmla="val 10000"/>
              </a:avLst>
            </a:prstGeom>
            <a:solidFill>
              <a:schemeClr val="accent3">
                <a:lumMod val="40000"/>
                <a:lumOff val="60000"/>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0" name="Rounded Rectangle 4"/>
            <p:cNvSpPr txBox="1"/>
            <p:nvPr/>
          </p:nvSpPr>
          <p:spPr>
            <a:xfrm>
              <a:off x="6166322" y="3152397"/>
              <a:ext cx="1434460" cy="48196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Protection from External Threats</a:t>
              </a:r>
              <a:endParaRPr lang="en-US" sz="900" kern="1200" dirty="0"/>
            </a:p>
          </p:txBody>
        </p:sp>
      </p:grpSp>
      <p:grpSp>
        <p:nvGrpSpPr>
          <p:cNvPr id="91" name="Group 90"/>
          <p:cNvGrpSpPr/>
          <p:nvPr/>
        </p:nvGrpSpPr>
        <p:grpSpPr>
          <a:xfrm>
            <a:off x="5055976" y="2187911"/>
            <a:ext cx="1302477" cy="464885"/>
            <a:chOff x="805401" y="2273867"/>
            <a:chExt cx="1302477" cy="464885"/>
          </a:xfrm>
        </p:grpSpPr>
        <p:sp>
          <p:nvSpPr>
            <p:cNvPr id="92" name="Rounded Rectangle 91"/>
            <p:cNvSpPr/>
            <p:nvPr/>
          </p:nvSpPr>
          <p:spPr>
            <a:xfrm>
              <a:off x="805401" y="2273867"/>
              <a:ext cx="1302477" cy="464885"/>
            </a:xfrm>
            <a:prstGeom prst="roundRect">
              <a:avLst>
                <a:gd name="adj" fmla="val 10000"/>
              </a:avLst>
            </a:prstGeom>
            <a:solidFill>
              <a:srgbClr val="FFC000">
                <a:alpha val="90000"/>
              </a:srgb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3" name="Rounded Rectangle 4"/>
            <p:cNvSpPr txBox="1"/>
            <p:nvPr/>
          </p:nvSpPr>
          <p:spPr>
            <a:xfrm>
              <a:off x="819017" y="2287483"/>
              <a:ext cx="1275245" cy="4376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Connections</a:t>
              </a:r>
              <a:endParaRPr lang="en-US" sz="900" kern="1200" dirty="0"/>
            </a:p>
          </p:txBody>
        </p:sp>
      </p:grpSp>
      <p:grpSp>
        <p:nvGrpSpPr>
          <p:cNvPr id="97" name="Group 96"/>
          <p:cNvGrpSpPr/>
          <p:nvPr/>
        </p:nvGrpSpPr>
        <p:grpSpPr>
          <a:xfrm>
            <a:off x="5049804" y="1729239"/>
            <a:ext cx="1302477" cy="464885"/>
            <a:chOff x="719731" y="915894"/>
            <a:chExt cx="1302477" cy="464885"/>
          </a:xfrm>
        </p:grpSpPr>
        <p:sp>
          <p:nvSpPr>
            <p:cNvPr id="98" name="Rounded Rectangle 97"/>
            <p:cNvSpPr/>
            <p:nvPr/>
          </p:nvSpPr>
          <p:spPr>
            <a:xfrm>
              <a:off x="719731" y="915894"/>
              <a:ext cx="1302477" cy="464885"/>
            </a:xfrm>
            <a:prstGeom prst="roundRect">
              <a:avLst>
                <a:gd name="adj" fmla="val 10000"/>
              </a:avLst>
            </a:prstGeom>
            <a:solidFill>
              <a:srgbClr val="FFC000"/>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9" name="Rounded Rectangle 4"/>
            <p:cNvSpPr txBox="1"/>
            <p:nvPr/>
          </p:nvSpPr>
          <p:spPr>
            <a:xfrm>
              <a:off x="733347" y="929510"/>
              <a:ext cx="1275245" cy="4376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Safety</a:t>
              </a:r>
              <a:endParaRPr lang="en-US" sz="900" kern="1200" dirty="0"/>
            </a:p>
          </p:txBody>
        </p:sp>
      </p:grpSp>
      <p:grpSp>
        <p:nvGrpSpPr>
          <p:cNvPr id="100" name="Group 99"/>
          <p:cNvGrpSpPr/>
          <p:nvPr/>
        </p:nvGrpSpPr>
        <p:grpSpPr>
          <a:xfrm>
            <a:off x="5034636" y="4325735"/>
            <a:ext cx="1235551" cy="394461"/>
            <a:chOff x="3642557" y="2771445"/>
            <a:chExt cx="1235551" cy="394461"/>
          </a:xfrm>
        </p:grpSpPr>
        <p:sp>
          <p:nvSpPr>
            <p:cNvPr id="101" name="Rounded Rectangle 100"/>
            <p:cNvSpPr/>
            <p:nvPr/>
          </p:nvSpPr>
          <p:spPr>
            <a:xfrm>
              <a:off x="3642557" y="2771445"/>
              <a:ext cx="1235551" cy="394461"/>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2" name="Rounded Rectangle 4"/>
            <p:cNvSpPr txBox="1"/>
            <p:nvPr/>
          </p:nvSpPr>
          <p:spPr>
            <a:xfrm>
              <a:off x="3654110" y="2782998"/>
              <a:ext cx="1212445" cy="3713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to connect to the</a:t>
              </a:r>
              <a:endParaRPr lang="en-US" sz="900" kern="1200" dirty="0" smtClean="0"/>
            </a:p>
            <a:p>
              <a:pPr lvl="0" algn="ctr" defTabSz="400050">
                <a:lnSpc>
                  <a:spcPct val="90000"/>
                </a:lnSpc>
                <a:spcBef>
                  <a:spcPct val="0"/>
                </a:spcBef>
                <a:spcAft>
                  <a:spcPct val="35000"/>
                </a:spcAft>
              </a:pPr>
              <a:r>
                <a:rPr lang="en-US" sz="900" kern="1200" dirty="0" smtClean="0"/>
                <a:t>Transmission System</a:t>
              </a:r>
              <a:endParaRPr lang="en-US" sz="900" kern="1200" dirty="0"/>
            </a:p>
          </p:txBody>
        </p:sp>
      </p:grpSp>
      <p:grpSp>
        <p:nvGrpSpPr>
          <p:cNvPr id="106" name="Group 105"/>
          <p:cNvGrpSpPr/>
          <p:nvPr/>
        </p:nvGrpSpPr>
        <p:grpSpPr>
          <a:xfrm>
            <a:off x="5003049" y="3879503"/>
            <a:ext cx="1328953" cy="386074"/>
            <a:chOff x="3577903" y="874293"/>
            <a:chExt cx="1328953" cy="386074"/>
          </a:xfrm>
        </p:grpSpPr>
        <p:sp>
          <p:nvSpPr>
            <p:cNvPr id="107" name="Rounded Rectangle 106"/>
            <p:cNvSpPr/>
            <p:nvPr/>
          </p:nvSpPr>
          <p:spPr>
            <a:xfrm>
              <a:off x="3577903" y="874293"/>
              <a:ext cx="1328953" cy="38607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8" name="Rounded Rectangle 4"/>
            <p:cNvSpPr txBox="1"/>
            <p:nvPr/>
          </p:nvSpPr>
          <p:spPr>
            <a:xfrm>
              <a:off x="3589211" y="885601"/>
              <a:ext cx="1306337" cy="3634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the gas system to be</a:t>
              </a:r>
              <a:endParaRPr lang="en-US" sz="900" kern="1200" dirty="0" smtClean="0"/>
            </a:p>
            <a:p>
              <a:pPr lvl="0" algn="ctr" defTabSz="400050">
                <a:lnSpc>
                  <a:spcPct val="90000"/>
                </a:lnSpc>
                <a:spcBef>
                  <a:spcPct val="0"/>
                </a:spcBef>
                <a:spcAft>
                  <a:spcPct val="35000"/>
                </a:spcAft>
              </a:pPr>
              <a:r>
                <a:rPr lang="en-US" sz="900" kern="1200" dirty="0" smtClean="0"/>
                <a:t>safe</a:t>
              </a:r>
              <a:endParaRPr lang="en-US" sz="900" kern="1200" dirty="0"/>
            </a:p>
          </p:txBody>
        </p:sp>
      </p:grpSp>
      <p:grpSp>
        <p:nvGrpSpPr>
          <p:cNvPr id="109" name="Group 108"/>
          <p:cNvGrpSpPr/>
          <p:nvPr/>
        </p:nvGrpSpPr>
        <p:grpSpPr>
          <a:xfrm>
            <a:off x="7379771" y="5887476"/>
            <a:ext cx="1297631" cy="440158"/>
            <a:chOff x="6141085" y="1973032"/>
            <a:chExt cx="1297631" cy="440158"/>
          </a:xfrm>
        </p:grpSpPr>
        <p:sp>
          <p:nvSpPr>
            <p:cNvPr id="110" name="Rounded Rectangle 109"/>
            <p:cNvSpPr/>
            <p:nvPr/>
          </p:nvSpPr>
          <p:spPr>
            <a:xfrm>
              <a:off x="6141085" y="1973032"/>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1" name="Rounded Rectangle 4"/>
            <p:cNvSpPr txBox="1"/>
            <p:nvPr/>
          </p:nvSpPr>
          <p:spPr>
            <a:xfrm>
              <a:off x="6153977" y="1985924"/>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Environment</a:t>
              </a:r>
              <a:endParaRPr lang="en-US" sz="900" kern="1200" dirty="0"/>
            </a:p>
          </p:txBody>
        </p:sp>
      </p:grpSp>
      <p:grpSp>
        <p:nvGrpSpPr>
          <p:cNvPr id="112" name="Group 111"/>
          <p:cNvGrpSpPr/>
          <p:nvPr/>
        </p:nvGrpSpPr>
        <p:grpSpPr>
          <a:xfrm>
            <a:off x="5032878" y="5401152"/>
            <a:ext cx="1297631" cy="440158"/>
            <a:chOff x="6137667" y="2551036"/>
            <a:chExt cx="1297631" cy="440158"/>
          </a:xfrm>
        </p:grpSpPr>
        <p:sp>
          <p:nvSpPr>
            <p:cNvPr id="113" name="Rounded Rectangle 112"/>
            <p:cNvSpPr/>
            <p:nvPr/>
          </p:nvSpPr>
          <p:spPr>
            <a:xfrm>
              <a:off x="6137667" y="2551036"/>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4" name="Rounded Rectangle 4"/>
            <p:cNvSpPr txBox="1"/>
            <p:nvPr/>
          </p:nvSpPr>
          <p:spPr>
            <a:xfrm>
              <a:off x="6150559" y="2563928"/>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Customer Satisfaction</a:t>
              </a:r>
              <a:endParaRPr lang="en-US" sz="900" kern="1200" dirty="0"/>
            </a:p>
          </p:txBody>
        </p:sp>
      </p:grpSp>
      <p:grpSp>
        <p:nvGrpSpPr>
          <p:cNvPr id="115" name="Group 114"/>
          <p:cNvGrpSpPr/>
          <p:nvPr/>
        </p:nvGrpSpPr>
        <p:grpSpPr>
          <a:xfrm>
            <a:off x="5041486" y="5885861"/>
            <a:ext cx="1334517" cy="415906"/>
            <a:chOff x="6240165" y="3849064"/>
            <a:chExt cx="1334517" cy="415906"/>
          </a:xfrm>
        </p:grpSpPr>
        <p:sp>
          <p:nvSpPr>
            <p:cNvPr id="116" name="Rounded Rectangle 115"/>
            <p:cNvSpPr/>
            <p:nvPr/>
          </p:nvSpPr>
          <p:spPr>
            <a:xfrm>
              <a:off x="6240165" y="3849064"/>
              <a:ext cx="1334517" cy="415906"/>
            </a:xfrm>
            <a:prstGeom prst="roundRect">
              <a:avLst>
                <a:gd name="adj" fmla="val 10000"/>
              </a:avLst>
            </a:prstGeom>
            <a:solidFill>
              <a:schemeClr val="accent3">
                <a:lumMod val="40000"/>
                <a:lumOff val="60000"/>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7" name="Rounded Rectangle 4"/>
            <p:cNvSpPr txBox="1"/>
            <p:nvPr/>
          </p:nvSpPr>
          <p:spPr>
            <a:xfrm>
              <a:off x="6252346" y="3861245"/>
              <a:ext cx="1310155" cy="39154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9050" tIns="12700" rIns="19050" bIns="12700" numCol="1" spcCol="1270" anchor="ctr" anchorCtr="0">
              <a:noAutofit/>
            </a:bodyPr>
            <a:lstStyle/>
            <a:p>
              <a:pPr lvl="0" algn="ctr" defTabSz="444500">
                <a:lnSpc>
                  <a:spcPct val="90000"/>
                </a:lnSpc>
                <a:spcAft>
                  <a:spcPct val="35000"/>
                </a:spcAft>
              </a:pPr>
              <a:r>
                <a:rPr lang="fr-FR" sz="1000" dirty="0" smtClean="0"/>
                <a:t>Information for Market </a:t>
              </a:r>
              <a:r>
                <a:rPr lang="fr-FR" sz="1000" dirty="0"/>
                <a:t>P</a:t>
              </a:r>
              <a:r>
                <a:rPr lang="fr-FR" sz="1000" dirty="0" smtClean="0"/>
                <a:t>articipants</a:t>
              </a:r>
              <a:endParaRPr lang="fr-FR" sz="1000" dirty="0"/>
            </a:p>
          </p:txBody>
        </p:sp>
      </p:grpSp>
      <p:grpSp>
        <p:nvGrpSpPr>
          <p:cNvPr id="118" name="Group 117"/>
          <p:cNvGrpSpPr/>
          <p:nvPr/>
        </p:nvGrpSpPr>
        <p:grpSpPr>
          <a:xfrm>
            <a:off x="5051174" y="2664104"/>
            <a:ext cx="1302477" cy="464885"/>
            <a:chOff x="719731" y="1669554"/>
            <a:chExt cx="1302477" cy="464885"/>
          </a:xfrm>
        </p:grpSpPr>
        <p:sp>
          <p:nvSpPr>
            <p:cNvPr id="119" name="Rounded Rectangle 118"/>
            <p:cNvSpPr/>
            <p:nvPr/>
          </p:nvSpPr>
          <p:spPr>
            <a:xfrm>
              <a:off x="719731" y="1669554"/>
              <a:ext cx="1302477" cy="464885"/>
            </a:xfrm>
            <a:prstGeom prst="roundRect">
              <a:avLst>
                <a:gd name="adj" fmla="val 10000"/>
              </a:avLst>
            </a:prstGeom>
            <a:solidFill>
              <a:srgbClr val="FFC000"/>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0" name="Rounded Rectangle 4"/>
            <p:cNvSpPr txBox="1"/>
            <p:nvPr/>
          </p:nvSpPr>
          <p:spPr>
            <a:xfrm>
              <a:off x="733347" y="1683170"/>
              <a:ext cx="1275245" cy="4376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Reliability</a:t>
              </a:r>
              <a:endParaRPr lang="en-US" sz="900" kern="1200" dirty="0"/>
            </a:p>
          </p:txBody>
        </p:sp>
      </p:grpSp>
      <p:grpSp>
        <p:nvGrpSpPr>
          <p:cNvPr id="121" name="Group 120"/>
          <p:cNvGrpSpPr/>
          <p:nvPr/>
        </p:nvGrpSpPr>
        <p:grpSpPr>
          <a:xfrm>
            <a:off x="7443597" y="2214879"/>
            <a:ext cx="1302477" cy="464885"/>
            <a:chOff x="810986" y="3967295"/>
            <a:chExt cx="1302477" cy="464885"/>
          </a:xfrm>
        </p:grpSpPr>
        <p:sp>
          <p:nvSpPr>
            <p:cNvPr id="122" name="Rounded Rectangle 121"/>
            <p:cNvSpPr/>
            <p:nvPr/>
          </p:nvSpPr>
          <p:spPr>
            <a:xfrm>
              <a:off x="810986" y="3967295"/>
              <a:ext cx="1302477" cy="464885"/>
            </a:xfrm>
            <a:prstGeom prst="roundRect">
              <a:avLst>
                <a:gd name="adj" fmla="val 10000"/>
              </a:avLst>
            </a:prstGeom>
            <a:solidFill>
              <a:srgbClr val="FFC000"/>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3" name="Rounded Rectangle 4"/>
            <p:cNvSpPr txBox="1"/>
            <p:nvPr/>
          </p:nvSpPr>
          <p:spPr>
            <a:xfrm>
              <a:off x="824602" y="3980911"/>
              <a:ext cx="1275245" cy="4376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Customer Satisfaction</a:t>
              </a:r>
              <a:endParaRPr lang="en-US" sz="900" kern="1200" dirty="0"/>
            </a:p>
          </p:txBody>
        </p:sp>
      </p:grpSp>
      <p:grpSp>
        <p:nvGrpSpPr>
          <p:cNvPr id="124" name="Group 123"/>
          <p:cNvGrpSpPr/>
          <p:nvPr/>
        </p:nvGrpSpPr>
        <p:grpSpPr>
          <a:xfrm>
            <a:off x="4900638" y="3178802"/>
            <a:ext cx="1616212" cy="651228"/>
            <a:chOff x="3618227" y="4023893"/>
            <a:chExt cx="1616212" cy="651228"/>
          </a:xfrm>
        </p:grpSpPr>
        <p:sp>
          <p:nvSpPr>
            <p:cNvPr id="125" name="Rounded Rectangle 124"/>
            <p:cNvSpPr/>
            <p:nvPr/>
          </p:nvSpPr>
          <p:spPr>
            <a:xfrm>
              <a:off x="3618227" y="4023893"/>
              <a:ext cx="1616212" cy="651228"/>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6" name="Rounded Rectangle 4"/>
            <p:cNvSpPr txBox="1"/>
            <p:nvPr/>
          </p:nvSpPr>
          <p:spPr>
            <a:xfrm>
              <a:off x="3637301" y="4042967"/>
              <a:ext cx="1578064" cy="61308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all the information I need to run my business, and to understand what you do and why</a:t>
              </a:r>
              <a:endParaRPr lang="en-US" sz="900" kern="1200" dirty="0"/>
            </a:p>
          </p:txBody>
        </p:sp>
      </p:grpSp>
      <p:grpSp>
        <p:nvGrpSpPr>
          <p:cNvPr id="127" name="Group 126"/>
          <p:cNvGrpSpPr/>
          <p:nvPr/>
        </p:nvGrpSpPr>
        <p:grpSpPr>
          <a:xfrm>
            <a:off x="7082842" y="4329085"/>
            <a:ext cx="1915683" cy="651228"/>
            <a:chOff x="3657603" y="4816496"/>
            <a:chExt cx="1915683" cy="651228"/>
          </a:xfrm>
        </p:grpSpPr>
        <p:sp>
          <p:nvSpPr>
            <p:cNvPr id="128" name="Rounded Rectangle 127"/>
            <p:cNvSpPr/>
            <p:nvPr/>
          </p:nvSpPr>
          <p:spPr>
            <a:xfrm>
              <a:off x="3657603" y="4816496"/>
              <a:ext cx="1915683" cy="651228"/>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9" name="Rounded Rectangle 4"/>
            <p:cNvSpPr txBox="1"/>
            <p:nvPr/>
          </p:nvSpPr>
          <p:spPr>
            <a:xfrm>
              <a:off x="3676677" y="4835570"/>
              <a:ext cx="1877535" cy="61308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you to facilitate the whole energy system of the future – Innovating to meet the challenges of an uncertain future</a:t>
              </a:r>
              <a:endParaRPr lang="en-US" sz="900" kern="1200" dirty="0"/>
            </a:p>
          </p:txBody>
        </p:sp>
      </p:grpSp>
      <p:grpSp>
        <p:nvGrpSpPr>
          <p:cNvPr id="130" name="Group 129"/>
          <p:cNvGrpSpPr/>
          <p:nvPr/>
        </p:nvGrpSpPr>
        <p:grpSpPr>
          <a:xfrm>
            <a:off x="7386126" y="5403527"/>
            <a:ext cx="1297631" cy="440158"/>
            <a:chOff x="6184733" y="4444769"/>
            <a:chExt cx="1297631" cy="440158"/>
          </a:xfrm>
        </p:grpSpPr>
        <p:sp>
          <p:nvSpPr>
            <p:cNvPr id="131" name="Rounded Rectangle 130"/>
            <p:cNvSpPr/>
            <p:nvPr/>
          </p:nvSpPr>
          <p:spPr>
            <a:xfrm>
              <a:off x="6184733" y="4444769"/>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2" name="Rounded Rectangle 4"/>
            <p:cNvSpPr txBox="1"/>
            <p:nvPr/>
          </p:nvSpPr>
          <p:spPr>
            <a:xfrm>
              <a:off x="6197625" y="4457661"/>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Whole Systems</a:t>
              </a:r>
              <a:endParaRPr lang="en-US" sz="900" kern="1200" dirty="0"/>
            </a:p>
          </p:txBody>
        </p:sp>
      </p:grpSp>
      <p:grpSp>
        <p:nvGrpSpPr>
          <p:cNvPr id="136" name="Group 135"/>
          <p:cNvGrpSpPr/>
          <p:nvPr/>
        </p:nvGrpSpPr>
        <p:grpSpPr>
          <a:xfrm>
            <a:off x="7443597" y="1755734"/>
            <a:ext cx="1302477" cy="464885"/>
            <a:chOff x="805401" y="2806448"/>
            <a:chExt cx="1302477" cy="464885"/>
          </a:xfrm>
        </p:grpSpPr>
        <p:sp>
          <p:nvSpPr>
            <p:cNvPr id="137" name="Rounded Rectangle 136"/>
            <p:cNvSpPr/>
            <p:nvPr/>
          </p:nvSpPr>
          <p:spPr>
            <a:xfrm>
              <a:off x="805401" y="2806448"/>
              <a:ext cx="1302477" cy="464885"/>
            </a:xfrm>
            <a:prstGeom prst="roundRect">
              <a:avLst>
                <a:gd name="adj" fmla="val 10000"/>
              </a:avLst>
            </a:prstGeom>
            <a:solidFill>
              <a:srgbClr val="FFC000"/>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8" name="Rounded Rectangle 4"/>
            <p:cNvSpPr txBox="1"/>
            <p:nvPr/>
          </p:nvSpPr>
          <p:spPr>
            <a:xfrm>
              <a:off x="819017" y="2820064"/>
              <a:ext cx="1275245" cy="4376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Social</a:t>
              </a:r>
              <a:endParaRPr lang="en-US" sz="900" kern="1200" dirty="0"/>
            </a:p>
          </p:txBody>
        </p:sp>
      </p:grpSp>
      <p:sp>
        <p:nvSpPr>
          <p:cNvPr id="142" name="TextBox 141"/>
          <p:cNvSpPr txBox="1"/>
          <p:nvPr/>
        </p:nvSpPr>
        <p:spPr>
          <a:xfrm>
            <a:off x="-28964" y="925346"/>
            <a:ext cx="2160240" cy="1015663"/>
          </a:xfrm>
          <a:prstGeom prst="rect">
            <a:avLst/>
          </a:prstGeom>
          <a:noFill/>
          <a:ln w="127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p:spPr>
        <p:txBody>
          <a:bodyPr wrap="square" rtlCol="0">
            <a:spAutoFit/>
          </a:bodyPr>
          <a:lstStyle/>
          <a:p>
            <a:pPr algn="just"/>
            <a:r>
              <a:rPr lang="en-GB" sz="1200" u="sng" dirty="0" smtClean="0"/>
              <a:t>Note</a:t>
            </a:r>
          </a:p>
          <a:p>
            <a:r>
              <a:rPr lang="en-GB" sz="1200" dirty="0" smtClean="0"/>
              <a:t>‘Efficiency and Affordability’ should be implicit within any price control, and ‘Safety’ is part of HSE requirements</a:t>
            </a:r>
            <a:endParaRPr lang="en-US" sz="1200" dirty="0"/>
          </a:p>
        </p:txBody>
      </p:sp>
      <p:grpSp>
        <p:nvGrpSpPr>
          <p:cNvPr id="94" name="Group 93"/>
          <p:cNvGrpSpPr/>
          <p:nvPr/>
        </p:nvGrpSpPr>
        <p:grpSpPr>
          <a:xfrm>
            <a:off x="2554675" y="4688709"/>
            <a:ext cx="1391169" cy="574122"/>
            <a:chOff x="3577903" y="1423175"/>
            <a:chExt cx="1391169" cy="574122"/>
          </a:xfrm>
        </p:grpSpPr>
        <p:sp>
          <p:nvSpPr>
            <p:cNvPr id="95" name="Rounded Rectangle 94"/>
            <p:cNvSpPr/>
            <p:nvPr/>
          </p:nvSpPr>
          <p:spPr>
            <a:xfrm>
              <a:off x="3577903" y="1423175"/>
              <a:ext cx="1391169" cy="574122"/>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6" name="Rounded Rectangle 4"/>
            <p:cNvSpPr txBox="1"/>
            <p:nvPr/>
          </p:nvSpPr>
          <p:spPr>
            <a:xfrm>
              <a:off x="3594718" y="1439990"/>
              <a:ext cx="1357539" cy="54049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to take gas on and off</a:t>
              </a:r>
              <a:endParaRPr lang="en-US" sz="900" kern="1200" dirty="0" smtClean="0"/>
            </a:p>
            <a:p>
              <a:pPr lvl="0" algn="ctr" defTabSz="400050">
                <a:lnSpc>
                  <a:spcPct val="90000"/>
                </a:lnSpc>
                <a:spcBef>
                  <a:spcPct val="0"/>
                </a:spcBef>
                <a:spcAft>
                  <a:spcPct val="35000"/>
                </a:spcAft>
              </a:pPr>
              <a:r>
                <a:rPr lang="en-US" sz="900" kern="1200" dirty="0" smtClean="0"/>
                <a:t>the Transmission system</a:t>
              </a:r>
            </a:p>
            <a:p>
              <a:pPr lvl="0" algn="ctr" defTabSz="400050">
                <a:lnSpc>
                  <a:spcPct val="90000"/>
                </a:lnSpc>
                <a:spcBef>
                  <a:spcPct val="0"/>
                </a:spcBef>
                <a:spcAft>
                  <a:spcPct val="35000"/>
                </a:spcAft>
              </a:pPr>
              <a:r>
                <a:rPr lang="en-GB" sz="900" kern="1200" dirty="0" smtClean="0"/>
                <a:t>where and when I want</a:t>
              </a:r>
              <a:endParaRPr lang="en-US" sz="900" kern="1200" dirty="0"/>
            </a:p>
          </p:txBody>
        </p:sp>
      </p:grpSp>
      <p:grpSp>
        <p:nvGrpSpPr>
          <p:cNvPr id="103" name="Group 102"/>
          <p:cNvGrpSpPr/>
          <p:nvPr/>
        </p:nvGrpSpPr>
        <p:grpSpPr>
          <a:xfrm>
            <a:off x="2632485" y="4271791"/>
            <a:ext cx="1235551" cy="394461"/>
            <a:chOff x="3642557" y="2771445"/>
            <a:chExt cx="1235551" cy="394461"/>
          </a:xfrm>
        </p:grpSpPr>
        <p:sp>
          <p:nvSpPr>
            <p:cNvPr id="104" name="Rounded Rectangle 103"/>
            <p:cNvSpPr/>
            <p:nvPr/>
          </p:nvSpPr>
          <p:spPr>
            <a:xfrm>
              <a:off x="3642557" y="2771445"/>
              <a:ext cx="1235551" cy="394461"/>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5" name="Rounded Rectangle 4"/>
            <p:cNvSpPr txBox="1"/>
            <p:nvPr/>
          </p:nvSpPr>
          <p:spPr>
            <a:xfrm>
              <a:off x="3654110" y="2782998"/>
              <a:ext cx="1212445" cy="3713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GB" sz="900" kern="1200" dirty="0" smtClean="0"/>
                <a:t>I want to connect to the</a:t>
              </a:r>
              <a:endParaRPr lang="en-US" sz="900" kern="1200" dirty="0" smtClean="0"/>
            </a:p>
            <a:p>
              <a:pPr lvl="0" algn="ctr" defTabSz="400050">
                <a:lnSpc>
                  <a:spcPct val="90000"/>
                </a:lnSpc>
                <a:spcBef>
                  <a:spcPct val="0"/>
                </a:spcBef>
                <a:spcAft>
                  <a:spcPct val="35000"/>
                </a:spcAft>
              </a:pPr>
              <a:r>
                <a:rPr lang="en-US" sz="900" kern="1200" dirty="0" smtClean="0"/>
                <a:t>Transmission System</a:t>
              </a:r>
              <a:endParaRPr lang="en-US" sz="900" kern="1200" dirty="0"/>
            </a:p>
          </p:txBody>
        </p:sp>
      </p:grpSp>
      <p:grpSp>
        <p:nvGrpSpPr>
          <p:cNvPr id="133" name="Group 132"/>
          <p:cNvGrpSpPr/>
          <p:nvPr/>
        </p:nvGrpSpPr>
        <p:grpSpPr>
          <a:xfrm>
            <a:off x="4442583" y="6343195"/>
            <a:ext cx="1297631" cy="440158"/>
            <a:chOff x="6124497" y="821635"/>
            <a:chExt cx="1297631" cy="440158"/>
          </a:xfrm>
        </p:grpSpPr>
        <p:sp>
          <p:nvSpPr>
            <p:cNvPr id="134" name="Rounded Rectangle 133"/>
            <p:cNvSpPr/>
            <p:nvPr/>
          </p:nvSpPr>
          <p:spPr>
            <a:xfrm>
              <a:off x="6124497" y="821635"/>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5" name="Rounded Rectangle 4"/>
            <p:cNvSpPr txBox="1"/>
            <p:nvPr/>
          </p:nvSpPr>
          <p:spPr>
            <a:xfrm>
              <a:off x="6137389" y="834527"/>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Network Capability</a:t>
              </a:r>
              <a:endParaRPr lang="en-US" sz="900" kern="1200" dirty="0"/>
            </a:p>
          </p:txBody>
        </p:sp>
      </p:grpSp>
      <p:grpSp>
        <p:nvGrpSpPr>
          <p:cNvPr id="140" name="Group 139"/>
          <p:cNvGrpSpPr/>
          <p:nvPr/>
        </p:nvGrpSpPr>
        <p:grpSpPr>
          <a:xfrm>
            <a:off x="2546692" y="3907756"/>
            <a:ext cx="1458452" cy="319484"/>
            <a:chOff x="4054035" y="5225131"/>
            <a:chExt cx="1458452" cy="319484"/>
          </a:xfrm>
        </p:grpSpPr>
        <p:sp>
          <p:nvSpPr>
            <p:cNvPr id="141" name="Rounded Rectangle 140"/>
            <p:cNvSpPr/>
            <p:nvPr/>
          </p:nvSpPr>
          <p:spPr>
            <a:xfrm>
              <a:off x="4054035" y="5225131"/>
              <a:ext cx="1458452" cy="31948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3" name="Rounded Rectangle 4"/>
            <p:cNvSpPr txBox="1"/>
            <p:nvPr/>
          </p:nvSpPr>
          <p:spPr>
            <a:xfrm>
              <a:off x="4063392" y="5234488"/>
              <a:ext cx="1439738" cy="30077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Project against cyber and physical threats</a:t>
              </a:r>
              <a:endParaRPr lang="en-US" sz="900" kern="1200" dirty="0"/>
            </a:p>
          </p:txBody>
        </p:sp>
      </p:grpSp>
    </p:spTree>
    <p:extLst>
      <p:ext uri="{BB962C8B-B14F-4D97-AF65-F5344CB8AC3E}">
        <p14:creationId xmlns:p14="http://schemas.microsoft.com/office/powerpoint/2010/main" val="25254019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8251552" y="6525344"/>
            <a:ext cx="2133600" cy="268139"/>
          </a:xfrm>
        </p:spPr>
        <p:txBody>
          <a:bodyPr/>
          <a:lstStyle/>
          <a:p>
            <a:fld id="{2D0DF9ED-8BA0-410B-84D1-2D8774E69E9E}" type="slidenum">
              <a:rPr lang="en-GB" altLang="en-US" smtClean="0"/>
              <a:pPr/>
              <a:t>7</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7" name="Title 1"/>
          <p:cNvSpPr>
            <a:spLocks noGrp="1"/>
          </p:cNvSpPr>
          <p:nvPr>
            <p:ph type="title"/>
          </p:nvPr>
        </p:nvSpPr>
        <p:spPr>
          <a:xfrm>
            <a:off x="2843808" y="260648"/>
            <a:ext cx="5997352" cy="288032"/>
          </a:xfrm>
        </p:spPr>
        <p:txBody>
          <a:bodyPr/>
          <a:lstStyle/>
          <a:p>
            <a:r>
              <a:rPr lang="en-GB" dirty="0" smtClean="0"/>
              <a:t>Current view on Outputs</a:t>
            </a:r>
            <a:endParaRPr lang="en-GB" dirty="0"/>
          </a:p>
        </p:txBody>
      </p:sp>
      <p:sp>
        <p:nvSpPr>
          <p:cNvPr id="2" name="TextBox 1"/>
          <p:cNvSpPr txBox="1"/>
          <p:nvPr/>
        </p:nvSpPr>
        <p:spPr>
          <a:xfrm>
            <a:off x="7524328" y="908720"/>
            <a:ext cx="1123162" cy="784830"/>
          </a:xfrm>
          <a:prstGeom prst="rect">
            <a:avLst/>
          </a:prstGeom>
          <a:solidFill>
            <a:schemeClr val="accent4"/>
          </a:solidFill>
        </p:spPr>
        <p:txBody>
          <a:bodyPr wrap="square" rtlCol="0">
            <a:spAutoFit/>
          </a:bodyPr>
          <a:lstStyle/>
          <a:p>
            <a:pPr lvl="0"/>
            <a:r>
              <a:rPr lang="en-US" sz="1500" dirty="0">
                <a:solidFill>
                  <a:schemeClr val="bg1"/>
                </a:solidFill>
              </a:rPr>
              <a:t>Deliver </a:t>
            </a:r>
            <a:r>
              <a:rPr lang="en-US" sz="1500" dirty="0" smtClean="0">
                <a:solidFill>
                  <a:schemeClr val="bg1"/>
                </a:solidFill>
              </a:rPr>
              <a:t>a sustainable </a:t>
            </a:r>
            <a:r>
              <a:rPr lang="en-US" sz="1500" dirty="0">
                <a:solidFill>
                  <a:schemeClr val="bg1"/>
                </a:solidFill>
              </a:rPr>
              <a:t>network</a:t>
            </a:r>
          </a:p>
        </p:txBody>
      </p:sp>
      <p:sp>
        <p:nvSpPr>
          <p:cNvPr id="24" name="TextBox 23"/>
          <p:cNvSpPr txBox="1"/>
          <p:nvPr/>
        </p:nvSpPr>
        <p:spPr>
          <a:xfrm>
            <a:off x="4588186" y="991035"/>
            <a:ext cx="2494656" cy="553998"/>
          </a:xfrm>
          <a:prstGeom prst="rect">
            <a:avLst/>
          </a:prstGeom>
          <a:solidFill>
            <a:schemeClr val="accent4"/>
          </a:solidFill>
        </p:spPr>
        <p:txBody>
          <a:bodyPr wrap="square" rtlCol="0">
            <a:spAutoFit/>
          </a:bodyPr>
          <a:lstStyle/>
          <a:p>
            <a:pPr lvl="0"/>
            <a:r>
              <a:rPr lang="en-US" sz="1500" dirty="0">
                <a:solidFill>
                  <a:schemeClr val="bg1"/>
                </a:solidFill>
              </a:rPr>
              <a:t>Meet the needs of consumers and network users</a:t>
            </a:r>
          </a:p>
        </p:txBody>
      </p:sp>
      <p:sp>
        <p:nvSpPr>
          <p:cNvPr id="26" name="TextBox 25"/>
          <p:cNvSpPr txBox="1"/>
          <p:nvPr/>
        </p:nvSpPr>
        <p:spPr>
          <a:xfrm>
            <a:off x="2231175" y="986654"/>
            <a:ext cx="2038172" cy="646331"/>
          </a:xfrm>
          <a:prstGeom prst="rect">
            <a:avLst/>
          </a:prstGeom>
          <a:solidFill>
            <a:schemeClr val="accent4"/>
          </a:solidFill>
        </p:spPr>
        <p:txBody>
          <a:bodyPr wrap="square" rtlCol="0">
            <a:spAutoFit/>
          </a:bodyPr>
          <a:lstStyle/>
          <a:p>
            <a:pPr lvl="0"/>
            <a:r>
              <a:rPr lang="en-US" dirty="0">
                <a:solidFill>
                  <a:schemeClr val="bg1"/>
                </a:solidFill>
              </a:rPr>
              <a:t>Maintain a safe and resilient network</a:t>
            </a:r>
          </a:p>
        </p:txBody>
      </p:sp>
      <p:grpSp>
        <p:nvGrpSpPr>
          <p:cNvPr id="37" name="Group 36"/>
          <p:cNvGrpSpPr/>
          <p:nvPr/>
        </p:nvGrpSpPr>
        <p:grpSpPr>
          <a:xfrm>
            <a:off x="56388" y="2197543"/>
            <a:ext cx="1302456" cy="651228"/>
            <a:chOff x="5861083" y="110611"/>
            <a:chExt cx="1302456" cy="651228"/>
          </a:xfrm>
        </p:grpSpPr>
        <p:sp>
          <p:nvSpPr>
            <p:cNvPr id="41" name="Rounded Rectangle 40"/>
            <p:cNvSpPr/>
            <p:nvPr/>
          </p:nvSpPr>
          <p:spPr>
            <a:xfrm>
              <a:off x="5861083" y="110611"/>
              <a:ext cx="1302456" cy="651228"/>
            </a:xfrm>
            <a:prstGeom prst="roundRect">
              <a:avLst>
                <a:gd name="adj" fmla="val 10000"/>
              </a:avLst>
            </a:prstGeom>
            <a:solidFill>
              <a:schemeClr val="accent3">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3" name="Rounded Rectangle 8"/>
            <p:cNvSpPr txBox="1"/>
            <p:nvPr/>
          </p:nvSpPr>
          <p:spPr>
            <a:xfrm>
              <a:off x="5880157" y="129685"/>
              <a:ext cx="1264308" cy="6130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accent3">
                      <a:lumMod val="50000"/>
                    </a:schemeClr>
                  </a:solidFill>
                </a:rPr>
                <a:t>RIIO2 </a:t>
              </a:r>
              <a:r>
                <a:rPr lang="en-US" sz="1200" dirty="0" smtClean="0">
                  <a:solidFill>
                    <a:schemeClr val="accent3">
                      <a:lumMod val="50000"/>
                    </a:schemeClr>
                  </a:solidFill>
                </a:rPr>
                <a:t>Priority Area</a:t>
              </a:r>
              <a:endParaRPr lang="en-US" sz="1200" kern="1200" dirty="0">
                <a:solidFill>
                  <a:schemeClr val="accent3">
                    <a:lumMod val="50000"/>
                  </a:schemeClr>
                </a:solidFill>
              </a:endParaRPr>
            </a:p>
          </p:txBody>
        </p:sp>
      </p:grpSp>
      <p:grpSp>
        <p:nvGrpSpPr>
          <p:cNvPr id="82" name="Group 81"/>
          <p:cNvGrpSpPr/>
          <p:nvPr/>
        </p:nvGrpSpPr>
        <p:grpSpPr>
          <a:xfrm>
            <a:off x="2461006" y="1674019"/>
            <a:ext cx="1397281" cy="440158"/>
            <a:chOff x="6124497" y="821635"/>
            <a:chExt cx="1297631" cy="440158"/>
          </a:xfrm>
        </p:grpSpPr>
        <p:sp>
          <p:nvSpPr>
            <p:cNvPr id="83" name="Rounded Rectangle 82"/>
            <p:cNvSpPr/>
            <p:nvPr/>
          </p:nvSpPr>
          <p:spPr>
            <a:xfrm>
              <a:off x="6124497" y="821635"/>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4" name="Rounded Rectangle 4"/>
            <p:cNvSpPr txBox="1"/>
            <p:nvPr/>
          </p:nvSpPr>
          <p:spPr>
            <a:xfrm>
              <a:off x="6137389" y="834527"/>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Network Capability</a:t>
              </a:r>
              <a:endParaRPr lang="en-US" sz="900" kern="1200" dirty="0"/>
            </a:p>
          </p:txBody>
        </p:sp>
      </p:grpSp>
      <p:grpSp>
        <p:nvGrpSpPr>
          <p:cNvPr id="85" name="Group 84"/>
          <p:cNvGrpSpPr/>
          <p:nvPr/>
        </p:nvGrpSpPr>
        <p:grpSpPr>
          <a:xfrm>
            <a:off x="4763485" y="4262103"/>
            <a:ext cx="1421305" cy="296891"/>
            <a:chOff x="6141085" y="1370067"/>
            <a:chExt cx="1297631" cy="440158"/>
          </a:xfrm>
        </p:grpSpPr>
        <p:sp>
          <p:nvSpPr>
            <p:cNvPr id="86" name="Rounded Rectangle 85"/>
            <p:cNvSpPr/>
            <p:nvPr/>
          </p:nvSpPr>
          <p:spPr>
            <a:xfrm>
              <a:off x="6141085" y="1370067"/>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7" name="Rounded Rectangle 4"/>
            <p:cNvSpPr txBox="1"/>
            <p:nvPr/>
          </p:nvSpPr>
          <p:spPr>
            <a:xfrm>
              <a:off x="6153977" y="1382959"/>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Connections</a:t>
              </a:r>
              <a:endParaRPr lang="en-US" sz="900" kern="1200" dirty="0"/>
            </a:p>
          </p:txBody>
        </p:sp>
      </p:grpSp>
      <p:grpSp>
        <p:nvGrpSpPr>
          <p:cNvPr id="88" name="Group 87"/>
          <p:cNvGrpSpPr/>
          <p:nvPr/>
        </p:nvGrpSpPr>
        <p:grpSpPr>
          <a:xfrm>
            <a:off x="2377813" y="5728512"/>
            <a:ext cx="1464450" cy="511956"/>
            <a:chOff x="6151327" y="3137402"/>
            <a:chExt cx="1464450" cy="511956"/>
          </a:xfrm>
        </p:grpSpPr>
        <p:sp>
          <p:nvSpPr>
            <p:cNvPr id="89" name="Rounded Rectangle 88"/>
            <p:cNvSpPr/>
            <p:nvPr/>
          </p:nvSpPr>
          <p:spPr>
            <a:xfrm>
              <a:off x="6151327" y="3137402"/>
              <a:ext cx="1464450" cy="511956"/>
            </a:xfrm>
            <a:prstGeom prst="roundRect">
              <a:avLst>
                <a:gd name="adj" fmla="val 10000"/>
              </a:avLst>
            </a:prstGeom>
            <a:solidFill>
              <a:schemeClr val="accent3">
                <a:lumMod val="40000"/>
                <a:lumOff val="60000"/>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0" name="Rounded Rectangle 4"/>
            <p:cNvSpPr txBox="1"/>
            <p:nvPr/>
          </p:nvSpPr>
          <p:spPr>
            <a:xfrm>
              <a:off x="6166322" y="3152397"/>
              <a:ext cx="1434460" cy="48196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Protection from External Threats</a:t>
              </a:r>
              <a:endParaRPr lang="en-US" sz="900" kern="1200" dirty="0"/>
            </a:p>
          </p:txBody>
        </p:sp>
      </p:grpSp>
      <p:grpSp>
        <p:nvGrpSpPr>
          <p:cNvPr id="109" name="Group 108"/>
          <p:cNvGrpSpPr/>
          <p:nvPr/>
        </p:nvGrpSpPr>
        <p:grpSpPr>
          <a:xfrm>
            <a:off x="7385071" y="3066193"/>
            <a:ext cx="1297631" cy="440158"/>
            <a:chOff x="6141085" y="1973032"/>
            <a:chExt cx="1297631" cy="440158"/>
          </a:xfrm>
        </p:grpSpPr>
        <p:sp>
          <p:nvSpPr>
            <p:cNvPr id="110" name="Rounded Rectangle 109"/>
            <p:cNvSpPr/>
            <p:nvPr/>
          </p:nvSpPr>
          <p:spPr>
            <a:xfrm>
              <a:off x="6141085" y="1973032"/>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1" name="Rounded Rectangle 4"/>
            <p:cNvSpPr txBox="1"/>
            <p:nvPr/>
          </p:nvSpPr>
          <p:spPr>
            <a:xfrm>
              <a:off x="6153977" y="1985924"/>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Environment</a:t>
              </a:r>
              <a:endParaRPr lang="en-US" sz="900" kern="1200" dirty="0"/>
            </a:p>
          </p:txBody>
        </p:sp>
      </p:grpSp>
      <p:grpSp>
        <p:nvGrpSpPr>
          <p:cNvPr id="112" name="Group 111"/>
          <p:cNvGrpSpPr/>
          <p:nvPr/>
        </p:nvGrpSpPr>
        <p:grpSpPr>
          <a:xfrm>
            <a:off x="4923452" y="1693723"/>
            <a:ext cx="1448748" cy="440158"/>
            <a:chOff x="6137667" y="2551036"/>
            <a:chExt cx="1297631" cy="440158"/>
          </a:xfrm>
        </p:grpSpPr>
        <p:sp>
          <p:nvSpPr>
            <p:cNvPr id="113" name="Rounded Rectangle 112"/>
            <p:cNvSpPr/>
            <p:nvPr/>
          </p:nvSpPr>
          <p:spPr>
            <a:xfrm>
              <a:off x="6137667" y="2551036"/>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4" name="Rounded Rectangle 4"/>
            <p:cNvSpPr txBox="1"/>
            <p:nvPr/>
          </p:nvSpPr>
          <p:spPr>
            <a:xfrm>
              <a:off x="6150559" y="2563928"/>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Customer Satisfaction / stakeholder engagement</a:t>
              </a:r>
              <a:endParaRPr lang="en-US" sz="900" kern="1200" dirty="0"/>
            </a:p>
          </p:txBody>
        </p:sp>
      </p:grpSp>
      <p:grpSp>
        <p:nvGrpSpPr>
          <p:cNvPr id="115" name="Group 114"/>
          <p:cNvGrpSpPr/>
          <p:nvPr/>
        </p:nvGrpSpPr>
        <p:grpSpPr>
          <a:xfrm>
            <a:off x="4722634" y="3072097"/>
            <a:ext cx="1528919" cy="415906"/>
            <a:chOff x="6240165" y="3849064"/>
            <a:chExt cx="1334517" cy="415906"/>
          </a:xfrm>
        </p:grpSpPr>
        <p:sp>
          <p:nvSpPr>
            <p:cNvPr id="116" name="Rounded Rectangle 115"/>
            <p:cNvSpPr/>
            <p:nvPr/>
          </p:nvSpPr>
          <p:spPr>
            <a:xfrm>
              <a:off x="6240165" y="3849064"/>
              <a:ext cx="1334517" cy="415906"/>
            </a:xfrm>
            <a:prstGeom prst="roundRect">
              <a:avLst>
                <a:gd name="adj" fmla="val 10000"/>
              </a:avLst>
            </a:prstGeom>
            <a:solidFill>
              <a:schemeClr val="accent3">
                <a:lumMod val="40000"/>
                <a:lumOff val="60000"/>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7" name="Rounded Rectangle 4"/>
            <p:cNvSpPr txBox="1"/>
            <p:nvPr/>
          </p:nvSpPr>
          <p:spPr>
            <a:xfrm>
              <a:off x="6252346" y="3861245"/>
              <a:ext cx="1310155" cy="39154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9050" tIns="12700" rIns="19050" bIns="12700" numCol="1" spcCol="1270" anchor="ctr" anchorCtr="0">
              <a:noAutofit/>
            </a:bodyPr>
            <a:lstStyle/>
            <a:p>
              <a:pPr lvl="0" algn="ctr" defTabSz="444500">
                <a:lnSpc>
                  <a:spcPct val="90000"/>
                </a:lnSpc>
                <a:spcAft>
                  <a:spcPct val="35000"/>
                </a:spcAft>
              </a:pPr>
              <a:r>
                <a:rPr lang="fr-FR" sz="1000" dirty="0" smtClean="0"/>
                <a:t>Information for Market </a:t>
              </a:r>
              <a:r>
                <a:rPr lang="fr-FR" sz="1000" dirty="0"/>
                <a:t>P</a:t>
              </a:r>
              <a:r>
                <a:rPr lang="fr-FR" sz="1000" dirty="0" smtClean="0"/>
                <a:t>articipants</a:t>
              </a:r>
              <a:endParaRPr lang="fr-FR" sz="1000" dirty="0"/>
            </a:p>
          </p:txBody>
        </p:sp>
      </p:grpSp>
      <p:grpSp>
        <p:nvGrpSpPr>
          <p:cNvPr id="130" name="Group 129"/>
          <p:cNvGrpSpPr/>
          <p:nvPr/>
        </p:nvGrpSpPr>
        <p:grpSpPr>
          <a:xfrm>
            <a:off x="7385072" y="1845074"/>
            <a:ext cx="1297631" cy="440158"/>
            <a:chOff x="6184733" y="4444769"/>
            <a:chExt cx="1297631" cy="440158"/>
          </a:xfrm>
        </p:grpSpPr>
        <p:sp>
          <p:nvSpPr>
            <p:cNvPr id="131" name="Rounded Rectangle 130"/>
            <p:cNvSpPr/>
            <p:nvPr/>
          </p:nvSpPr>
          <p:spPr>
            <a:xfrm>
              <a:off x="6184733" y="4444769"/>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2" name="Rounded Rectangle 4"/>
            <p:cNvSpPr txBox="1"/>
            <p:nvPr/>
          </p:nvSpPr>
          <p:spPr>
            <a:xfrm>
              <a:off x="6197625" y="4457661"/>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Whole Systems</a:t>
              </a:r>
              <a:endParaRPr lang="en-US" sz="900" kern="1200" dirty="0"/>
            </a:p>
          </p:txBody>
        </p:sp>
      </p:grpSp>
      <p:sp>
        <p:nvSpPr>
          <p:cNvPr id="142" name="TextBox 141"/>
          <p:cNvSpPr txBox="1"/>
          <p:nvPr/>
        </p:nvSpPr>
        <p:spPr>
          <a:xfrm>
            <a:off x="-28964" y="925346"/>
            <a:ext cx="2160240" cy="1015663"/>
          </a:xfrm>
          <a:prstGeom prst="rect">
            <a:avLst/>
          </a:prstGeom>
          <a:noFill/>
          <a:ln w="127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p:spPr>
        <p:txBody>
          <a:bodyPr wrap="square" rtlCol="0">
            <a:spAutoFit/>
          </a:bodyPr>
          <a:lstStyle/>
          <a:p>
            <a:pPr algn="just"/>
            <a:r>
              <a:rPr lang="en-GB" sz="1200" u="sng" dirty="0" smtClean="0"/>
              <a:t>Note</a:t>
            </a:r>
          </a:p>
          <a:p>
            <a:r>
              <a:rPr lang="en-GB" sz="1200" dirty="0" smtClean="0"/>
              <a:t>‘Efficiency and Affordability’ should be implicit within any price control, and ‘Safety’ is part of HSE requirements</a:t>
            </a:r>
            <a:endParaRPr lang="en-US" sz="1200" dirty="0"/>
          </a:p>
        </p:txBody>
      </p:sp>
      <p:grpSp>
        <p:nvGrpSpPr>
          <p:cNvPr id="133" name="Group 132"/>
          <p:cNvGrpSpPr/>
          <p:nvPr/>
        </p:nvGrpSpPr>
        <p:grpSpPr>
          <a:xfrm>
            <a:off x="4777606" y="5228758"/>
            <a:ext cx="1297631" cy="440158"/>
            <a:chOff x="6124497" y="821635"/>
            <a:chExt cx="1297631" cy="440158"/>
          </a:xfrm>
        </p:grpSpPr>
        <p:sp>
          <p:nvSpPr>
            <p:cNvPr id="134" name="Rounded Rectangle 133"/>
            <p:cNvSpPr/>
            <p:nvPr/>
          </p:nvSpPr>
          <p:spPr>
            <a:xfrm>
              <a:off x="6124497" y="821635"/>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5" name="Rounded Rectangle 4"/>
            <p:cNvSpPr txBox="1"/>
            <p:nvPr/>
          </p:nvSpPr>
          <p:spPr>
            <a:xfrm>
              <a:off x="6137389" y="834527"/>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Network Capability</a:t>
              </a:r>
              <a:endParaRPr lang="en-US" sz="900" kern="1200" dirty="0"/>
            </a:p>
          </p:txBody>
        </p:sp>
      </p:grpSp>
      <p:grpSp>
        <p:nvGrpSpPr>
          <p:cNvPr id="209" name="Group 208"/>
          <p:cNvGrpSpPr/>
          <p:nvPr/>
        </p:nvGrpSpPr>
        <p:grpSpPr>
          <a:xfrm>
            <a:off x="2449537" y="2204847"/>
            <a:ext cx="1366046" cy="492387"/>
            <a:chOff x="6124497" y="821635"/>
            <a:chExt cx="1297631" cy="440158"/>
          </a:xfrm>
          <a:solidFill>
            <a:schemeClr val="accent6"/>
          </a:solidFill>
        </p:grpSpPr>
        <p:sp>
          <p:nvSpPr>
            <p:cNvPr id="210" name="Rounded Rectangle 209"/>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1"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1:20 </a:t>
              </a:r>
              <a:endParaRPr lang="en-US" sz="900" kern="1200" dirty="0"/>
            </a:p>
          </p:txBody>
        </p:sp>
      </p:grpSp>
      <p:grpSp>
        <p:nvGrpSpPr>
          <p:cNvPr id="212" name="Group 211"/>
          <p:cNvGrpSpPr/>
          <p:nvPr/>
        </p:nvGrpSpPr>
        <p:grpSpPr>
          <a:xfrm>
            <a:off x="28171" y="3042909"/>
            <a:ext cx="1366046" cy="553462"/>
            <a:chOff x="6124497" y="821635"/>
            <a:chExt cx="1297631" cy="440158"/>
          </a:xfrm>
          <a:solidFill>
            <a:schemeClr val="accent6"/>
          </a:solidFill>
        </p:grpSpPr>
        <p:sp>
          <p:nvSpPr>
            <p:cNvPr id="213" name="Rounded Rectangle 212"/>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4"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1000" b="1" dirty="0" smtClean="0"/>
                <a:t>Ofgem Proposed Outputs</a:t>
              </a:r>
              <a:endParaRPr lang="en-US" sz="1000" b="1" kern="1200" dirty="0"/>
            </a:p>
          </p:txBody>
        </p:sp>
      </p:grpSp>
      <p:grpSp>
        <p:nvGrpSpPr>
          <p:cNvPr id="216" name="Group 215"/>
          <p:cNvGrpSpPr/>
          <p:nvPr/>
        </p:nvGrpSpPr>
        <p:grpSpPr>
          <a:xfrm>
            <a:off x="2449537" y="2818122"/>
            <a:ext cx="1366046" cy="492387"/>
            <a:chOff x="6124497" y="821635"/>
            <a:chExt cx="1297631" cy="440158"/>
          </a:xfrm>
          <a:solidFill>
            <a:schemeClr val="accent6"/>
          </a:solidFill>
        </p:grpSpPr>
        <p:sp>
          <p:nvSpPr>
            <p:cNvPr id="217" name="Rounded Rectangle 216"/>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8"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Annual Network Capability Assessment</a:t>
              </a:r>
              <a:r>
                <a:rPr lang="en-US" sz="900" kern="1200" dirty="0" smtClean="0"/>
                <a:t> (NCA)</a:t>
              </a:r>
              <a:endParaRPr lang="en-US" sz="900" kern="1200" dirty="0"/>
            </a:p>
          </p:txBody>
        </p:sp>
      </p:grpSp>
      <p:grpSp>
        <p:nvGrpSpPr>
          <p:cNvPr id="219" name="Group 218"/>
          <p:cNvGrpSpPr/>
          <p:nvPr/>
        </p:nvGrpSpPr>
        <p:grpSpPr>
          <a:xfrm>
            <a:off x="2455216" y="3435738"/>
            <a:ext cx="1366046" cy="492387"/>
            <a:chOff x="6124497" y="821635"/>
            <a:chExt cx="1297631" cy="440158"/>
          </a:xfrm>
          <a:solidFill>
            <a:schemeClr val="accent6"/>
          </a:solidFill>
        </p:grpSpPr>
        <p:sp>
          <p:nvSpPr>
            <p:cNvPr id="220" name="Rounded Rectangle 219"/>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1"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Target Baselines</a:t>
              </a:r>
              <a:endParaRPr lang="en-US" sz="900" kern="1200" dirty="0"/>
            </a:p>
          </p:txBody>
        </p:sp>
      </p:grpSp>
      <p:grpSp>
        <p:nvGrpSpPr>
          <p:cNvPr id="222" name="Group 221"/>
          <p:cNvGrpSpPr/>
          <p:nvPr/>
        </p:nvGrpSpPr>
        <p:grpSpPr>
          <a:xfrm>
            <a:off x="1489992" y="4037903"/>
            <a:ext cx="1366046" cy="492387"/>
            <a:chOff x="6124497" y="821635"/>
            <a:chExt cx="1297631" cy="440158"/>
          </a:xfrm>
          <a:solidFill>
            <a:schemeClr val="accent6"/>
          </a:solidFill>
        </p:grpSpPr>
        <p:sp>
          <p:nvSpPr>
            <p:cNvPr id="223" name="Rounded Rectangle 222"/>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4"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Manage cost of Shrinkage</a:t>
              </a:r>
              <a:endParaRPr lang="en-US" sz="900" kern="1200" dirty="0"/>
            </a:p>
          </p:txBody>
        </p:sp>
      </p:grpSp>
      <p:grpSp>
        <p:nvGrpSpPr>
          <p:cNvPr id="225" name="Group 224"/>
          <p:cNvGrpSpPr/>
          <p:nvPr/>
        </p:nvGrpSpPr>
        <p:grpSpPr>
          <a:xfrm>
            <a:off x="2449537" y="4619177"/>
            <a:ext cx="1366046" cy="492387"/>
            <a:chOff x="6124497" y="821635"/>
            <a:chExt cx="1297631" cy="440158"/>
          </a:xfrm>
          <a:solidFill>
            <a:schemeClr val="accent6"/>
          </a:solidFill>
        </p:grpSpPr>
        <p:sp>
          <p:nvSpPr>
            <p:cNvPr id="226" name="Rounded Rectangle 225"/>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7"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Manage cost of Constraints</a:t>
              </a:r>
              <a:endParaRPr lang="en-US" sz="900" kern="1200" dirty="0"/>
            </a:p>
          </p:txBody>
        </p:sp>
      </p:grpSp>
      <p:grpSp>
        <p:nvGrpSpPr>
          <p:cNvPr id="229" name="Group 228"/>
          <p:cNvGrpSpPr/>
          <p:nvPr/>
        </p:nvGrpSpPr>
        <p:grpSpPr>
          <a:xfrm>
            <a:off x="2406053" y="6306366"/>
            <a:ext cx="1366046" cy="492387"/>
            <a:chOff x="6124497" y="821635"/>
            <a:chExt cx="1297631" cy="440158"/>
          </a:xfrm>
          <a:solidFill>
            <a:schemeClr val="accent6"/>
          </a:solidFill>
        </p:grpSpPr>
        <p:sp>
          <p:nvSpPr>
            <p:cNvPr id="230" name="Rounded Rectangle 229"/>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1"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Cyber, PSUP BEIS LC?</a:t>
              </a:r>
              <a:endParaRPr lang="en-US" sz="900" kern="1200" dirty="0"/>
            </a:p>
          </p:txBody>
        </p:sp>
      </p:grpSp>
      <p:grpSp>
        <p:nvGrpSpPr>
          <p:cNvPr id="232" name="Group 231"/>
          <p:cNvGrpSpPr/>
          <p:nvPr/>
        </p:nvGrpSpPr>
        <p:grpSpPr>
          <a:xfrm>
            <a:off x="4066068" y="2216777"/>
            <a:ext cx="1435285" cy="759394"/>
            <a:chOff x="6124497" y="821635"/>
            <a:chExt cx="1297631" cy="440158"/>
          </a:xfrm>
          <a:solidFill>
            <a:schemeClr val="accent6"/>
          </a:solidFill>
        </p:grpSpPr>
        <p:sp>
          <p:nvSpPr>
            <p:cNvPr id="233" name="Rounded Rectangle 232"/>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4"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 Improve levels of customer satisfaction. </a:t>
              </a:r>
            </a:p>
            <a:p>
              <a:pPr lvl="0" algn="ctr" defTabSz="400050">
                <a:lnSpc>
                  <a:spcPct val="90000"/>
                </a:lnSpc>
                <a:spcBef>
                  <a:spcPct val="0"/>
                </a:spcBef>
                <a:spcAft>
                  <a:spcPct val="35000"/>
                </a:spcAft>
              </a:pPr>
              <a:r>
                <a:rPr lang="en-US" sz="900" dirty="0" smtClean="0"/>
                <a:t>Engage effectively with stakeholders</a:t>
              </a:r>
              <a:endParaRPr lang="en-US" sz="900" dirty="0"/>
            </a:p>
          </p:txBody>
        </p:sp>
      </p:grpSp>
      <p:grpSp>
        <p:nvGrpSpPr>
          <p:cNvPr id="235" name="Group 234"/>
          <p:cNvGrpSpPr/>
          <p:nvPr/>
        </p:nvGrpSpPr>
        <p:grpSpPr>
          <a:xfrm>
            <a:off x="2435966" y="5170228"/>
            <a:ext cx="1366046" cy="492387"/>
            <a:chOff x="6124497" y="821635"/>
            <a:chExt cx="1297631" cy="440158"/>
          </a:xfrm>
          <a:solidFill>
            <a:schemeClr val="accent6"/>
          </a:solidFill>
        </p:grpSpPr>
        <p:sp>
          <p:nvSpPr>
            <p:cNvPr id="236" name="Rounded Rectangle 235"/>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7"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NOMS</a:t>
              </a:r>
              <a:endParaRPr lang="en-US" sz="900" kern="1200" dirty="0"/>
            </a:p>
          </p:txBody>
        </p:sp>
      </p:grpSp>
      <p:grpSp>
        <p:nvGrpSpPr>
          <p:cNvPr id="238" name="Group 237"/>
          <p:cNvGrpSpPr/>
          <p:nvPr/>
        </p:nvGrpSpPr>
        <p:grpSpPr>
          <a:xfrm>
            <a:off x="5573754" y="2208732"/>
            <a:ext cx="1435285" cy="759394"/>
            <a:chOff x="6124497" y="821635"/>
            <a:chExt cx="1297631" cy="440158"/>
          </a:xfrm>
          <a:solidFill>
            <a:schemeClr val="accent6"/>
          </a:solidFill>
        </p:grpSpPr>
        <p:sp>
          <p:nvSpPr>
            <p:cNvPr id="239" name="Rounded Rectangle 238"/>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0"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Aft>
                  <a:spcPct val="35000"/>
                </a:spcAft>
              </a:pPr>
              <a:r>
                <a:rPr lang="en-US" sz="900" kern="1200" dirty="0" smtClean="0"/>
                <a:t> </a:t>
              </a:r>
              <a:r>
                <a:rPr lang="en-GB" sz="900" dirty="0"/>
                <a:t>E</a:t>
              </a:r>
              <a:r>
                <a:rPr lang="en-GB" sz="900" dirty="0" smtClean="0"/>
                <a:t>fficient </a:t>
              </a:r>
              <a:r>
                <a:rPr lang="en-GB" sz="900" dirty="0"/>
                <a:t>planning and execution of network maintenance</a:t>
              </a:r>
              <a:endParaRPr lang="en-US" sz="900" dirty="0"/>
            </a:p>
          </p:txBody>
        </p:sp>
      </p:grpSp>
      <p:grpSp>
        <p:nvGrpSpPr>
          <p:cNvPr id="241" name="Group 240"/>
          <p:cNvGrpSpPr/>
          <p:nvPr/>
        </p:nvGrpSpPr>
        <p:grpSpPr>
          <a:xfrm>
            <a:off x="4735307" y="3519141"/>
            <a:ext cx="1435285" cy="666775"/>
            <a:chOff x="6124497" y="821635"/>
            <a:chExt cx="1297631" cy="440158"/>
          </a:xfrm>
          <a:solidFill>
            <a:schemeClr val="accent6"/>
          </a:solidFill>
        </p:grpSpPr>
        <p:sp>
          <p:nvSpPr>
            <p:cNvPr id="242" name="Rounded Rectangle 241"/>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3"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Aft>
                  <a:spcPct val="35000"/>
                </a:spcAft>
              </a:pPr>
              <a:r>
                <a:rPr lang="en-GB" sz="900" kern="1200" dirty="0" smtClean="0"/>
                <a:t>Provide accurate information to facilitate informed decision making</a:t>
              </a:r>
              <a:endParaRPr lang="en-US" sz="900" dirty="0"/>
            </a:p>
          </p:txBody>
        </p:sp>
      </p:grpSp>
      <p:grpSp>
        <p:nvGrpSpPr>
          <p:cNvPr id="244" name="Group 243"/>
          <p:cNvGrpSpPr/>
          <p:nvPr/>
        </p:nvGrpSpPr>
        <p:grpSpPr>
          <a:xfrm>
            <a:off x="5512979" y="4626860"/>
            <a:ext cx="1435285" cy="386316"/>
            <a:chOff x="6124497" y="821635"/>
            <a:chExt cx="1297631" cy="440158"/>
          </a:xfrm>
          <a:solidFill>
            <a:schemeClr val="accent6"/>
          </a:solidFill>
        </p:grpSpPr>
        <p:sp>
          <p:nvSpPr>
            <p:cNvPr id="245" name="Rounded Rectangle 244"/>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6" name="Rounded Rectangle 4"/>
            <p:cNvSpPr txBox="1"/>
            <p:nvPr/>
          </p:nvSpPr>
          <p:spPr>
            <a:xfrm>
              <a:off x="6137389" y="834527"/>
              <a:ext cx="1271847" cy="399416"/>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Aft>
                  <a:spcPct val="35000"/>
                </a:spcAft>
              </a:pPr>
              <a:r>
                <a:rPr lang="en-GB" sz="900" kern="1200" dirty="0" smtClean="0"/>
                <a:t>Meet UNC 373 deadlines</a:t>
              </a:r>
              <a:endParaRPr lang="en-US" sz="900" dirty="0"/>
            </a:p>
          </p:txBody>
        </p:sp>
      </p:grpSp>
      <p:sp>
        <p:nvSpPr>
          <p:cNvPr id="247" name="Rounded Rectangle 246"/>
          <p:cNvSpPr/>
          <p:nvPr/>
        </p:nvSpPr>
        <p:spPr>
          <a:xfrm>
            <a:off x="3940825" y="4605922"/>
            <a:ext cx="1435285" cy="564306"/>
          </a:xfrm>
          <a:prstGeom prst="roundRect">
            <a:avLst>
              <a:gd name="adj" fmla="val 10000"/>
            </a:avLst>
          </a:prstGeom>
          <a:solidFill>
            <a:schemeClr val="accent6"/>
          </a:solid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GB" sz="900" dirty="0" smtClean="0"/>
              <a:t>Provide timely and efficient connections (under development)</a:t>
            </a:r>
            <a:endParaRPr lang="en-GB" dirty="0"/>
          </a:p>
        </p:txBody>
      </p:sp>
      <p:sp>
        <p:nvSpPr>
          <p:cNvPr id="248" name="Rounded Rectangle 247"/>
          <p:cNvSpPr/>
          <p:nvPr/>
        </p:nvSpPr>
        <p:spPr>
          <a:xfrm>
            <a:off x="7356136" y="2397222"/>
            <a:ext cx="1331246" cy="450278"/>
          </a:xfrm>
          <a:prstGeom prst="roundRect">
            <a:avLst>
              <a:gd name="adj" fmla="val 10000"/>
            </a:avLst>
          </a:prstGeom>
          <a:solidFill>
            <a:schemeClr val="accent6"/>
          </a:solid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GB" sz="900" dirty="0" smtClean="0"/>
              <a:t>Currently under development</a:t>
            </a:r>
            <a:endParaRPr lang="en-GB" sz="900" dirty="0"/>
          </a:p>
        </p:txBody>
      </p:sp>
      <p:sp>
        <p:nvSpPr>
          <p:cNvPr id="249" name="Rounded Rectangle 248"/>
          <p:cNvSpPr/>
          <p:nvPr/>
        </p:nvSpPr>
        <p:spPr>
          <a:xfrm>
            <a:off x="7368711" y="3653633"/>
            <a:ext cx="1331246" cy="512753"/>
          </a:xfrm>
          <a:prstGeom prst="roundRect">
            <a:avLst>
              <a:gd name="adj" fmla="val 10000"/>
            </a:avLst>
          </a:prstGeom>
          <a:solidFill>
            <a:schemeClr val="accent6"/>
          </a:solid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GB" sz="900" dirty="0" smtClean="0"/>
              <a:t>Produce annual network  emissions review</a:t>
            </a:r>
            <a:r>
              <a:rPr lang="en-GB" sz="900" dirty="0"/>
              <a:t> </a:t>
            </a:r>
            <a:r>
              <a:rPr lang="en-GB" sz="900" dirty="0" smtClean="0"/>
              <a:t>(IED). </a:t>
            </a:r>
            <a:endParaRPr lang="en-GB" sz="900" dirty="0"/>
          </a:p>
        </p:txBody>
      </p:sp>
      <p:sp>
        <p:nvSpPr>
          <p:cNvPr id="250" name="Rounded Rectangle 249"/>
          <p:cNvSpPr/>
          <p:nvPr/>
        </p:nvSpPr>
        <p:spPr>
          <a:xfrm>
            <a:off x="7338447" y="4267908"/>
            <a:ext cx="1331246" cy="494725"/>
          </a:xfrm>
          <a:prstGeom prst="roundRect">
            <a:avLst>
              <a:gd name="adj" fmla="val 10000"/>
            </a:avLst>
          </a:prstGeom>
          <a:solidFill>
            <a:schemeClr val="accent6"/>
          </a:solid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GB" sz="900" dirty="0" smtClean="0"/>
              <a:t>Deliver target level of compressor emissions reduction  (GHG)</a:t>
            </a:r>
            <a:endParaRPr lang="en-GB" sz="900" dirty="0"/>
          </a:p>
        </p:txBody>
      </p:sp>
      <p:sp>
        <p:nvSpPr>
          <p:cNvPr id="251" name="Rounded Rectangle 250"/>
          <p:cNvSpPr/>
          <p:nvPr/>
        </p:nvSpPr>
        <p:spPr>
          <a:xfrm>
            <a:off x="7316244" y="4895415"/>
            <a:ext cx="1331246" cy="953528"/>
          </a:xfrm>
          <a:prstGeom prst="roundRect">
            <a:avLst>
              <a:gd name="adj" fmla="val 10000"/>
            </a:avLst>
          </a:prstGeom>
          <a:solidFill>
            <a:schemeClr val="accent6"/>
          </a:solid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lvl="0"/>
            <a:r>
              <a:rPr lang="en-GB" sz="900" i="1" dirty="0" smtClean="0"/>
              <a:t>Reduce overall environmental impact of business </a:t>
            </a:r>
            <a:r>
              <a:rPr lang="en-GB" sz="900" i="1" dirty="0"/>
              <a:t>and enable the transition to a low </a:t>
            </a:r>
            <a:r>
              <a:rPr lang="en-GB" sz="900" i="1" dirty="0" smtClean="0"/>
              <a:t>carbon economy (under development)</a:t>
            </a:r>
            <a:endParaRPr lang="en-US" sz="900" dirty="0"/>
          </a:p>
        </p:txBody>
      </p:sp>
      <p:sp>
        <p:nvSpPr>
          <p:cNvPr id="4" name="5-Point Star 3"/>
          <p:cNvSpPr/>
          <p:nvPr/>
        </p:nvSpPr>
        <p:spPr>
          <a:xfrm>
            <a:off x="395536" y="4005064"/>
            <a:ext cx="288032" cy="25703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Up Arrow 5"/>
          <p:cNvSpPr/>
          <p:nvPr/>
        </p:nvSpPr>
        <p:spPr>
          <a:xfrm>
            <a:off x="431540" y="4549109"/>
            <a:ext cx="216024" cy="288032"/>
          </a:xfrm>
          <a:prstGeom prst="up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Smiley Face 7"/>
          <p:cNvSpPr/>
          <p:nvPr/>
        </p:nvSpPr>
        <p:spPr>
          <a:xfrm>
            <a:off x="390818" y="5183973"/>
            <a:ext cx="288032" cy="273345"/>
          </a:xfrm>
          <a:prstGeom prst="smileyFac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898368" y="3981127"/>
            <a:ext cx="1080120" cy="1477328"/>
          </a:xfrm>
          <a:prstGeom prst="rect">
            <a:avLst/>
          </a:prstGeom>
          <a:noFill/>
        </p:spPr>
        <p:txBody>
          <a:bodyPr wrap="square" rtlCol="0">
            <a:spAutoFit/>
          </a:bodyPr>
          <a:lstStyle/>
          <a:p>
            <a:r>
              <a:rPr lang="en-GB" dirty="0" smtClean="0"/>
              <a:t>LC</a:t>
            </a:r>
          </a:p>
          <a:p>
            <a:endParaRPr lang="en-GB" dirty="0"/>
          </a:p>
          <a:p>
            <a:r>
              <a:rPr lang="en-GB" dirty="0" smtClean="0"/>
              <a:t>ODI</a:t>
            </a:r>
          </a:p>
          <a:p>
            <a:endParaRPr lang="en-GB" dirty="0"/>
          </a:p>
          <a:p>
            <a:r>
              <a:rPr lang="en-GB" dirty="0" smtClean="0"/>
              <a:t>PCD</a:t>
            </a:r>
            <a:endParaRPr lang="en-GB" dirty="0"/>
          </a:p>
        </p:txBody>
      </p:sp>
      <p:sp>
        <p:nvSpPr>
          <p:cNvPr id="253" name="5-Point Star 252"/>
          <p:cNvSpPr/>
          <p:nvPr/>
        </p:nvSpPr>
        <p:spPr>
          <a:xfrm>
            <a:off x="3408089" y="2355441"/>
            <a:ext cx="233578" cy="2462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4" name="5-Point Star 253"/>
          <p:cNvSpPr/>
          <p:nvPr/>
        </p:nvSpPr>
        <p:spPr>
          <a:xfrm>
            <a:off x="3624709" y="3065602"/>
            <a:ext cx="233578" cy="2462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5" name="5-Point Star 254"/>
          <p:cNvSpPr/>
          <p:nvPr/>
        </p:nvSpPr>
        <p:spPr>
          <a:xfrm>
            <a:off x="3538521" y="3516778"/>
            <a:ext cx="233578" cy="2462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6" name="Up Arrow 255"/>
          <p:cNvSpPr/>
          <p:nvPr/>
        </p:nvSpPr>
        <p:spPr>
          <a:xfrm>
            <a:off x="2719266" y="4149386"/>
            <a:ext cx="183150" cy="270494"/>
          </a:xfrm>
          <a:prstGeom prst="up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7" name="Up Arrow 256"/>
          <p:cNvSpPr/>
          <p:nvPr/>
        </p:nvSpPr>
        <p:spPr>
          <a:xfrm>
            <a:off x="3729687" y="4691122"/>
            <a:ext cx="183150" cy="270494"/>
          </a:xfrm>
          <a:prstGeom prst="up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8" name="5-Point Star 257"/>
          <p:cNvSpPr/>
          <p:nvPr/>
        </p:nvSpPr>
        <p:spPr>
          <a:xfrm>
            <a:off x="3359202" y="5236557"/>
            <a:ext cx="288032" cy="25703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9" name="Up Arrow 258"/>
          <p:cNvSpPr/>
          <p:nvPr/>
        </p:nvSpPr>
        <p:spPr>
          <a:xfrm>
            <a:off x="3696866" y="5214617"/>
            <a:ext cx="183150" cy="270494"/>
          </a:xfrm>
          <a:prstGeom prst="up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0" name="5-Point Star 259"/>
          <p:cNvSpPr/>
          <p:nvPr/>
        </p:nvSpPr>
        <p:spPr>
          <a:xfrm>
            <a:off x="3641667" y="6392051"/>
            <a:ext cx="233578" cy="2462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1" name="Up Arrow 260"/>
          <p:cNvSpPr/>
          <p:nvPr/>
        </p:nvSpPr>
        <p:spPr>
          <a:xfrm>
            <a:off x="5311074" y="2665370"/>
            <a:ext cx="183150" cy="270494"/>
          </a:xfrm>
          <a:prstGeom prst="up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2" name="Up Arrow 261"/>
          <p:cNvSpPr/>
          <p:nvPr/>
        </p:nvSpPr>
        <p:spPr>
          <a:xfrm>
            <a:off x="6747580" y="2693404"/>
            <a:ext cx="183150" cy="270494"/>
          </a:xfrm>
          <a:prstGeom prst="up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3" name="Up Arrow 262"/>
          <p:cNvSpPr/>
          <p:nvPr/>
        </p:nvSpPr>
        <p:spPr>
          <a:xfrm>
            <a:off x="6007381" y="3854635"/>
            <a:ext cx="183150" cy="270494"/>
          </a:xfrm>
          <a:prstGeom prst="up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4" name="5-Point Star 263"/>
          <p:cNvSpPr/>
          <p:nvPr/>
        </p:nvSpPr>
        <p:spPr>
          <a:xfrm>
            <a:off x="5062626" y="4669779"/>
            <a:ext cx="233578" cy="2462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5" name="5-Point Star 264"/>
          <p:cNvSpPr/>
          <p:nvPr/>
        </p:nvSpPr>
        <p:spPr>
          <a:xfrm>
            <a:off x="6824346" y="4651478"/>
            <a:ext cx="233578" cy="2462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6" name="5-Point Star 265"/>
          <p:cNvSpPr/>
          <p:nvPr/>
        </p:nvSpPr>
        <p:spPr>
          <a:xfrm>
            <a:off x="8413912" y="2636195"/>
            <a:ext cx="233578" cy="2462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7" name="5-Point Star 266"/>
          <p:cNvSpPr/>
          <p:nvPr/>
        </p:nvSpPr>
        <p:spPr>
          <a:xfrm>
            <a:off x="8469150" y="3729427"/>
            <a:ext cx="233578" cy="2462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8" name="5-Point Star 267"/>
          <p:cNvSpPr/>
          <p:nvPr/>
        </p:nvSpPr>
        <p:spPr>
          <a:xfrm>
            <a:off x="8528871" y="4397881"/>
            <a:ext cx="233578" cy="2462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9" name="Up Arrow 268"/>
          <p:cNvSpPr/>
          <p:nvPr/>
        </p:nvSpPr>
        <p:spPr>
          <a:xfrm>
            <a:off x="8483933" y="5425864"/>
            <a:ext cx="216024" cy="288032"/>
          </a:xfrm>
          <a:prstGeom prst="up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8" name="Group 97"/>
          <p:cNvGrpSpPr/>
          <p:nvPr/>
        </p:nvGrpSpPr>
        <p:grpSpPr>
          <a:xfrm>
            <a:off x="3011413" y="4036628"/>
            <a:ext cx="1366046" cy="492387"/>
            <a:chOff x="6124497" y="821635"/>
            <a:chExt cx="1297631" cy="440158"/>
          </a:xfrm>
          <a:solidFill>
            <a:schemeClr val="accent6"/>
          </a:solidFill>
        </p:grpSpPr>
        <p:sp>
          <p:nvSpPr>
            <p:cNvPr id="99" name="Rounded Rectangle 98"/>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0"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Manage cost of residual balancing</a:t>
              </a:r>
              <a:endParaRPr lang="en-US" sz="900" kern="1200" dirty="0"/>
            </a:p>
          </p:txBody>
        </p:sp>
      </p:grpSp>
      <p:sp>
        <p:nvSpPr>
          <p:cNvPr id="101" name="Up Arrow 100"/>
          <p:cNvSpPr/>
          <p:nvPr/>
        </p:nvSpPr>
        <p:spPr>
          <a:xfrm>
            <a:off x="4282451" y="4135421"/>
            <a:ext cx="216024" cy="288032"/>
          </a:xfrm>
          <a:prstGeom prst="up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88526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8251552" y="6525344"/>
            <a:ext cx="2133600" cy="268139"/>
          </a:xfrm>
        </p:spPr>
        <p:txBody>
          <a:bodyPr/>
          <a:lstStyle/>
          <a:p>
            <a:fld id="{2D0DF9ED-8BA0-410B-84D1-2D8774E69E9E}" type="slidenum">
              <a:rPr lang="en-GB" altLang="en-US" smtClean="0"/>
              <a:pPr/>
              <a:t>8</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7" name="Title 1"/>
          <p:cNvSpPr>
            <a:spLocks noGrp="1"/>
          </p:cNvSpPr>
          <p:nvPr>
            <p:ph type="title"/>
          </p:nvPr>
        </p:nvSpPr>
        <p:spPr>
          <a:xfrm>
            <a:off x="3019648" y="341418"/>
            <a:ext cx="5997352" cy="288032"/>
          </a:xfrm>
        </p:spPr>
        <p:txBody>
          <a:bodyPr/>
          <a:lstStyle/>
          <a:p>
            <a:r>
              <a:rPr lang="en-GB" dirty="0" smtClean="0"/>
              <a:t>Current view on </a:t>
            </a:r>
            <a:r>
              <a:rPr lang="en-GB" dirty="0"/>
              <a:t>u</a:t>
            </a:r>
            <a:r>
              <a:rPr lang="en-GB" dirty="0" smtClean="0"/>
              <a:t>ncertainty mechanisms</a:t>
            </a:r>
            <a:endParaRPr lang="en-GB" dirty="0"/>
          </a:p>
        </p:txBody>
      </p:sp>
      <p:sp>
        <p:nvSpPr>
          <p:cNvPr id="2" name="TextBox 1"/>
          <p:cNvSpPr txBox="1"/>
          <p:nvPr/>
        </p:nvSpPr>
        <p:spPr>
          <a:xfrm>
            <a:off x="7524328" y="908720"/>
            <a:ext cx="1123162" cy="784830"/>
          </a:xfrm>
          <a:prstGeom prst="rect">
            <a:avLst/>
          </a:prstGeom>
          <a:solidFill>
            <a:schemeClr val="accent4"/>
          </a:solidFill>
        </p:spPr>
        <p:txBody>
          <a:bodyPr wrap="square" rtlCol="0">
            <a:spAutoFit/>
          </a:bodyPr>
          <a:lstStyle/>
          <a:p>
            <a:pPr lvl="0"/>
            <a:r>
              <a:rPr lang="en-US" sz="1500" dirty="0">
                <a:solidFill>
                  <a:schemeClr val="bg1"/>
                </a:solidFill>
              </a:rPr>
              <a:t>Deliver </a:t>
            </a:r>
            <a:r>
              <a:rPr lang="en-US" sz="1500" dirty="0" smtClean="0">
                <a:solidFill>
                  <a:schemeClr val="bg1"/>
                </a:solidFill>
              </a:rPr>
              <a:t>a sustainable </a:t>
            </a:r>
            <a:r>
              <a:rPr lang="en-US" sz="1500" dirty="0">
                <a:solidFill>
                  <a:schemeClr val="bg1"/>
                </a:solidFill>
              </a:rPr>
              <a:t>network</a:t>
            </a:r>
          </a:p>
        </p:txBody>
      </p:sp>
      <p:sp>
        <p:nvSpPr>
          <p:cNvPr id="24" name="TextBox 23"/>
          <p:cNvSpPr txBox="1"/>
          <p:nvPr/>
        </p:nvSpPr>
        <p:spPr>
          <a:xfrm>
            <a:off x="4588186" y="991035"/>
            <a:ext cx="2494656" cy="553998"/>
          </a:xfrm>
          <a:prstGeom prst="rect">
            <a:avLst/>
          </a:prstGeom>
          <a:solidFill>
            <a:schemeClr val="accent4"/>
          </a:solidFill>
        </p:spPr>
        <p:txBody>
          <a:bodyPr wrap="square" rtlCol="0">
            <a:spAutoFit/>
          </a:bodyPr>
          <a:lstStyle/>
          <a:p>
            <a:pPr lvl="0"/>
            <a:r>
              <a:rPr lang="en-US" sz="1500" dirty="0">
                <a:solidFill>
                  <a:schemeClr val="bg1"/>
                </a:solidFill>
              </a:rPr>
              <a:t>Meet the needs of consumers and network users</a:t>
            </a:r>
          </a:p>
        </p:txBody>
      </p:sp>
      <p:sp>
        <p:nvSpPr>
          <p:cNvPr id="26" name="TextBox 25"/>
          <p:cNvSpPr txBox="1"/>
          <p:nvPr/>
        </p:nvSpPr>
        <p:spPr>
          <a:xfrm>
            <a:off x="2231175" y="986654"/>
            <a:ext cx="2038172" cy="646331"/>
          </a:xfrm>
          <a:prstGeom prst="rect">
            <a:avLst/>
          </a:prstGeom>
          <a:solidFill>
            <a:schemeClr val="accent4"/>
          </a:solidFill>
        </p:spPr>
        <p:txBody>
          <a:bodyPr wrap="square" rtlCol="0">
            <a:spAutoFit/>
          </a:bodyPr>
          <a:lstStyle/>
          <a:p>
            <a:pPr lvl="0"/>
            <a:r>
              <a:rPr lang="en-US" dirty="0">
                <a:solidFill>
                  <a:schemeClr val="bg1"/>
                </a:solidFill>
              </a:rPr>
              <a:t>Maintain a safe and resilient network</a:t>
            </a:r>
          </a:p>
        </p:txBody>
      </p:sp>
      <p:grpSp>
        <p:nvGrpSpPr>
          <p:cNvPr id="37" name="Group 36"/>
          <p:cNvGrpSpPr/>
          <p:nvPr/>
        </p:nvGrpSpPr>
        <p:grpSpPr>
          <a:xfrm>
            <a:off x="56388" y="2197543"/>
            <a:ext cx="1302456" cy="651228"/>
            <a:chOff x="5861083" y="110611"/>
            <a:chExt cx="1302456" cy="651228"/>
          </a:xfrm>
        </p:grpSpPr>
        <p:sp>
          <p:nvSpPr>
            <p:cNvPr id="41" name="Rounded Rectangle 40"/>
            <p:cNvSpPr/>
            <p:nvPr/>
          </p:nvSpPr>
          <p:spPr>
            <a:xfrm>
              <a:off x="5861083" y="110611"/>
              <a:ext cx="1302456" cy="651228"/>
            </a:xfrm>
            <a:prstGeom prst="roundRect">
              <a:avLst>
                <a:gd name="adj" fmla="val 10000"/>
              </a:avLst>
            </a:prstGeom>
            <a:solidFill>
              <a:schemeClr val="accent3">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3" name="Rounded Rectangle 8"/>
            <p:cNvSpPr txBox="1"/>
            <p:nvPr/>
          </p:nvSpPr>
          <p:spPr>
            <a:xfrm>
              <a:off x="5880157" y="129685"/>
              <a:ext cx="1264308" cy="6130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accent3">
                      <a:lumMod val="50000"/>
                    </a:schemeClr>
                  </a:solidFill>
                </a:rPr>
                <a:t>RIIO2 </a:t>
              </a:r>
              <a:r>
                <a:rPr lang="en-US" sz="1200" dirty="0" smtClean="0">
                  <a:solidFill>
                    <a:schemeClr val="accent3">
                      <a:lumMod val="50000"/>
                    </a:schemeClr>
                  </a:solidFill>
                </a:rPr>
                <a:t>Priority Area</a:t>
              </a:r>
              <a:endParaRPr lang="en-US" sz="1200" kern="1200" dirty="0">
                <a:solidFill>
                  <a:schemeClr val="accent3">
                    <a:lumMod val="50000"/>
                  </a:schemeClr>
                </a:solidFill>
              </a:endParaRPr>
            </a:p>
          </p:txBody>
        </p:sp>
      </p:grpSp>
      <p:grpSp>
        <p:nvGrpSpPr>
          <p:cNvPr id="82" name="Group 81"/>
          <p:cNvGrpSpPr/>
          <p:nvPr/>
        </p:nvGrpSpPr>
        <p:grpSpPr>
          <a:xfrm>
            <a:off x="2461006" y="1674019"/>
            <a:ext cx="1397281" cy="440158"/>
            <a:chOff x="6124497" y="821635"/>
            <a:chExt cx="1297631" cy="440158"/>
          </a:xfrm>
        </p:grpSpPr>
        <p:sp>
          <p:nvSpPr>
            <p:cNvPr id="83" name="Rounded Rectangle 82"/>
            <p:cNvSpPr/>
            <p:nvPr/>
          </p:nvSpPr>
          <p:spPr>
            <a:xfrm>
              <a:off x="6124497" y="821635"/>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4" name="Rounded Rectangle 4"/>
            <p:cNvSpPr txBox="1"/>
            <p:nvPr/>
          </p:nvSpPr>
          <p:spPr>
            <a:xfrm>
              <a:off x="6137389" y="834527"/>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Network Capability</a:t>
              </a:r>
              <a:endParaRPr lang="en-US" sz="900" kern="1200" dirty="0"/>
            </a:p>
          </p:txBody>
        </p:sp>
      </p:grpSp>
      <p:grpSp>
        <p:nvGrpSpPr>
          <p:cNvPr id="85" name="Group 84"/>
          <p:cNvGrpSpPr/>
          <p:nvPr/>
        </p:nvGrpSpPr>
        <p:grpSpPr>
          <a:xfrm>
            <a:off x="4926059" y="3229911"/>
            <a:ext cx="1421305" cy="296891"/>
            <a:chOff x="6141085" y="1370067"/>
            <a:chExt cx="1297631" cy="440158"/>
          </a:xfrm>
        </p:grpSpPr>
        <p:sp>
          <p:nvSpPr>
            <p:cNvPr id="86" name="Rounded Rectangle 85"/>
            <p:cNvSpPr/>
            <p:nvPr/>
          </p:nvSpPr>
          <p:spPr>
            <a:xfrm>
              <a:off x="6141085" y="1370067"/>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7" name="Rounded Rectangle 4"/>
            <p:cNvSpPr txBox="1"/>
            <p:nvPr/>
          </p:nvSpPr>
          <p:spPr>
            <a:xfrm>
              <a:off x="6153977" y="1382959"/>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Connections</a:t>
              </a:r>
              <a:endParaRPr lang="en-US" sz="900" kern="1200" dirty="0"/>
            </a:p>
          </p:txBody>
        </p:sp>
      </p:grpSp>
      <p:grpSp>
        <p:nvGrpSpPr>
          <p:cNvPr id="88" name="Group 87"/>
          <p:cNvGrpSpPr/>
          <p:nvPr/>
        </p:nvGrpSpPr>
        <p:grpSpPr>
          <a:xfrm>
            <a:off x="2370993" y="4715041"/>
            <a:ext cx="1464450" cy="511956"/>
            <a:chOff x="6151327" y="3137402"/>
            <a:chExt cx="1464450" cy="511956"/>
          </a:xfrm>
        </p:grpSpPr>
        <p:sp>
          <p:nvSpPr>
            <p:cNvPr id="89" name="Rounded Rectangle 88"/>
            <p:cNvSpPr/>
            <p:nvPr/>
          </p:nvSpPr>
          <p:spPr>
            <a:xfrm>
              <a:off x="6151327" y="3137402"/>
              <a:ext cx="1464450" cy="511956"/>
            </a:xfrm>
            <a:prstGeom prst="roundRect">
              <a:avLst>
                <a:gd name="adj" fmla="val 10000"/>
              </a:avLst>
            </a:prstGeom>
            <a:solidFill>
              <a:schemeClr val="accent3">
                <a:lumMod val="40000"/>
                <a:lumOff val="60000"/>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0" name="Rounded Rectangle 4"/>
            <p:cNvSpPr txBox="1"/>
            <p:nvPr/>
          </p:nvSpPr>
          <p:spPr>
            <a:xfrm>
              <a:off x="6166322" y="3152397"/>
              <a:ext cx="1434460" cy="48196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Protection from External Threats</a:t>
              </a:r>
              <a:endParaRPr lang="en-US" sz="900" kern="1200" dirty="0"/>
            </a:p>
          </p:txBody>
        </p:sp>
      </p:grpSp>
      <p:grpSp>
        <p:nvGrpSpPr>
          <p:cNvPr id="109" name="Group 108"/>
          <p:cNvGrpSpPr/>
          <p:nvPr/>
        </p:nvGrpSpPr>
        <p:grpSpPr>
          <a:xfrm>
            <a:off x="7395527" y="3002032"/>
            <a:ext cx="1297631" cy="440158"/>
            <a:chOff x="6141085" y="1973032"/>
            <a:chExt cx="1297631" cy="440158"/>
          </a:xfrm>
        </p:grpSpPr>
        <p:sp>
          <p:nvSpPr>
            <p:cNvPr id="110" name="Rounded Rectangle 109"/>
            <p:cNvSpPr/>
            <p:nvPr/>
          </p:nvSpPr>
          <p:spPr>
            <a:xfrm>
              <a:off x="6141085" y="1973032"/>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1" name="Rounded Rectangle 4"/>
            <p:cNvSpPr txBox="1"/>
            <p:nvPr/>
          </p:nvSpPr>
          <p:spPr>
            <a:xfrm>
              <a:off x="6153977" y="1985924"/>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Environment</a:t>
              </a:r>
              <a:endParaRPr lang="en-US" sz="900" kern="1200" dirty="0"/>
            </a:p>
          </p:txBody>
        </p:sp>
      </p:grpSp>
      <p:grpSp>
        <p:nvGrpSpPr>
          <p:cNvPr id="112" name="Group 111"/>
          <p:cNvGrpSpPr/>
          <p:nvPr/>
        </p:nvGrpSpPr>
        <p:grpSpPr>
          <a:xfrm>
            <a:off x="4923452" y="1693723"/>
            <a:ext cx="1448748" cy="440158"/>
            <a:chOff x="6137667" y="2551036"/>
            <a:chExt cx="1297631" cy="440158"/>
          </a:xfrm>
        </p:grpSpPr>
        <p:sp>
          <p:nvSpPr>
            <p:cNvPr id="113" name="Rounded Rectangle 112"/>
            <p:cNvSpPr/>
            <p:nvPr/>
          </p:nvSpPr>
          <p:spPr>
            <a:xfrm>
              <a:off x="6137667" y="2551036"/>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4" name="Rounded Rectangle 4"/>
            <p:cNvSpPr txBox="1"/>
            <p:nvPr/>
          </p:nvSpPr>
          <p:spPr>
            <a:xfrm>
              <a:off x="6150559" y="2563928"/>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Customer Satisfaction / stakeholder engagement</a:t>
              </a:r>
              <a:endParaRPr lang="en-US" sz="900" kern="1200" dirty="0"/>
            </a:p>
          </p:txBody>
        </p:sp>
      </p:grpSp>
      <p:grpSp>
        <p:nvGrpSpPr>
          <p:cNvPr id="115" name="Group 114"/>
          <p:cNvGrpSpPr/>
          <p:nvPr/>
        </p:nvGrpSpPr>
        <p:grpSpPr>
          <a:xfrm>
            <a:off x="4872253" y="2408865"/>
            <a:ext cx="1528919" cy="415906"/>
            <a:chOff x="6240165" y="3849064"/>
            <a:chExt cx="1334517" cy="415906"/>
          </a:xfrm>
        </p:grpSpPr>
        <p:sp>
          <p:nvSpPr>
            <p:cNvPr id="116" name="Rounded Rectangle 115"/>
            <p:cNvSpPr/>
            <p:nvPr/>
          </p:nvSpPr>
          <p:spPr>
            <a:xfrm>
              <a:off x="6240165" y="3849064"/>
              <a:ext cx="1334517" cy="415906"/>
            </a:xfrm>
            <a:prstGeom prst="roundRect">
              <a:avLst>
                <a:gd name="adj" fmla="val 10000"/>
              </a:avLst>
            </a:prstGeom>
            <a:solidFill>
              <a:schemeClr val="accent3">
                <a:lumMod val="40000"/>
                <a:lumOff val="60000"/>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7" name="Rounded Rectangle 4"/>
            <p:cNvSpPr txBox="1"/>
            <p:nvPr/>
          </p:nvSpPr>
          <p:spPr>
            <a:xfrm>
              <a:off x="6252346" y="3861245"/>
              <a:ext cx="1310155" cy="39154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9050" tIns="12700" rIns="19050" bIns="12700" numCol="1" spcCol="1270" anchor="ctr" anchorCtr="0">
              <a:noAutofit/>
            </a:bodyPr>
            <a:lstStyle/>
            <a:p>
              <a:pPr lvl="0" algn="ctr" defTabSz="444500">
                <a:lnSpc>
                  <a:spcPct val="90000"/>
                </a:lnSpc>
                <a:spcAft>
                  <a:spcPct val="35000"/>
                </a:spcAft>
              </a:pPr>
              <a:r>
                <a:rPr lang="fr-FR" sz="1000" dirty="0" smtClean="0"/>
                <a:t>Information for Market </a:t>
              </a:r>
              <a:r>
                <a:rPr lang="fr-FR" sz="1000" dirty="0"/>
                <a:t>P</a:t>
              </a:r>
              <a:r>
                <a:rPr lang="fr-FR" sz="1000" dirty="0" smtClean="0"/>
                <a:t>articipants</a:t>
              </a:r>
              <a:endParaRPr lang="fr-FR" sz="1000" dirty="0"/>
            </a:p>
          </p:txBody>
        </p:sp>
      </p:grpSp>
      <p:grpSp>
        <p:nvGrpSpPr>
          <p:cNvPr id="130" name="Group 129"/>
          <p:cNvGrpSpPr/>
          <p:nvPr/>
        </p:nvGrpSpPr>
        <p:grpSpPr>
          <a:xfrm>
            <a:off x="7385072" y="1845074"/>
            <a:ext cx="1297631" cy="440158"/>
            <a:chOff x="6184733" y="4444769"/>
            <a:chExt cx="1297631" cy="440158"/>
          </a:xfrm>
        </p:grpSpPr>
        <p:sp>
          <p:nvSpPr>
            <p:cNvPr id="131" name="Rounded Rectangle 130"/>
            <p:cNvSpPr/>
            <p:nvPr/>
          </p:nvSpPr>
          <p:spPr>
            <a:xfrm>
              <a:off x="6184733" y="4444769"/>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2" name="Rounded Rectangle 4"/>
            <p:cNvSpPr txBox="1"/>
            <p:nvPr/>
          </p:nvSpPr>
          <p:spPr>
            <a:xfrm>
              <a:off x="6197625" y="4457661"/>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Whole Systems</a:t>
              </a:r>
              <a:endParaRPr lang="en-US" sz="900" kern="1200" dirty="0"/>
            </a:p>
          </p:txBody>
        </p:sp>
      </p:grpSp>
      <p:sp>
        <p:nvSpPr>
          <p:cNvPr id="142" name="TextBox 141"/>
          <p:cNvSpPr txBox="1"/>
          <p:nvPr/>
        </p:nvSpPr>
        <p:spPr>
          <a:xfrm>
            <a:off x="-28964" y="925346"/>
            <a:ext cx="2160240" cy="1015663"/>
          </a:xfrm>
          <a:prstGeom prst="rect">
            <a:avLst/>
          </a:prstGeom>
          <a:noFill/>
          <a:ln w="127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p:spPr>
        <p:txBody>
          <a:bodyPr wrap="square" rtlCol="0">
            <a:spAutoFit/>
          </a:bodyPr>
          <a:lstStyle/>
          <a:p>
            <a:pPr algn="just"/>
            <a:r>
              <a:rPr lang="en-GB" sz="1200" u="sng" dirty="0" smtClean="0"/>
              <a:t>Note</a:t>
            </a:r>
          </a:p>
          <a:p>
            <a:r>
              <a:rPr lang="en-GB" sz="1200" dirty="0" smtClean="0"/>
              <a:t>‘Efficiency and Affordability’ should be implicit within any price control, and ‘Safety’ is part of HSE requirements</a:t>
            </a:r>
            <a:endParaRPr lang="en-US" sz="1200" dirty="0"/>
          </a:p>
        </p:txBody>
      </p:sp>
      <p:grpSp>
        <p:nvGrpSpPr>
          <p:cNvPr id="212" name="Group 211"/>
          <p:cNvGrpSpPr/>
          <p:nvPr/>
        </p:nvGrpSpPr>
        <p:grpSpPr>
          <a:xfrm>
            <a:off x="53996" y="2994376"/>
            <a:ext cx="1366046" cy="553462"/>
            <a:chOff x="6124497" y="821635"/>
            <a:chExt cx="1297631" cy="440158"/>
          </a:xfrm>
          <a:solidFill>
            <a:schemeClr val="accent6"/>
          </a:solidFill>
        </p:grpSpPr>
        <p:sp>
          <p:nvSpPr>
            <p:cNvPr id="213" name="Rounded Rectangle 212"/>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4"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1000" b="1" dirty="0" smtClean="0"/>
                <a:t>Ofgem Proposed Uncertainty Mechanism</a:t>
              </a:r>
              <a:endParaRPr lang="en-US" sz="1000" b="1" kern="1200" dirty="0"/>
            </a:p>
          </p:txBody>
        </p:sp>
      </p:grpSp>
      <p:grpSp>
        <p:nvGrpSpPr>
          <p:cNvPr id="219" name="Group 218"/>
          <p:cNvGrpSpPr/>
          <p:nvPr/>
        </p:nvGrpSpPr>
        <p:grpSpPr>
          <a:xfrm>
            <a:off x="2448431" y="2288984"/>
            <a:ext cx="1366046" cy="492387"/>
            <a:chOff x="6124497" y="821635"/>
            <a:chExt cx="1297631" cy="440158"/>
          </a:xfrm>
          <a:solidFill>
            <a:schemeClr val="accent6"/>
          </a:solidFill>
        </p:grpSpPr>
        <p:sp>
          <p:nvSpPr>
            <p:cNvPr id="220" name="Rounded Rectangle 219"/>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1"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Target Baseline Reopener</a:t>
              </a:r>
              <a:endParaRPr lang="en-US" sz="900" kern="1200" dirty="0"/>
            </a:p>
          </p:txBody>
        </p:sp>
      </p:grpSp>
      <p:grpSp>
        <p:nvGrpSpPr>
          <p:cNvPr id="229" name="Group 228"/>
          <p:cNvGrpSpPr/>
          <p:nvPr/>
        </p:nvGrpSpPr>
        <p:grpSpPr>
          <a:xfrm>
            <a:off x="2420195" y="5354947"/>
            <a:ext cx="1366046" cy="446867"/>
            <a:chOff x="6124497" y="821635"/>
            <a:chExt cx="1297631" cy="440158"/>
          </a:xfrm>
          <a:solidFill>
            <a:schemeClr val="accent6"/>
          </a:solidFill>
        </p:grpSpPr>
        <p:sp>
          <p:nvSpPr>
            <p:cNvPr id="230" name="Rounded Rectangle 229"/>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1"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eaLnBrk="1" fontAlgn="b" hangingPunct="1"/>
              <a:r>
                <a:rPr lang="en-GB" sz="900" dirty="0"/>
                <a:t> </a:t>
              </a:r>
              <a:r>
                <a:rPr lang="en-GB" sz="900" dirty="0" smtClean="0"/>
                <a:t> </a:t>
              </a:r>
              <a:r>
                <a:rPr lang="en-GB" sz="900" dirty="0"/>
                <a:t>Physical </a:t>
              </a:r>
              <a:r>
                <a:rPr lang="en-GB" sz="900" dirty="0" smtClean="0"/>
                <a:t>security Reopener</a:t>
              </a:r>
              <a:r>
                <a:rPr lang="en-GB" sz="900" dirty="0"/>
                <a:t/>
              </a:r>
              <a:br>
                <a:rPr lang="en-GB" sz="900" dirty="0"/>
              </a:br>
              <a:endParaRPr lang="en-US" sz="900" kern="1200" dirty="0"/>
            </a:p>
          </p:txBody>
        </p:sp>
      </p:grpSp>
      <p:grpSp>
        <p:nvGrpSpPr>
          <p:cNvPr id="235" name="Group 234"/>
          <p:cNvGrpSpPr/>
          <p:nvPr/>
        </p:nvGrpSpPr>
        <p:grpSpPr>
          <a:xfrm>
            <a:off x="2420195" y="2924944"/>
            <a:ext cx="1366046" cy="492387"/>
            <a:chOff x="6124497" y="821635"/>
            <a:chExt cx="1297631" cy="440158"/>
          </a:xfrm>
          <a:solidFill>
            <a:schemeClr val="accent6"/>
          </a:solidFill>
        </p:grpSpPr>
        <p:sp>
          <p:nvSpPr>
            <p:cNvPr id="236" name="Rounded Rectangle 235"/>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7"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NARMs</a:t>
              </a:r>
              <a:endParaRPr lang="en-US" sz="900" kern="1200" dirty="0"/>
            </a:p>
          </p:txBody>
        </p:sp>
      </p:grpSp>
      <p:grpSp>
        <p:nvGrpSpPr>
          <p:cNvPr id="244" name="Group 243"/>
          <p:cNvGrpSpPr/>
          <p:nvPr/>
        </p:nvGrpSpPr>
        <p:grpSpPr>
          <a:xfrm>
            <a:off x="4912079" y="3733426"/>
            <a:ext cx="1435285" cy="386316"/>
            <a:chOff x="6124497" y="821635"/>
            <a:chExt cx="1297631" cy="440158"/>
          </a:xfrm>
          <a:solidFill>
            <a:schemeClr val="accent6"/>
          </a:solidFill>
        </p:grpSpPr>
        <p:sp>
          <p:nvSpPr>
            <p:cNvPr id="245" name="Rounded Rectangle 244"/>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6" name="Rounded Rectangle 4"/>
            <p:cNvSpPr txBox="1"/>
            <p:nvPr/>
          </p:nvSpPr>
          <p:spPr>
            <a:xfrm>
              <a:off x="6137389" y="834527"/>
              <a:ext cx="1271847" cy="399416"/>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Aft>
                  <a:spcPct val="35000"/>
                </a:spcAft>
              </a:pPr>
              <a:r>
                <a:rPr lang="en-GB" sz="900" kern="1200" dirty="0" smtClean="0"/>
                <a:t>Revenue Driver?</a:t>
              </a:r>
              <a:endParaRPr lang="en-US" sz="900" dirty="0"/>
            </a:p>
          </p:txBody>
        </p:sp>
      </p:grpSp>
      <p:sp>
        <p:nvSpPr>
          <p:cNvPr id="249" name="Rounded Rectangle 248"/>
          <p:cNvSpPr/>
          <p:nvPr/>
        </p:nvSpPr>
        <p:spPr>
          <a:xfrm>
            <a:off x="7378720" y="3593714"/>
            <a:ext cx="1331246" cy="279423"/>
          </a:xfrm>
          <a:prstGeom prst="roundRect">
            <a:avLst>
              <a:gd name="adj" fmla="val 10000"/>
            </a:avLst>
          </a:prstGeom>
          <a:solidFill>
            <a:schemeClr val="accent6"/>
          </a:solid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GB" sz="900" dirty="0" smtClean="0"/>
              <a:t>IED Reopener?</a:t>
            </a:r>
            <a:endParaRPr lang="en-GB" sz="900" dirty="0"/>
          </a:p>
        </p:txBody>
      </p:sp>
      <p:grpSp>
        <p:nvGrpSpPr>
          <p:cNvPr id="101" name="Group 100"/>
          <p:cNvGrpSpPr/>
          <p:nvPr/>
        </p:nvGrpSpPr>
        <p:grpSpPr>
          <a:xfrm>
            <a:off x="2437504" y="5924942"/>
            <a:ext cx="1366046" cy="446867"/>
            <a:chOff x="6124497" y="821635"/>
            <a:chExt cx="1297631" cy="440158"/>
          </a:xfrm>
          <a:solidFill>
            <a:schemeClr val="accent6"/>
          </a:solidFill>
        </p:grpSpPr>
        <p:sp>
          <p:nvSpPr>
            <p:cNvPr id="102" name="Rounded Rectangle 101"/>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3"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eaLnBrk="1" fontAlgn="b" hangingPunct="1"/>
              <a:r>
                <a:rPr lang="en-GB" sz="900" dirty="0" smtClean="0"/>
                <a:t>Cyber security Reopener</a:t>
              </a:r>
              <a:r>
                <a:rPr lang="en-GB" sz="900" dirty="0"/>
                <a:t/>
              </a:r>
              <a:br>
                <a:rPr lang="en-GB" sz="900" dirty="0"/>
              </a:br>
              <a:endParaRPr lang="en-US" sz="900" kern="1200" dirty="0"/>
            </a:p>
          </p:txBody>
        </p:sp>
      </p:grpSp>
      <p:sp>
        <p:nvSpPr>
          <p:cNvPr id="58" name="Rounded Rectangle 57"/>
          <p:cNvSpPr/>
          <p:nvPr/>
        </p:nvSpPr>
        <p:spPr>
          <a:xfrm>
            <a:off x="7395527" y="2542821"/>
            <a:ext cx="1331246" cy="279423"/>
          </a:xfrm>
          <a:prstGeom prst="roundRect">
            <a:avLst>
              <a:gd name="adj" fmla="val 10000"/>
            </a:avLst>
          </a:prstGeom>
          <a:solidFill>
            <a:schemeClr val="accent6"/>
          </a:solid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GB" sz="900" dirty="0" smtClean="0"/>
              <a:t>SO agency</a:t>
            </a:r>
            <a:endParaRPr lang="en-GB" sz="900" dirty="0"/>
          </a:p>
        </p:txBody>
      </p:sp>
      <p:grpSp>
        <p:nvGrpSpPr>
          <p:cNvPr id="59" name="Group 58"/>
          <p:cNvGrpSpPr/>
          <p:nvPr/>
        </p:nvGrpSpPr>
        <p:grpSpPr>
          <a:xfrm>
            <a:off x="2437504" y="3527015"/>
            <a:ext cx="1366046" cy="492387"/>
            <a:chOff x="6124497" y="821635"/>
            <a:chExt cx="1297631" cy="440158"/>
          </a:xfrm>
          <a:solidFill>
            <a:schemeClr val="accent6"/>
          </a:solidFill>
        </p:grpSpPr>
        <p:sp>
          <p:nvSpPr>
            <p:cNvPr id="60" name="Rounded Rectangle 59"/>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1"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Quarry and loss?</a:t>
              </a:r>
              <a:endParaRPr lang="en-US" sz="900" kern="1200" dirty="0"/>
            </a:p>
          </p:txBody>
        </p:sp>
      </p:grpSp>
      <p:grpSp>
        <p:nvGrpSpPr>
          <p:cNvPr id="62" name="Group 61"/>
          <p:cNvGrpSpPr/>
          <p:nvPr/>
        </p:nvGrpSpPr>
        <p:grpSpPr>
          <a:xfrm>
            <a:off x="2406624" y="4147808"/>
            <a:ext cx="1366046" cy="363700"/>
            <a:chOff x="6124497" y="821635"/>
            <a:chExt cx="1297631" cy="440158"/>
          </a:xfrm>
          <a:solidFill>
            <a:schemeClr val="accent6"/>
          </a:solidFill>
        </p:grpSpPr>
        <p:sp>
          <p:nvSpPr>
            <p:cNvPr id="63" name="Rounded Rectangle 62"/>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Pipeline Diversion?</a:t>
              </a:r>
              <a:endParaRPr lang="en-US" sz="900" kern="1200" dirty="0"/>
            </a:p>
          </p:txBody>
        </p:sp>
      </p:grpSp>
    </p:spTree>
    <p:extLst>
      <p:ext uri="{BB962C8B-B14F-4D97-AF65-F5344CB8AC3E}">
        <p14:creationId xmlns:p14="http://schemas.microsoft.com/office/powerpoint/2010/main" val="30757994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xfrm>
            <a:off x="8251552" y="6525344"/>
            <a:ext cx="2133600" cy="268139"/>
          </a:xfrm>
        </p:spPr>
        <p:txBody>
          <a:bodyPr/>
          <a:lstStyle/>
          <a:p>
            <a:fld id="{2D0DF9ED-8BA0-410B-84D1-2D8774E69E9E}" type="slidenum">
              <a:rPr lang="en-GB" altLang="en-US" smtClean="0"/>
              <a:pPr/>
              <a:t>9</a:t>
            </a:fld>
            <a:endParaRPr lang="en-GB" altLang="en-US" dirty="0"/>
          </a:p>
        </p:txBody>
      </p:sp>
      <p:sp>
        <p:nvSpPr>
          <p:cNvPr id="5" name="BJPseudoFooter"/>
          <p:cNvSpPr txBox="1"/>
          <p:nvPr>
            <p:custDataLst>
              <p:tags r:id="rId1"/>
            </p:custDataLst>
          </p:nvPr>
        </p:nvSpPr>
        <p:spPr>
          <a:xfrm>
            <a:off x="127000" y="6445190"/>
            <a:ext cx="8890000" cy="400110"/>
          </a:xfrm>
          <a:prstGeom prst="rect">
            <a:avLst/>
          </a:prstGeom>
          <a:noFill/>
        </p:spPr>
        <p:txBody>
          <a:bodyPr vert="horz" rtlCol="0">
            <a:spAutoFit/>
          </a:bodyPr>
          <a:lstStyle/>
          <a:p>
            <a:pPr algn="r"/>
            <a:r>
              <a:rPr lang="en-GB" sz="900" smtClean="0">
                <a:solidFill>
                  <a:srgbClr val="000000"/>
                </a:solidFill>
                <a:latin typeface="Verdana" panose="020B0604030504040204" pitchFamily="34" charset="0"/>
              </a:rPr>
              <a:t>        </a:t>
            </a:r>
            <a:r>
              <a:rPr lang="en-GB" sz="1100" smtClean="0">
                <a:solidFill>
                  <a:srgbClr val="000000"/>
                </a:solidFill>
              </a:rPr>
              <a:t>
</a:t>
            </a:r>
            <a:r>
              <a:rPr lang="en-GB" sz="900" smtClean="0">
                <a:solidFill>
                  <a:srgbClr val="000000"/>
                </a:solidFill>
                <a:latin typeface="Verdana" panose="020B0604030504040204" pitchFamily="34" charset="0"/>
              </a:rPr>
              <a:t>  </a:t>
            </a:r>
            <a:endParaRPr lang="en-GB" sz="900">
              <a:solidFill>
                <a:srgbClr val="000000"/>
              </a:solidFill>
              <a:latin typeface="Verdana" panose="020B0604030504040204" pitchFamily="34" charset="0"/>
            </a:endParaRPr>
          </a:p>
        </p:txBody>
      </p:sp>
      <p:sp>
        <p:nvSpPr>
          <p:cNvPr id="7" name="Title 1"/>
          <p:cNvSpPr>
            <a:spLocks noGrp="1"/>
          </p:cNvSpPr>
          <p:nvPr>
            <p:ph type="title"/>
          </p:nvPr>
        </p:nvSpPr>
        <p:spPr>
          <a:xfrm>
            <a:off x="2823120" y="260648"/>
            <a:ext cx="5997352" cy="288032"/>
          </a:xfrm>
        </p:spPr>
        <p:txBody>
          <a:bodyPr/>
          <a:lstStyle/>
          <a:p>
            <a:r>
              <a:rPr lang="en-GB" dirty="0" smtClean="0"/>
              <a:t>Current view on Output Delivery Incentives</a:t>
            </a:r>
            <a:endParaRPr lang="en-GB" dirty="0"/>
          </a:p>
        </p:txBody>
      </p:sp>
      <p:sp>
        <p:nvSpPr>
          <p:cNvPr id="2" name="TextBox 1"/>
          <p:cNvSpPr txBox="1"/>
          <p:nvPr/>
        </p:nvSpPr>
        <p:spPr>
          <a:xfrm>
            <a:off x="7524328" y="908720"/>
            <a:ext cx="1123162" cy="784830"/>
          </a:xfrm>
          <a:prstGeom prst="rect">
            <a:avLst/>
          </a:prstGeom>
          <a:solidFill>
            <a:schemeClr val="accent4"/>
          </a:solidFill>
        </p:spPr>
        <p:txBody>
          <a:bodyPr wrap="square" rtlCol="0">
            <a:spAutoFit/>
          </a:bodyPr>
          <a:lstStyle/>
          <a:p>
            <a:pPr lvl="0"/>
            <a:r>
              <a:rPr lang="en-US" sz="1500" dirty="0">
                <a:solidFill>
                  <a:schemeClr val="bg1"/>
                </a:solidFill>
              </a:rPr>
              <a:t>Deliver </a:t>
            </a:r>
            <a:r>
              <a:rPr lang="en-US" sz="1500" dirty="0" smtClean="0">
                <a:solidFill>
                  <a:schemeClr val="bg1"/>
                </a:solidFill>
              </a:rPr>
              <a:t>a sustainable </a:t>
            </a:r>
            <a:r>
              <a:rPr lang="en-US" sz="1500" dirty="0">
                <a:solidFill>
                  <a:schemeClr val="bg1"/>
                </a:solidFill>
              </a:rPr>
              <a:t>network</a:t>
            </a:r>
          </a:p>
        </p:txBody>
      </p:sp>
      <p:sp>
        <p:nvSpPr>
          <p:cNvPr id="24" name="TextBox 23"/>
          <p:cNvSpPr txBox="1"/>
          <p:nvPr/>
        </p:nvSpPr>
        <p:spPr>
          <a:xfrm>
            <a:off x="4588186" y="991035"/>
            <a:ext cx="2494656" cy="553998"/>
          </a:xfrm>
          <a:prstGeom prst="rect">
            <a:avLst/>
          </a:prstGeom>
          <a:solidFill>
            <a:schemeClr val="accent4"/>
          </a:solidFill>
        </p:spPr>
        <p:txBody>
          <a:bodyPr wrap="square" rtlCol="0">
            <a:spAutoFit/>
          </a:bodyPr>
          <a:lstStyle/>
          <a:p>
            <a:pPr lvl="0"/>
            <a:r>
              <a:rPr lang="en-US" sz="1500" dirty="0">
                <a:solidFill>
                  <a:schemeClr val="bg1"/>
                </a:solidFill>
              </a:rPr>
              <a:t>Meet the needs of consumers and network users</a:t>
            </a:r>
          </a:p>
        </p:txBody>
      </p:sp>
      <p:sp>
        <p:nvSpPr>
          <p:cNvPr id="26" name="TextBox 25"/>
          <p:cNvSpPr txBox="1"/>
          <p:nvPr/>
        </p:nvSpPr>
        <p:spPr>
          <a:xfrm>
            <a:off x="2231175" y="986654"/>
            <a:ext cx="2038172" cy="646331"/>
          </a:xfrm>
          <a:prstGeom prst="rect">
            <a:avLst/>
          </a:prstGeom>
          <a:solidFill>
            <a:schemeClr val="accent4"/>
          </a:solidFill>
        </p:spPr>
        <p:txBody>
          <a:bodyPr wrap="square" rtlCol="0">
            <a:spAutoFit/>
          </a:bodyPr>
          <a:lstStyle/>
          <a:p>
            <a:pPr lvl="0"/>
            <a:r>
              <a:rPr lang="en-US" dirty="0">
                <a:solidFill>
                  <a:schemeClr val="bg1"/>
                </a:solidFill>
              </a:rPr>
              <a:t>Maintain a safe and resilient network</a:t>
            </a:r>
          </a:p>
        </p:txBody>
      </p:sp>
      <p:grpSp>
        <p:nvGrpSpPr>
          <p:cNvPr id="37" name="Group 36"/>
          <p:cNvGrpSpPr/>
          <p:nvPr/>
        </p:nvGrpSpPr>
        <p:grpSpPr>
          <a:xfrm>
            <a:off x="56388" y="2197543"/>
            <a:ext cx="1302456" cy="651228"/>
            <a:chOff x="5861083" y="110611"/>
            <a:chExt cx="1302456" cy="651228"/>
          </a:xfrm>
        </p:grpSpPr>
        <p:sp>
          <p:nvSpPr>
            <p:cNvPr id="41" name="Rounded Rectangle 40"/>
            <p:cNvSpPr/>
            <p:nvPr/>
          </p:nvSpPr>
          <p:spPr>
            <a:xfrm>
              <a:off x="5861083" y="110611"/>
              <a:ext cx="1302456" cy="651228"/>
            </a:xfrm>
            <a:prstGeom prst="roundRect">
              <a:avLst>
                <a:gd name="adj" fmla="val 10000"/>
              </a:avLst>
            </a:prstGeom>
            <a:solidFill>
              <a:schemeClr val="accent3">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3" name="Rounded Rectangle 8"/>
            <p:cNvSpPr txBox="1"/>
            <p:nvPr/>
          </p:nvSpPr>
          <p:spPr>
            <a:xfrm>
              <a:off x="5880157" y="129685"/>
              <a:ext cx="1264308" cy="6130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accent3">
                      <a:lumMod val="50000"/>
                    </a:schemeClr>
                  </a:solidFill>
                </a:rPr>
                <a:t>RIIO2 </a:t>
              </a:r>
              <a:r>
                <a:rPr lang="en-US" sz="1200" dirty="0" smtClean="0">
                  <a:solidFill>
                    <a:schemeClr val="accent3">
                      <a:lumMod val="50000"/>
                    </a:schemeClr>
                  </a:solidFill>
                </a:rPr>
                <a:t>Priority Area</a:t>
              </a:r>
              <a:endParaRPr lang="en-US" sz="1200" kern="1200" dirty="0">
                <a:solidFill>
                  <a:schemeClr val="accent3">
                    <a:lumMod val="50000"/>
                  </a:schemeClr>
                </a:solidFill>
              </a:endParaRPr>
            </a:p>
          </p:txBody>
        </p:sp>
      </p:grpSp>
      <p:grpSp>
        <p:nvGrpSpPr>
          <p:cNvPr id="82" name="Group 81"/>
          <p:cNvGrpSpPr/>
          <p:nvPr/>
        </p:nvGrpSpPr>
        <p:grpSpPr>
          <a:xfrm>
            <a:off x="2461006" y="1674019"/>
            <a:ext cx="1397281" cy="440158"/>
            <a:chOff x="6124497" y="821635"/>
            <a:chExt cx="1297631" cy="440158"/>
          </a:xfrm>
        </p:grpSpPr>
        <p:sp>
          <p:nvSpPr>
            <p:cNvPr id="83" name="Rounded Rectangle 82"/>
            <p:cNvSpPr/>
            <p:nvPr/>
          </p:nvSpPr>
          <p:spPr>
            <a:xfrm>
              <a:off x="6124497" y="821635"/>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4" name="Rounded Rectangle 4"/>
            <p:cNvSpPr txBox="1"/>
            <p:nvPr/>
          </p:nvSpPr>
          <p:spPr>
            <a:xfrm>
              <a:off x="6137389" y="834527"/>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Network Capability</a:t>
              </a:r>
              <a:endParaRPr lang="en-US" sz="900" kern="1200" dirty="0"/>
            </a:p>
          </p:txBody>
        </p:sp>
      </p:grpSp>
      <p:grpSp>
        <p:nvGrpSpPr>
          <p:cNvPr id="85" name="Group 84"/>
          <p:cNvGrpSpPr/>
          <p:nvPr/>
        </p:nvGrpSpPr>
        <p:grpSpPr>
          <a:xfrm>
            <a:off x="4843784" y="4642658"/>
            <a:ext cx="1421305" cy="296891"/>
            <a:chOff x="6141085" y="1370067"/>
            <a:chExt cx="1297631" cy="440158"/>
          </a:xfrm>
        </p:grpSpPr>
        <p:sp>
          <p:nvSpPr>
            <p:cNvPr id="86" name="Rounded Rectangle 85"/>
            <p:cNvSpPr/>
            <p:nvPr/>
          </p:nvSpPr>
          <p:spPr>
            <a:xfrm>
              <a:off x="6141085" y="1370067"/>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7" name="Rounded Rectangle 4"/>
            <p:cNvSpPr txBox="1"/>
            <p:nvPr/>
          </p:nvSpPr>
          <p:spPr>
            <a:xfrm>
              <a:off x="6153977" y="1382959"/>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Connections</a:t>
              </a:r>
              <a:endParaRPr lang="en-US" sz="900" kern="1200" dirty="0"/>
            </a:p>
          </p:txBody>
        </p:sp>
      </p:grpSp>
      <p:grpSp>
        <p:nvGrpSpPr>
          <p:cNvPr id="88" name="Group 87"/>
          <p:cNvGrpSpPr/>
          <p:nvPr/>
        </p:nvGrpSpPr>
        <p:grpSpPr>
          <a:xfrm>
            <a:off x="2412631" y="4133776"/>
            <a:ext cx="1464450" cy="511956"/>
            <a:chOff x="6151327" y="3137402"/>
            <a:chExt cx="1464450" cy="511956"/>
          </a:xfrm>
        </p:grpSpPr>
        <p:sp>
          <p:nvSpPr>
            <p:cNvPr id="89" name="Rounded Rectangle 88"/>
            <p:cNvSpPr/>
            <p:nvPr/>
          </p:nvSpPr>
          <p:spPr>
            <a:xfrm>
              <a:off x="6151327" y="3137402"/>
              <a:ext cx="1464450" cy="511956"/>
            </a:xfrm>
            <a:prstGeom prst="roundRect">
              <a:avLst>
                <a:gd name="adj" fmla="val 10000"/>
              </a:avLst>
            </a:prstGeom>
            <a:solidFill>
              <a:schemeClr val="accent3">
                <a:lumMod val="40000"/>
                <a:lumOff val="60000"/>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0" name="Rounded Rectangle 4"/>
            <p:cNvSpPr txBox="1"/>
            <p:nvPr/>
          </p:nvSpPr>
          <p:spPr>
            <a:xfrm>
              <a:off x="6166322" y="3152397"/>
              <a:ext cx="1434460" cy="48196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Protection from External Threats</a:t>
              </a:r>
              <a:endParaRPr lang="en-US" sz="900" kern="1200" dirty="0"/>
            </a:p>
          </p:txBody>
        </p:sp>
      </p:grpSp>
      <p:grpSp>
        <p:nvGrpSpPr>
          <p:cNvPr id="109" name="Group 108"/>
          <p:cNvGrpSpPr/>
          <p:nvPr/>
        </p:nvGrpSpPr>
        <p:grpSpPr>
          <a:xfrm>
            <a:off x="7385071" y="3066193"/>
            <a:ext cx="1297631" cy="440158"/>
            <a:chOff x="6141085" y="1973032"/>
            <a:chExt cx="1297631" cy="440158"/>
          </a:xfrm>
        </p:grpSpPr>
        <p:sp>
          <p:nvSpPr>
            <p:cNvPr id="110" name="Rounded Rectangle 109"/>
            <p:cNvSpPr/>
            <p:nvPr/>
          </p:nvSpPr>
          <p:spPr>
            <a:xfrm>
              <a:off x="6141085" y="1973032"/>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1" name="Rounded Rectangle 4"/>
            <p:cNvSpPr txBox="1"/>
            <p:nvPr/>
          </p:nvSpPr>
          <p:spPr>
            <a:xfrm>
              <a:off x="6153977" y="1985924"/>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Environment</a:t>
              </a:r>
              <a:endParaRPr lang="en-US" sz="900" kern="1200" dirty="0"/>
            </a:p>
          </p:txBody>
        </p:sp>
      </p:grpSp>
      <p:grpSp>
        <p:nvGrpSpPr>
          <p:cNvPr id="112" name="Group 111"/>
          <p:cNvGrpSpPr/>
          <p:nvPr/>
        </p:nvGrpSpPr>
        <p:grpSpPr>
          <a:xfrm>
            <a:off x="4923452" y="1693723"/>
            <a:ext cx="1448748" cy="440158"/>
            <a:chOff x="6137667" y="2551036"/>
            <a:chExt cx="1297631" cy="440158"/>
          </a:xfrm>
        </p:grpSpPr>
        <p:sp>
          <p:nvSpPr>
            <p:cNvPr id="113" name="Rounded Rectangle 112"/>
            <p:cNvSpPr/>
            <p:nvPr/>
          </p:nvSpPr>
          <p:spPr>
            <a:xfrm>
              <a:off x="6137667" y="2551036"/>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4" name="Rounded Rectangle 4"/>
            <p:cNvSpPr txBox="1"/>
            <p:nvPr/>
          </p:nvSpPr>
          <p:spPr>
            <a:xfrm>
              <a:off x="6150559" y="2563928"/>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Customer Satisfaction / stakeholder engagement</a:t>
              </a:r>
              <a:endParaRPr lang="en-US" sz="900" kern="1200" dirty="0"/>
            </a:p>
          </p:txBody>
        </p:sp>
      </p:grpSp>
      <p:grpSp>
        <p:nvGrpSpPr>
          <p:cNvPr id="115" name="Group 114"/>
          <p:cNvGrpSpPr/>
          <p:nvPr/>
        </p:nvGrpSpPr>
        <p:grpSpPr>
          <a:xfrm>
            <a:off x="4800894" y="3274006"/>
            <a:ext cx="1528919" cy="415906"/>
            <a:chOff x="6240165" y="3849064"/>
            <a:chExt cx="1334517" cy="415906"/>
          </a:xfrm>
        </p:grpSpPr>
        <p:sp>
          <p:nvSpPr>
            <p:cNvPr id="116" name="Rounded Rectangle 115"/>
            <p:cNvSpPr/>
            <p:nvPr/>
          </p:nvSpPr>
          <p:spPr>
            <a:xfrm>
              <a:off x="6240165" y="3849064"/>
              <a:ext cx="1334517" cy="415906"/>
            </a:xfrm>
            <a:prstGeom prst="roundRect">
              <a:avLst>
                <a:gd name="adj" fmla="val 10000"/>
              </a:avLst>
            </a:prstGeom>
            <a:solidFill>
              <a:schemeClr val="accent3">
                <a:lumMod val="40000"/>
                <a:lumOff val="60000"/>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7" name="Rounded Rectangle 4"/>
            <p:cNvSpPr txBox="1"/>
            <p:nvPr/>
          </p:nvSpPr>
          <p:spPr>
            <a:xfrm>
              <a:off x="6252347" y="3861245"/>
              <a:ext cx="1310155" cy="39154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9050" tIns="12700" rIns="19050" bIns="12700" numCol="1" spcCol="1270" anchor="ctr" anchorCtr="0">
              <a:noAutofit/>
            </a:bodyPr>
            <a:lstStyle/>
            <a:p>
              <a:pPr lvl="0" algn="ctr" defTabSz="444500">
                <a:lnSpc>
                  <a:spcPct val="90000"/>
                </a:lnSpc>
                <a:spcAft>
                  <a:spcPct val="35000"/>
                </a:spcAft>
              </a:pPr>
              <a:r>
                <a:rPr lang="fr-FR" sz="1000" dirty="0" smtClean="0"/>
                <a:t>Information for Market </a:t>
              </a:r>
              <a:r>
                <a:rPr lang="fr-FR" sz="1000" dirty="0"/>
                <a:t>P</a:t>
              </a:r>
              <a:r>
                <a:rPr lang="fr-FR" sz="1000" dirty="0" smtClean="0"/>
                <a:t>articipants</a:t>
              </a:r>
              <a:endParaRPr lang="fr-FR" sz="1000" dirty="0"/>
            </a:p>
          </p:txBody>
        </p:sp>
      </p:grpSp>
      <p:grpSp>
        <p:nvGrpSpPr>
          <p:cNvPr id="130" name="Group 129"/>
          <p:cNvGrpSpPr/>
          <p:nvPr/>
        </p:nvGrpSpPr>
        <p:grpSpPr>
          <a:xfrm>
            <a:off x="7385072" y="1845074"/>
            <a:ext cx="1297631" cy="440158"/>
            <a:chOff x="6184733" y="4444769"/>
            <a:chExt cx="1297631" cy="440158"/>
          </a:xfrm>
        </p:grpSpPr>
        <p:sp>
          <p:nvSpPr>
            <p:cNvPr id="131" name="Rounded Rectangle 130"/>
            <p:cNvSpPr/>
            <p:nvPr/>
          </p:nvSpPr>
          <p:spPr>
            <a:xfrm>
              <a:off x="6184733" y="4444769"/>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2" name="Rounded Rectangle 4"/>
            <p:cNvSpPr txBox="1"/>
            <p:nvPr/>
          </p:nvSpPr>
          <p:spPr>
            <a:xfrm>
              <a:off x="6197625" y="4457661"/>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Whole Systems</a:t>
              </a:r>
              <a:endParaRPr lang="en-US" sz="900" kern="1200" dirty="0"/>
            </a:p>
          </p:txBody>
        </p:sp>
      </p:grpSp>
      <p:sp>
        <p:nvSpPr>
          <p:cNvPr id="142" name="TextBox 141"/>
          <p:cNvSpPr txBox="1"/>
          <p:nvPr/>
        </p:nvSpPr>
        <p:spPr>
          <a:xfrm>
            <a:off x="-28964" y="925346"/>
            <a:ext cx="2160240" cy="1015663"/>
          </a:xfrm>
          <a:prstGeom prst="rect">
            <a:avLst/>
          </a:prstGeom>
          <a:noFill/>
          <a:ln w="127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p:spPr>
        <p:txBody>
          <a:bodyPr wrap="square" rtlCol="0">
            <a:spAutoFit/>
          </a:bodyPr>
          <a:lstStyle/>
          <a:p>
            <a:pPr algn="just"/>
            <a:r>
              <a:rPr lang="en-GB" sz="1200" u="sng" dirty="0" smtClean="0"/>
              <a:t>Note</a:t>
            </a:r>
          </a:p>
          <a:p>
            <a:r>
              <a:rPr lang="en-GB" sz="1200" dirty="0" smtClean="0"/>
              <a:t>‘Efficiency and Affordability’ should be implicit within any price control, and ‘Safety’ is part of HSE requirements</a:t>
            </a:r>
            <a:endParaRPr lang="en-US" sz="1200" dirty="0"/>
          </a:p>
        </p:txBody>
      </p:sp>
      <p:grpSp>
        <p:nvGrpSpPr>
          <p:cNvPr id="133" name="Group 132"/>
          <p:cNvGrpSpPr/>
          <p:nvPr/>
        </p:nvGrpSpPr>
        <p:grpSpPr>
          <a:xfrm>
            <a:off x="4881873" y="5156750"/>
            <a:ext cx="1297631" cy="440158"/>
            <a:chOff x="6124497" y="821635"/>
            <a:chExt cx="1297631" cy="440158"/>
          </a:xfrm>
        </p:grpSpPr>
        <p:sp>
          <p:nvSpPr>
            <p:cNvPr id="134" name="Rounded Rectangle 133"/>
            <p:cNvSpPr/>
            <p:nvPr/>
          </p:nvSpPr>
          <p:spPr>
            <a:xfrm>
              <a:off x="6124497" y="821635"/>
              <a:ext cx="1297631" cy="440158"/>
            </a:xfrm>
            <a:prstGeom prst="roundRect">
              <a:avLst>
                <a:gd name="adj" fmla="val 10000"/>
              </a:avLst>
            </a:prstGeom>
            <a:solidFill>
              <a:schemeClr val="accent3">
                <a:lumMod val="40000"/>
                <a:lumOff val="6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5" name="Rounded Rectangle 4"/>
            <p:cNvSpPr txBox="1"/>
            <p:nvPr/>
          </p:nvSpPr>
          <p:spPr>
            <a:xfrm>
              <a:off x="6137389" y="834527"/>
              <a:ext cx="1271847" cy="4143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Network Capability</a:t>
              </a:r>
              <a:endParaRPr lang="en-US" sz="900" kern="1200" dirty="0"/>
            </a:p>
          </p:txBody>
        </p:sp>
      </p:grpSp>
      <p:grpSp>
        <p:nvGrpSpPr>
          <p:cNvPr id="212" name="Group 211"/>
          <p:cNvGrpSpPr/>
          <p:nvPr/>
        </p:nvGrpSpPr>
        <p:grpSpPr>
          <a:xfrm>
            <a:off x="28171" y="3042909"/>
            <a:ext cx="1366046" cy="553462"/>
            <a:chOff x="6124497" y="821635"/>
            <a:chExt cx="1297631" cy="440158"/>
          </a:xfrm>
          <a:solidFill>
            <a:schemeClr val="accent6"/>
          </a:solidFill>
        </p:grpSpPr>
        <p:sp>
          <p:nvSpPr>
            <p:cNvPr id="213" name="Rounded Rectangle 212"/>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4"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1000" b="1" dirty="0" smtClean="0"/>
                <a:t>Ofgem Proposed ODIs</a:t>
              </a:r>
              <a:endParaRPr lang="en-US" sz="1000" b="1" kern="1200" dirty="0"/>
            </a:p>
          </p:txBody>
        </p:sp>
      </p:grpSp>
      <p:grpSp>
        <p:nvGrpSpPr>
          <p:cNvPr id="222" name="Group 221"/>
          <p:cNvGrpSpPr/>
          <p:nvPr/>
        </p:nvGrpSpPr>
        <p:grpSpPr>
          <a:xfrm>
            <a:off x="2468596" y="2364279"/>
            <a:ext cx="1366046" cy="492387"/>
            <a:chOff x="6124497" y="821635"/>
            <a:chExt cx="1297631" cy="440158"/>
          </a:xfrm>
          <a:solidFill>
            <a:schemeClr val="accent6"/>
          </a:solidFill>
        </p:grpSpPr>
        <p:sp>
          <p:nvSpPr>
            <p:cNvPr id="223" name="Rounded Rectangle 222"/>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4"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Shrinkage incentive</a:t>
              </a:r>
              <a:endParaRPr lang="en-US" sz="900" kern="1200" dirty="0"/>
            </a:p>
          </p:txBody>
        </p:sp>
      </p:grpSp>
      <p:grpSp>
        <p:nvGrpSpPr>
          <p:cNvPr id="225" name="Group 224"/>
          <p:cNvGrpSpPr/>
          <p:nvPr/>
        </p:nvGrpSpPr>
        <p:grpSpPr>
          <a:xfrm>
            <a:off x="2462917" y="2920185"/>
            <a:ext cx="1366046" cy="492387"/>
            <a:chOff x="6124497" y="821635"/>
            <a:chExt cx="1297631" cy="440158"/>
          </a:xfrm>
          <a:solidFill>
            <a:schemeClr val="accent6"/>
          </a:solidFill>
        </p:grpSpPr>
        <p:sp>
          <p:nvSpPr>
            <p:cNvPr id="226" name="Rounded Rectangle 225"/>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7"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Constraints management incentive</a:t>
              </a:r>
              <a:endParaRPr lang="en-US" sz="900" kern="1200" dirty="0"/>
            </a:p>
          </p:txBody>
        </p:sp>
      </p:grpSp>
      <p:grpSp>
        <p:nvGrpSpPr>
          <p:cNvPr id="232" name="Group 231"/>
          <p:cNvGrpSpPr/>
          <p:nvPr/>
        </p:nvGrpSpPr>
        <p:grpSpPr>
          <a:xfrm>
            <a:off x="4095404" y="2342279"/>
            <a:ext cx="1435285" cy="759394"/>
            <a:chOff x="6124497" y="821635"/>
            <a:chExt cx="1297631" cy="440158"/>
          </a:xfrm>
          <a:solidFill>
            <a:schemeClr val="accent6"/>
          </a:solidFill>
        </p:grpSpPr>
        <p:sp>
          <p:nvSpPr>
            <p:cNvPr id="233" name="Rounded Rectangle 232"/>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4"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Customer satisfaction incentive</a:t>
              </a:r>
            </a:p>
            <a:p>
              <a:pPr lvl="0" algn="ctr" defTabSz="400050">
                <a:lnSpc>
                  <a:spcPct val="90000"/>
                </a:lnSpc>
                <a:spcBef>
                  <a:spcPct val="0"/>
                </a:spcBef>
                <a:spcAft>
                  <a:spcPct val="35000"/>
                </a:spcAft>
              </a:pPr>
              <a:endParaRPr lang="en-US" sz="900" dirty="0"/>
            </a:p>
            <a:p>
              <a:pPr lvl="0" algn="ctr" defTabSz="400050">
                <a:lnSpc>
                  <a:spcPct val="90000"/>
                </a:lnSpc>
                <a:spcBef>
                  <a:spcPct val="0"/>
                </a:spcBef>
                <a:spcAft>
                  <a:spcPct val="35000"/>
                </a:spcAft>
              </a:pPr>
              <a:r>
                <a:rPr lang="en-US" sz="900" dirty="0" smtClean="0"/>
                <a:t>Stakeholder engagement incentive</a:t>
              </a:r>
              <a:endParaRPr lang="en-US" sz="900" dirty="0"/>
            </a:p>
          </p:txBody>
        </p:sp>
      </p:grpSp>
      <p:grpSp>
        <p:nvGrpSpPr>
          <p:cNvPr id="235" name="Group 234"/>
          <p:cNvGrpSpPr/>
          <p:nvPr/>
        </p:nvGrpSpPr>
        <p:grpSpPr>
          <a:xfrm>
            <a:off x="2476217" y="3512677"/>
            <a:ext cx="1366046" cy="492387"/>
            <a:chOff x="6124497" y="821635"/>
            <a:chExt cx="1297631" cy="440158"/>
          </a:xfrm>
          <a:solidFill>
            <a:schemeClr val="accent6"/>
          </a:solidFill>
        </p:grpSpPr>
        <p:sp>
          <p:nvSpPr>
            <p:cNvPr id="236" name="Rounded Rectangle 235"/>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7"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dirty="0" smtClean="0"/>
                <a:t>NARMS?</a:t>
              </a:r>
              <a:endParaRPr lang="en-US" sz="900" kern="1200" dirty="0"/>
            </a:p>
          </p:txBody>
        </p:sp>
      </p:grpSp>
      <p:grpSp>
        <p:nvGrpSpPr>
          <p:cNvPr id="238" name="Group 237"/>
          <p:cNvGrpSpPr/>
          <p:nvPr/>
        </p:nvGrpSpPr>
        <p:grpSpPr>
          <a:xfrm>
            <a:off x="5612170" y="2349200"/>
            <a:ext cx="1435285" cy="759394"/>
            <a:chOff x="6124497" y="821635"/>
            <a:chExt cx="1297631" cy="440158"/>
          </a:xfrm>
          <a:solidFill>
            <a:schemeClr val="accent6"/>
          </a:solidFill>
        </p:grpSpPr>
        <p:sp>
          <p:nvSpPr>
            <p:cNvPr id="239" name="Rounded Rectangle 238"/>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0"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Aft>
                  <a:spcPct val="35000"/>
                </a:spcAft>
              </a:pPr>
              <a:r>
                <a:rPr lang="en-GB" sz="900" kern="1200" dirty="0" smtClean="0"/>
                <a:t>Maintenance incentive</a:t>
              </a:r>
              <a:endParaRPr lang="en-US" sz="900" dirty="0"/>
            </a:p>
          </p:txBody>
        </p:sp>
      </p:grpSp>
      <p:grpSp>
        <p:nvGrpSpPr>
          <p:cNvPr id="241" name="Group 240"/>
          <p:cNvGrpSpPr/>
          <p:nvPr/>
        </p:nvGrpSpPr>
        <p:grpSpPr>
          <a:xfrm>
            <a:off x="4847710" y="3832998"/>
            <a:ext cx="1435285" cy="666775"/>
            <a:chOff x="6124497" y="821635"/>
            <a:chExt cx="1297631" cy="440158"/>
          </a:xfrm>
          <a:solidFill>
            <a:schemeClr val="accent6"/>
          </a:solidFill>
        </p:grpSpPr>
        <p:sp>
          <p:nvSpPr>
            <p:cNvPr id="242" name="Rounded Rectangle 241"/>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3"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Aft>
                  <a:spcPct val="35000"/>
                </a:spcAft>
              </a:pPr>
              <a:r>
                <a:rPr lang="en-GB" sz="900" kern="1200" dirty="0" smtClean="0"/>
                <a:t>Forecast incentive</a:t>
              </a:r>
              <a:endParaRPr lang="en-US" sz="900" dirty="0"/>
            </a:p>
          </p:txBody>
        </p:sp>
      </p:grpSp>
      <p:sp>
        <p:nvSpPr>
          <p:cNvPr id="251" name="Rounded Rectangle 250"/>
          <p:cNvSpPr/>
          <p:nvPr/>
        </p:nvSpPr>
        <p:spPr>
          <a:xfrm>
            <a:off x="7605808" y="3752995"/>
            <a:ext cx="856156" cy="285453"/>
          </a:xfrm>
          <a:prstGeom prst="roundRect">
            <a:avLst>
              <a:gd name="adj" fmla="val 10000"/>
            </a:avLst>
          </a:prstGeom>
          <a:solidFill>
            <a:schemeClr val="accent6"/>
          </a:solid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lvl="0"/>
            <a:r>
              <a:rPr lang="en-GB" sz="900" dirty="0" smtClean="0"/>
              <a:t>BCF incentive</a:t>
            </a:r>
            <a:endParaRPr lang="en-US" sz="900" dirty="0"/>
          </a:p>
        </p:txBody>
      </p:sp>
      <p:sp>
        <p:nvSpPr>
          <p:cNvPr id="58" name="Rounded Rectangle 57"/>
          <p:cNvSpPr/>
          <p:nvPr/>
        </p:nvSpPr>
        <p:spPr>
          <a:xfrm>
            <a:off x="7875879" y="4149080"/>
            <a:ext cx="512545" cy="236031"/>
          </a:xfrm>
          <a:prstGeom prst="roundRect">
            <a:avLst>
              <a:gd name="adj" fmla="val 10000"/>
            </a:avLst>
          </a:prstGeom>
          <a:solidFill>
            <a:schemeClr val="accent6"/>
          </a:solid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lvl="0"/>
            <a:r>
              <a:rPr lang="en-GB" sz="900" dirty="0" smtClean="0"/>
              <a:t>GHG </a:t>
            </a:r>
            <a:endParaRPr lang="en-US" sz="900" dirty="0"/>
          </a:p>
        </p:txBody>
      </p:sp>
      <p:grpSp>
        <p:nvGrpSpPr>
          <p:cNvPr id="59" name="Group 58"/>
          <p:cNvGrpSpPr/>
          <p:nvPr/>
        </p:nvGrpSpPr>
        <p:grpSpPr>
          <a:xfrm>
            <a:off x="7313896" y="2344102"/>
            <a:ext cx="1435285" cy="666775"/>
            <a:chOff x="6124497" y="821635"/>
            <a:chExt cx="1297631" cy="440158"/>
          </a:xfrm>
          <a:solidFill>
            <a:schemeClr val="accent6"/>
          </a:solidFill>
        </p:grpSpPr>
        <p:sp>
          <p:nvSpPr>
            <p:cNvPr id="60" name="Rounded Rectangle 59"/>
            <p:cNvSpPr/>
            <p:nvPr/>
          </p:nvSpPr>
          <p:spPr>
            <a:xfrm>
              <a:off x="6124497" y="821635"/>
              <a:ext cx="1297631" cy="440158"/>
            </a:xfrm>
            <a:prstGeom prst="roundRect">
              <a:avLst>
                <a:gd name="adj" fmla="val 10000"/>
              </a:avLst>
            </a:prstGeom>
            <a:grpFill/>
            <a:ln>
              <a:solidFill>
                <a:schemeClr val="tx1">
                  <a:lumMod val="50000"/>
                  <a:lumOff val="50000"/>
                </a:schemeClr>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1" name="Rounded Rectangle 4"/>
            <p:cNvSpPr txBox="1"/>
            <p:nvPr/>
          </p:nvSpPr>
          <p:spPr>
            <a:xfrm>
              <a:off x="6137389" y="834527"/>
              <a:ext cx="1271847" cy="414374"/>
            </a:xfrm>
            <a:prstGeom prst="rect">
              <a:avLst/>
            </a:prstGeom>
            <a:grpFill/>
            <a:ln>
              <a:solidFill>
                <a:schemeClr val="tx1">
                  <a:lumMod val="50000"/>
                  <a:lumOff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145" tIns="11430" rIns="17145" bIns="11430" numCol="1" spcCol="1270" anchor="ctr" anchorCtr="0">
              <a:noAutofit/>
            </a:bodyPr>
            <a:lstStyle/>
            <a:p>
              <a:pPr lvl="0" algn="ctr" defTabSz="400050">
                <a:lnSpc>
                  <a:spcPct val="90000"/>
                </a:lnSpc>
                <a:spcAft>
                  <a:spcPct val="35000"/>
                </a:spcAft>
              </a:pPr>
              <a:r>
                <a:rPr lang="en-GB" sz="900" dirty="0" smtClean="0"/>
                <a:t>Under development</a:t>
              </a:r>
              <a:endParaRPr lang="en-US" sz="900" dirty="0"/>
            </a:p>
          </p:txBody>
        </p:sp>
      </p:grpSp>
    </p:spTree>
    <p:extLst>
      <p:ext uri="{BB962C8B-B14F-4D97-AF65-F5344CB8AC3E}">
        <p14:creationId xmlns:p14="http://schemas.microsoft.com/office/powerpoint/2010/main" val="395979266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PresentationOfgem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ir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50F3E3B6BC6274BB52149640C3D9157" ma:contentTypeVersion="4" ma:contentTypeDescription="Create a new document." ma:contentTypeScope="" ma:versionID="1c7e733a36be186dbea4a7674756d1a3">
  <xsd:schema xmlns:xsd="http://www.w3.org/2001/XMLSchema" xmlns:xs="http://www.w3.org/2001/XMLSchema" xmlns:p="http://schemas.microsoft.com/office/2006/metadata/properties" xmlns:ns2="bb57b765-1e86-4e77-8e28-f1ab92463815" targetNamespace="http://schemas.microsoft.com/office/2006/metadata/properties" ma:root="true" ma:fieldsID="44af4c10a9d55b570a86309e635e164a" ns2:_="">
    <xsd:import namespace="bb57b765-1e86-4e77-8e28-f1ab92463815"/>
    <xsd:element name="properties">
      <xsd:complexType>
        <xsd:sequence>
          <xsd:element name="documentManagement">
            <xsd:complexType>
              <xsd:all>
                <xsd:element ref="ns2:BJSCInternalLabel" minOccurs="0"/>
                <xsd:element ref="ns2:BJSCdd9eba61_x002D_d6b9_x002D_469b_x" minOccurs="0"/>
                <xsd:element ref="ns2:BJSCc5a055b0_x002D_1bed_x002D_4579_x" minOccurs="0"/>
                <xsd:element ref="ns2:BJSCSummaryMark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57b765-1e86-4e77-8e28-f1ab92463815" elementFormDefault="qualified">
    <xsd:import namespace="http://schemas.microsoft.com/office/2006/documentManagement/types"/>
    <xsd:import namespace="http://schemas.microsoft.com/office/infopath/2007/PartnerControls"/>
    <xsd:element name="BJSCInternalLabel" ma:index="8" nillable="true" ma:displayName="Classifier Label" ma:internalName="BJSCInternalLabel">
      <xsd:simpleType>
        <xsd:restriction base="dms:Unknown"/>
      </xsd:simpleType>
    </xsd:element>
    <xsd:element name="BJSCdd9eba61_x002D_d6b9_x002D_469b_x" ma:index="9" nillable="true" ma:displayName="Audience" ma:internalName="BJSCdd9eba61_x002D_d6b9_x002D_469b_x">
      <xsd:simpleType>
        <xsd:restriction base="dms:Text"/>
      </xsd:simpleType>
    </xsd:element>
    <xsd:element name="BJSCc5a055b0_x002D_1bed_x002D_4579_x" ma:index="10" nillable="true" ma:displayName="Visual marking" ma:internalName="BJSCc5a055b0_x002D_1bed_x002D_4579_x">
      <xsd:simpleType>
        <xsd:restriction base="dms:Text"/>
      </xsd:simpleType>
    </xsd:element>
    <xsd:element name="BJSCSummaryMarking" ma:index="11" nillable="true" ma:displayName="Summary Marking" ma:internalName="BJSCSummaryMarking">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BJSCdd9eba61_x002D_d6b9_x002D_469b_x xmlns="bb57b765-1e86-4e77-8e28-f1ab92463815" xsi:nil="true"/>
    <BJSCc5a055b0_x002D_1bed_x002D_4579_x xmlns="bb57b765-1e86-4e77-8e28-f1ab92463815" xsi:nil="true"/>
    <BJSCInternalLabel xmlns="bb57b765-1e86-4e77-8e28-f1ab92463815">&lt;?xml version="1.0" encoding="us-ascii"?&gt;&lt;sisl xmlns:xsi="http://www.w3.org/2001/XMLSchema-instance" xmlns:xsd="http://www.w3.org/2001/XMLSchema" sislVersion="0" policy="973096ae-7329-4b3b-9368-47aeba6959e1" xmlns="http://www.boldonjames.com/2008/01/sie/internal/label"&gt;&lt;element uid="id_classification_nonbusiness" value="" /&gt;&lt;/sisl&gt;</BJSCInternalLabel>
    <BJSCSummaryMarking xmlns="bb57b765-1e86-4e77-8e28-f1ab92463815">OFFICIAL</BJSCSummaryMarking>
  </documentManagement>
</p:properties>
</file>

<file path=customXml/item5.xml><?xml version="1.0" encoding="utf-8"?>
<sisl xmlns:xsi="http://www.w3.org/2001/XMLSchema-instance" xmlns:xsd="http://www.w3.org/2001/XMLSchema" xmlns="http://www.boldonjames.com/2008/01/sie/internal/label" sislVersion="0" policy="973096ae-7329-4b3b-9368-47aeba6959e1">
  <element uid="id_classification_nonbusiness" value=""/>
</sisl>
</file>

<file path=customXml/itemProps1.xml><?xml version="1.0" encoding="utf-8"?>
<ds:datastoreItem xmlns:ds="http://schemas.openxmlformats.org/officeDocument/2006/customXml" ds:itemID="{CD58DE50-8B4A-4B95-AEA4-84A9EAAFA14B}">
  <ds:schemaRefs>
    <ds:schemaRef ds:uri="http://schemas.microsoft.com/office/2006/metadata/longProperties"/>
  </ds:schemaRefs>
</ds:datastoreItem>
</file>

<file path=customXml/itemProps2.xml><?xml version="1.0" encoding="utf-8"?>
<ds:datastoreItem xmlns:ds="http://schemas.openxmlformats.org/officeDocument/2006/customXml" ds:itemID="{E6FDD7B6-9098-4DAA-9DED-1FCC4DE86B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57b765-1e86-4e77-8e28-f1ab924638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A027AB-5571-45BF-A09B-CD586F29C7F6}">
  <ds:schemaRefs>
    <ds:schemaRef ds:uri="http://schemas.microsoft.com/sharepoint/v3/contenttype/forms"/>
  </ds:schemaRefs>
</ds:datastoreItem>
</file>

<file path=customXml/itemProps4.xml><?xml version="1.0" encoding="utf-8"?>
<ds:datastoreItem xmlns:ds="http://schemas.openxmlformats.org/officeDocument/2006/customXml" ds:itemID="{9756DD58-AE62-4809-BEE7-BD36130ED116}">
  <ds:schemaRef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purl.org/dc/terms/"/>
    <ds:schemaRef ds:uri="http://schemas.microsoft.com/office/2006/metadata/properties"/>
    <ds:schemaRef ds:uri="bb57b765-1e86-4e77-8e28-f1ab92463815"/>
    <ds:schemaRef ds:uri="http://www.w3.org/XML/1998/namespace"/>
    <ds:schemaRef ds:uri="http://purl.org/dc/dcmitype/"/>
  </ds:schemaRefs>
</ds:datastoreItem>
</file>

<file path=customXml/itemProps5.xml><?xml version="1.0" encoding="utf-8"?>
<ds:datastoreItem xmlns:ds="http://schemas.openxmlformats.org/officeDocument/2006/customXml" ds:itemID="{39E43BED-22E8-425E-924E-55C29CA82171}">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PresentationOfgem2015</Template>
  <TotalTime>1669</TotalTime>
  <Words>5228</Words>
  <Application>Microsoft Office PowerPoint</Application>
  <PresentationFormat>On-screen Show (4:3)</PresentationFormat>
  <Paragraphs>877</Paragraphs>
  <Slides>50</Slides>
  <Notes>50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50</vt:i4>
      </vt:variant>
    </vt:vector>
  </HeadingPairs>
  <TitlesOfParts>
    <vt:vector size="58" baseType="lpstr">
      <vt:lpstr>Arial</vt:lpstr>
      <vt:lpstr>Calibri</vt:lpstr>
      <vt:lpstr>Times New Roman</vt:lpstr>
      <vt:lpstr>Verdana</vt:lpstr>
      <vt:lpstr>Wingdings</vt:lpstr>
      <vt:lpstr>PresentationOfgem2015</vt:lpstr>
      <vt:lpstr>FirstSlideMaster</vt:lpstr>
      <vt:lpstr>LastSlideMaster</vt:lpstr>
      <vt:lpstr>PowerPoint Presentation</vt:lpstr>
      <vt:lpstr>PowerPoint Presentation</vt:lpstr>
      <vt:lpstr>Output categories</vt:lpstr>
      <vt:lpstr>What is an Output in RIIO-2</vt:lpstr>
      <vt:lpstr>Forming a view on Outputs - What Ofgem would like to see from National Grid</vt:lpstr>
      <vt:lpstr>Forming a view on Outputs</vt:lpstr>
      <vt:lpstr>Current view on Outputs</vt:lpstr>
      <vt:lpstr>Current view on uncertainty mechanisms</vt:lpstr>
      <vt:lpstr>Current view on Output Delivery Incentives</vt:lpstr>
      <vt:lpstr>Opportunities to propose Outputs </vt:lpstr>
      <vt:lpstr>What we said about RIIO-1 incentives</vt:lpstr>
      <vt:lpstr>PowerPoint Presentation</vt:lpstr>
      <vt:lpstr>  Safety Output</vt:lpstr>
      <vt:lpstr> Safety Output</vt:lpstr>
      <vt:lpstr>PowerPoint Presentation</vt:lpstr>
      <vt:lpstr>Further output proposals for Network Capability</vt:lpstr>
      <vt:lpstr>Network Capability  NARMs</vt:lpstr>
      <vt:lpstr>PowerPoint Presentation</vt:lpstr>
      <vt:lpstr>PowerPoint Presentation</vt:lpstr>
      <vt:lpstr>PowerPoint Presentation</vt:lpstr>
      <vt:lpstr>Protection from External Threats  </vt:lpstr>
      <vt:lpstr>PowerPoint Presentation</vt:lpstr>
      <vt:lpstr>PowerPoint Presentation</vt:lpstr>
      <vt:lpstr>PowerPoint Presentation</vt:lpstr>
      <vt:lpstr>Connections</vt:lpstr>
      <vt:lpstr>Customer Satisfaction</vt:lpstr>
      <vt:lpstr> Customer Satisfaction Output</vt:lpstr>
      <vt:lpstr> Customer Satisfaction Output</vt:lpstr>
      <vt:lpstr>PowerPoint Presentation</vt:lpstr>
      <vt:lpstr>PowerPoint Presentation</vt:lpstr>
      <vt:lpstr>PowerPoint Presentation</vt:lpstr>
      <vt:lpstr> Environmental Output</vt:lpstr>
      <vt:lpstr> Environmental Output</vt:lpstr>
      <vt:lpstr>Proposed sustainability framework for RIIO2</vt:lpstr>
      <vt:lpstr>Part 1: Overview PCD’s underpinned by an environmental action plan</vt:lpstr>
      <vt:lpstr>Part 1: Detail PCD’s underpinned by an environmental action plan</vt:lpstr>
      <vt:lpstr>Part 2: Detail    Specific (GT) ODI – GHG Emissions</vt:lpstr>
      <vt:lpstr>Part 3: Exceptional contribution to LCT ODI</vt:lpstr>
      <vt:lpstr>Whole Systems  </vt:lpstr>
      <vt:lpstr>PowerPoint Presentation</vt:lpstr>
      <vt:lpstr>Innovation</vt:lpstr>
      <vt:lpstr>Innovation</vt:lpstr>
      <vt:lpstr>Innovation</vt:lpstr>
      <vt:lpstr>PowerPoint Presentation</vt:lpstr>
      <vt:lpstr>Asset Life </vt:lpstr>
      <vt:lpstr>PowerPoint Presentation</vt:lpstr>
      <vt:lpstr>Revenue Driver Reopener </vt:lpstr>
      <vt:lpstr>PowerPoint Presentation</vt:lpstr>
      <vt:lpstr>Whole System </vt:lpstr>
      <vt:lpstr>PowerPoint Presentation</vt:lpstr>
    </vt:vector>
  </TitlesOfParts>
  <Company>Ofgem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template</dc:title>
  <dc:creator>Nordin Zaoui</dc:creator>
  <cp:lastModifiedBy>James Santos-Mansur</cp:lastModifiedBy>
  <cp:revision>152</cp:revision>
  <dcterms:created xsi:type="dcterms:W3CDTF">2017-11-06T09:27:04Z</dcterms:created>
  <dcterms:modified xsi:type="dcterms:W3CDTF">2018-11-16T10:36:59Z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68eb7387-6cb3-4095-b6ef-6580849c92d0</vt:lpwstr>
  </property>
  <property fmtid="{D5CDD505-2E9C-101B-9397-08002B2CF9AE}" pid="3" name="bjSaver">
    <vt:lpwstr>JFqlsOTkwRVacl8PSat7KL1bBgwaDqzV</vt:lpwstr>
  </property>
  <property fmtid="{D5CDD505-2E9C-101B-9397-08002B2CF9AE}" pid="4" name="ContentTypeId">
    <vt:lpwstr>0x010100150F3E3B6BC6274BB52149640C3D9157</vt:lpwstr>
  </property>
  <property fmtid="{D5CDD505-2E9C-101B-9397-08002B2CF9AE}" pid="5" name="_Status">
    <vt:lpwstr>Draft</vt:lpwstr>
  </property>
  <property fmtid="{D5CDD505-2E9C-101B-9397-08002B2CF9AE}" pid="6" name="Meeting Date">
    <vt:lpwstr/>
  </property>
  <property fmtid="{D5CDD505-2E9C-101B-9397-08002B2CF9AE}" pid="7" name="Descriptor">
    <vt:lpwstr/>
  </property>
  <property fmtid="{D5CDD505-2E9C-101B-9397-08002B2CF9AE}" pid="8" name="Classification">
    <vt:lpwstr>Unclassified</vt:lpwstr>
  </property>
  <property fmtid="{D5CDD505-2E9C-101B-9397-08002B2CF9AE}" pid="9" name="Recipient">
    <vt:lpwstr/>
  </property>
  <property fmtid="{D5CDD505-2E9C-101B-9397-08002B2CF9AE}" pid="10" name="Organisation">
    <vt:lpwstr>Choose an Organisation</vt:lpwstr>
  </property>
  <property fmtid="{D5CDD505-2E9C-101B-9397-08002B2CF9AE}" pid="11" name="Publication Date:">
    <vt:lpwstr>2017-11-06T09:27:04Z</vt:lpwstr>
  </property>
  <property fmtid="{D5CDD505-2E9C-101B-9397-08002B2CF9AE}" pid="12" name="OIAssociatedTeam">
    <vt:lpwstr>728;#Design|fe69d01e-fbce-48bc-9175-10fea5643d4d</vt:lpwstr>
  </property>
  <property fmtid="{D5CDD505-2E9C-101B-9397-08002B2CF9AE}" pid="13" name="bjDocumentLabelXML">
    <vt:lpwstr>&lt;?xml version="1.0" encoding="us-ascii"?&gt;&lt;sisl xmlns:xsi="http://www.w3.org/2001/XMLSchema-instance" xmlns:xsd="http://www.w3.org/2001/XMLSchema" sislVersion="0" policy="973096ae-7329-4b3b-9368-47aeba6959e1" xmlns="http://www.boldonjames.com/2008/01/sie/i</vt:lpwstr>
  </property>
  <property fmtid="{D5CDD505-2E9C-101B-9397-08002B2CF9AE}" pid="14" name="bjDocumentLabelXML-0">
    <vt:lpwstr>nternal/label"&gt;&lt;element uid="id_classification_nonbusiness" value="" /&gt;&lt;/sisl&gt;</vt:lpwstr>
  </property>
  <property fmtid="{D5CDD505-2E9C-101B-9397-08002B2CF9AE}" pid="15" name="bjDocumentSecurityLabel">
    <vt:lpwstr>OFFICIAL</vt:lpwstr>
  </property>
</Properties>
</file>