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slides/slide15.xml" ContentType="application/vnd.openxmlformats-officedocument.presentationml.slide+xml"/>
  <Override PartName="/ppt/diagrams/data3.xml" ContentType="application/vnd.openxmlformats-officedocument.drawingml.diagramData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1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3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4.xml" ContentType="application/vnd.openxmlformats-officedocument.drawingml.char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diagrams/colors2.xml" ContentType="application/vnd.openxmlformats-officedocument.drawingml.diagramColors+xml"/>
  <Override PartName="/ppt/charts/chart1.xml" ContentType="application/vnd.openxmlformats-officedocument.drawingml.char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charts/chart3.xml" ContentType="application/vnd.openxmlformats-officedocument.drawingml.char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3.xml" ContentType="application/vnd.ms-office.chartstyle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style4.xml" ContentType="application/vnd.ms-office.chartstyle+xml"/>
  <Override PartName="/ppt/charts/colors4.xml" ContentType="application/vnd.ms-office.chartcolorstyle+xml"/>
  <Override PartName="/ppt/charts/colors3.xml" ContentType="application/vnd.ms-office.chartcolorstyle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419" r:id="rId4"/>
    <p:sldMasterId id="2147484438" r:id="rId5"/>
  </p:sldMasterIdLst>
  <p:notesMasterIdLst>
    <p:notesMasterId r:id="rId21"/>
  </p:notesMasterIdLst>
  <p:handoutMasterIdLst>
    <p:handoutMasterId r:id="rId22"/>
  </p:handoutMasterIdLst>
  <p:sldIdLst>
    <p:sldId id="5382" r:id="rId6"/>
    <p:sldId id="5432" r:id="rId7"/>
    <p:sldId id="5400" r:id="rId8"/>
    <p:sldId id="5410" r:id="rId9"/>
    <p:sldId id="5429" r:id="rId10"/>
    <p:sldId id="5428" r:id="rId11"/>
    <p:sldId id="5430" r:id="rId12"/>
    <p:sldId id="5422" r:id="rId13"/>
    <p:sldId id="5418" r:id="rId14"/>
    <p:sldId id="5421" r:id="rId15"/>
    <p:sldId id="5423" r:id="rId16"/>
    <p:sldId id="5424" r:id="rId17"/>
    <p:sldId id="5426" r:id="rId18"/>
    <p:sldId id="5427" r:id="rId19"/>
    <p:sldId id="5431" r:id="rId20"/>
  </p:sldIdLst>
  <p:sldSz cx="9906000" cy="6858000" type="A4"/>
  <p:notesSz cx="6797675" cy="9926638"/>
  <p:defaultTextStyle>
    <a:defPPr>
      <a:defRPr lang="es-ES_tradnl"/>
    </a:defPPr>
    <a:lvl1pPr algn="l" rtl="0" fontAlgn="base">
      <a:spcBef>
        <a:spcPct val="0"/>
      </a:spcBef>
      <a:spcAft>
        <a:spcPct val="0"/>
      </a:spcAft>
      <a:defRPr sz="2800" kern="1200">
        <a:solidFill>
          <a:srgbClr val="447D1B"/>
        </a:solidFill>
        <a:latin typeface="Arial" pitchFamily="34" charset="0"/>
        <a:ea typeface="+mn-ea"/>
        <a:cs typeface="+mn-cs"/>
      </a:defRPr>
    </a:lvl1pPr>
    <a:lvl2pPr marL="457097" algn="l" rtl="0" fontAlgn="base">
      <a:spcBef>
        <a:spcPct val="0"/>
      </a:spcBef>
      <a:spcAft>
        <a:spcPct val="0"/>
      </a:spcAft>
      <a:defRPr sz="2800" kern="1200">
        <a:solidFill>
          <a:srgbClr val="447D1B"/>
        </a:solidFill>
        <a:latin typeface="Arial" pitchFamily="34" charset="0"/>
        <a:ea typeface="+mn-ea"/>
        <a:cs typeface="+mn-cs"/>
      </a:defRPr>
    </a:lvl2pPr>
    <a:lvl3pPr marL="914192" algn="l" rtl="0" fontAlgn="base">
      <a:spcBef>
        <a:spcPct val="0"/>
      </a:spcBef>
      <a:spcAft>
        <a:spcPct val="0"/>
      </a:spcAft>
      <a:defRPr sz="2800" kern="1200">
        <a:solidFill>
          <a:srgbClr val="447D1B"/>
        </a:solidFill>
        <a:latin typeface="Arial" pitchFamily="34" charset="0"/>
        <a:ea typeface="+mn-ea"/>
        <a:cs typeface="+mn-cs"/>
      </a:defRPr>
    </a:lvl3pPr>
    <a:lvl4pPr marL="1371289" algn="l" rtl="0" fontAlgn="base">
      <a:spcBef>
        <a:spcPct val="0"/>
      </a:spcBef>
      <a:spcAft>
        <a:spcPct val="0"/>
      </a:spcAft>
      <a:defRPr sz="2800" kern="1200">
        <a:solidFill>
          <a:srgbClr val="447D1B"/>
        </a:solidFill>
        <a:latin typeface="Arial" pitchFamily="34" charset="0"/>
        <a:ea typeface="+mn-ea"/>
        <a:cs typeface="+mn-cs"/>
      </a:defRPr>
    </a:lvl4pPr>
    <a:lvl5pPr marL="1828384" algn="l" rtl="0" fontAlgn="base">
      <a:spcBef>
        <a:spcPct val="0"/>
      </a:spcBef>
      <a:spcAft>
        <a:spcPct val="0"/>
      </a:spcAft>
      <a:defRPr sz="2800" kern="1200">
        <a:solidFill>
          <a:srgbClr val="447D1B"/>
        </a:solidFill>
        <a:latin typeface="Arial" pitchFamily="34" charset="0"/>
        <a:ea typeface="+mn-ea"/>
        <a:cs typeface="+mn-cs"/>
      </a:defRPr>
    </a:lvl5pPr>
    <a:lvl6pPr marL="2285480" algn="l" defTabSz="914192" rtl="0" eaLnBrk="1" latinLnBrk="0" hangingPunct="1">
      <a:defRPr sz="2800" kern="1200">
        <a:solidFill>
          <a:srgbClr val="447D1B"/>
        </a:solidFill>
        <a:latin typeface="Arial" pitchFamily="34" charset="0"/>
        <a:ea typeface="+mn-ea"/>
        <a:cs typeface="+mn-cs"/>
      </a:defRPr>
    </a:lvl6pPr>
    <a:lvl7pPr marL="2742576" algn="l" defTabSz="914192" rtl="0" eaLnBrk="1" latinLnBrk="0" hangingPunct="1">
      <a:defRPr sz="2800" kern="1200">
        <a:solidFill>
          <a:srgbClr val="447D1B"/>
        </a:solidFill>
        <a:latin typeface="Arial" pitchFamily="34" charset="0"/>
        <a:ea typeface="+mn-ea"/>
        <a:cs typeface="+mn-cs"/>
      </a:defRPr>
    </a:lvl7pPr>
    <a:lvl8pPr marL="3199672" algn="l" defTabSz="914192" rtl="0" eaLnBrk="1" latinLnBrk="0" hangingPunct="1">
      <a:defRPr sz="2800" kern="1200">
        <a:solidFill>
          <a:srgbClr val="447D1B"/>
        </a:solidFill>
        <a:latin typeface="Arial" pitchFamily="34" charset="0"/>
        <a:ea typeface="+mn-ea"/>
        <a:cs typeface="+mn-cs"/>
      </a:defRPr>
    </a:lvl8pPr>
    <a:lvl9pPr marL="3656768" algn="l" defTabSz="914192" rtl="0" eaLnBrk="1" latinLnBrk="0" hangingPunct="1">
      <a:defRPr sz="2800" kern="1200">
        <a:solidFill>
          <a:srgbClr val="447D1B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3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020">
          <p15:clr>
            <a:srgbClr val="A4A3A4"/>
          </p15:clr>
        </p15:guide>
        <p15:guide id="4" orient="horz" pos="4201">
          <p15:clr>
            <a:srgbClr val="A4A3A4"/>
          </p15:clr>
        </p15:guide>
        <p15:guide id="5" pos="308">
          <p15:clr>
            <a:srgbClr val="A4A3A4"/>
          </p15:clr>
        </p15:guide>
        <p15:guide id="6" pos="262">
          <p15:clr>
            <a:srgbClr val="A4A3A4"/>
          </p15:clr>
        </p15:guide>
        <p15:guide id="7" pos="5932">
          <p15:clr>
            <a:srgbClr val="A4A3A4"/>
          </p15:clr>
        </p15:guide>
        <p15:guide id="8" pos="5978">
          <p15:clr>
            <a:srgbClr val="A4A3A4"/>
          </p15:clr>
        </p15:guide>
        <p15:guide id="9" pos="3120">
          <p15:clr>
            <a:srgbClr val="A4A3A4"/>
          </p15:clr>
        </p15:guide>
        <p15:guide id="10" pos="2837">
          <p15:clr>
            <a:srgbClr val="A4A3A4"/>
          </p15:clr>
        </p15:guide>
        <p15:guide id="11" pos="3256">
          <p15:clr>
            <a:srgbClr val="A4A3A4"/>
          </p15:clr>
        </p15:guide>
        <p15:guide id="12" pos="298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rlotte Higgins" initials="CH" lastIdx="36" clrIdx="0">
    <p:extLst/>
  </p:cmAuthor>
  <p:cmAuthor id="2" name="Gordon Watson" initials="GW" lastIdx="25" clrIdx="1">
    <p:extLst/>
  </p:cmAuthor>
  <p:cmAuthor id="3" name="ol105685" initials="wp" lastIdx="18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D1B"/>
    <a:srgbClr val="74A9DB"/>
    <a:srgbClr val="F9B300"/>
    <a:srgbClr val="5C881A"/>
    <a:srgbClr val="0065B7"/>
    <a:srgbClr val="87A618"/>
    <a:srgbClr val="EAF2FA"/>
    <a:srgbClr val="E1EDF7"/>
    <a:srgbClr val="FFF2D1"/>
    <a:srgbClr val="80BD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06" autoAdjust="0"/>
    <p:restoredTop sz="94291" autoAdjust="0"/>
  </p:normalViewPr>
  <p:slideViewPr>
    <p:cSldViewPr showGuides="1">
      <p:cViewPr>
        <p:scale>
          <a:sx n="77" d="100"/>
          <a:sy n="77" d="100"/>
        </p:scale>
        <p:origin x="-1098" y="90"/>
      </p:cViewPr>
      <p:guideLst>
        <p:guide orient="horz" pos="2330"/>
        <p:guide orient="horz" pos="4319"/>
        <p:guide orient="horz" pos="4020"/>
        <p:guide orient="horz" pos="4201"/>
        <p:guide pos="308"/>
        <p:guide pos="262"/>
        <p:guide pos="5932"/>
        <p:guide pos="5978"/>
        <p:guide pos="3120"/>
        <p:guide pos="2837"/>
        <p:guide pos="3256"/>
        <p:guide pos="2984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howGuides="1">
      <p:cViewPr varScale="1">
        <p:scale>
          <a:sx n="51" d="100"/>
          <a:sy n="51" d="100"/>
        </p:scale>
        <p:origin x="2976" y="84"/>
      </p:cViewPr>
      <p:guideLst>
        <p:guide orient="horz" pos="3128"/>
        <p:guide pos="214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28" Type="http://schemas.openxmlformats.org/officeDocument/2006/relationships/customXml" Target="../customXml/item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200" b="1" dirty="0">
                <a:solidFill>
                  <a:srgbClr val="5C881A"/>
                </a:solidFill>
              </a:rPr>
              <a:t>Money</a:t>
            </a:r>
            <a:r>
              <a:rPr lang="en-GB" sz="1200" b="1" baseline="0" dirty="0">
                <a:solidFill>
                  <a:srgbClr val="5C881A"/>
                </a:solidFill>
              </a:rPr>
              <a:t> Spent on </a:t>
            </a:r>
            <a:r>
              <a:rPr lang="en-GB" sz="1200" b="1" baseline="0" dirty="0">
                <a:solidFill>
                  <a:srgbClr val="74A9DB"/>
                </a:solidFill>
              </a:rPr>
              <a:t>Whitchurch</a:t>
            </a:r>
            <a:r>
              <a:rPr lang="en-GB" sz="1200" b="1" baseline="0" dirty="0">
                <a:solidFill>
                  <a:srgbClr val="5C881A"/>
                </a:solidFill>
              </a:rPr>
              <a:t>, </a:t>
            </a:r>
            <a:r>
              <a:rPr lang="en-GB" sz="1200" b="1" baseline="0" dirty="0" err="1">
                <a:solidFill>
                  <a:srgbClr val="F9B300"/>
                </a:solidFill>
              </a:rPr>
              <a:t>Ruabon</a:t>
            </a:r>
            <a:r>
              <a:rPr lang="en-GB" sz="1200" b="1" baseline="0" dirty="0">
                <a:solidFill>
                  <a:srgbClr val="F9B300"/>
                </a:solidFill>
              </a:rPr>
              <a:t>, </a:t>
            </a:r>
            <a:r>
              <a:rPr lang="en-GB" sz="1200" b="1" baseline="0" dirty="0">
                <a:solidFill>
                  <a:srgbClr val="5C881A"/>
                </a:solidFill>
              </a:rPr>
              <a:t>and St. Andrews Trials Compared to Planned St. Andrews</a:t>
            </a:r>
            <a:r>
              <a:rPr lang="en-GB" sz="1200" b="1" baseline="0" dirty="0">
                <a:solidFill>
                  <a:schemeClr val="tx1">
                    <a:lumMod val="50000"/>
                  </a:schemeClr>
                </a:solidFill>
              </a:rPr>
              <a:t> Reinforcement </a:t>
            </a:r>
            <a:r>
              <a:rPr lang="en-GB" sz="1200" b="1" baseline="0" dirty="0">
                <a:solidFill>
                  <a:srgbClr val="5C881A"/>
                </a:solidFill>
              </a:rPr>
              <a:t>(£M)</a:t>
            </a:r>
            <a:endParaRPr lang="en-GB" sz="1200" b="1" dirty="0">
              <a:solidFill>
                <a:srgbClr val="5C881A"/>
              </a:solidFill>
            </a:endParaRPr>
          </a:p>
        </c:rich>
      </c:tx>
      <c:layout>
        <c:manualLayout>
          <c:xMode val="edge"/>
          <c:yMode val="edge"/>
          <c:x val="0.25851377694738498"/>
          <c:y val="4.409232307521386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4895904457627333"/>
          <c:y val="0"/>
          <c:w val="0.70489661392043712"/>
          <c:h val="0.6515711217272155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Ruabon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823-4A8A-B579-D3A5ED2CDDB7}"/>
              </c:ext>
            </c:extLst>
          </c:dPt>
          <c:cat>
            <c:strRef>
              <c:f>Sheet1!$A$2:$A$5</c:f>
              <c:strCache>
                <c:ptCount val="1"/>
                <c:pt idx="0">
                  <c:v>Costs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823-4A8A-B579-D3A5ED2CDDB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Whitchurch</c:v>
                </c:pt>
              </c:strCache>
            </c:strRef>
          </c:tx>
          <c:spPr>
            <a:solidFill>
              <a:srgbClr val="74A9DB"/>
            </a:solidFill>
            <a:ln>
              <a:solidFill>
                <a:srgbClr val="74A9DB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1"/>
                <c:pt idx="0">
                  <c:v>Costs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823-4A8A-B579-D3A5ED2CDDB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St.Andrews</c:v>
                </c:pt>
              </c:strCache>
            </c:strRef>
          </c:tx>
          <c:spPr>
            <a:solidFill>
              <a:srgbClr val="5C881A"/>
            </a:solidFill>
            <a:ln>
              <a:solidFill>
                <a:srgbClr val="5C881A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1"/>
                <c:pt idx="0">
                  <c:v>Costs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2.4500000000000002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823-4A8A-B579-D3A5ED2CDDB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Reinforcement</c:v>
                </c:pt>
              </c:strCache>
            </c:strRef>
          </c:tx>
          <c:spPr>
            <a:solidFill>
              <a:schemeClr val="tx1"/>
            </a:solidFill>
            <a:ln>
              <a:solidFill>
                <a:srgbClr val="5C881A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2060"/>
              </a:solidFill>
              <a:ln>
                <a:solidFill>
                  <a:schemeClr val="tx1">
                    <a:lumMod val="5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823-4A8A-B579-D3A5ED2CDDB7}"/>
              </c:ext>
            </c:extLst>
          </c:dPt>
          <c:cat>
            <c:strRef>
              <c:f>Sheet1!$A$2:$A$5</c:f>
              <c:strCache>
                <c:ptCount val="1"/>
                <c:pt idx="0">
                  <c:v>Costs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2823-4A8A-B579-D3A5ED2CDD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98316672"/>
        <c:axId val="98318208"/>
      </c:barChart>
      <c:catAx>
        <c:axId val="98316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5C881A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5C881A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318208"/>
        <c:crosses val="autoZero"/>
        <c:auto val="1"/>
        <c:lblAlgn val="ctr"/>
        <c:lblOffset val="100"/>
        <c:noMultiLvlLbl val="0"/>
      </c:catAx>
      <c:valAx>
        <c:axId val="98318208"/>
        <c:scaling>
          <c:orientation val="minMax"/>
          <c:max val="7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316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 algn="ctr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1" dirty="0">
                <a:solidFill>
                  <a:srgbClr val="5C881A"/>
                </a:solidFill>
              </a:rPr>
              <a:t>Money</a:t>
            </a:r>
            <a:r>
              <a:rPr lang="en-GB" sz="1400" b="1" baseline="0" dirty="0">
                <a:solidFill>
                  <a:srgbClr val="5C881A"/>
                </a:solidFill>
              </a:rPr>
              <a:t> Spent on </a:t>
            </a:r>
            <a:r>
              <a:rPr lang="en-GB" sz="1400" b="1" baseline="0" dirty="0">
                <a:solidFill>
                  <a:srgbClr val="74A9DB"/>
                </a:solidFill>
              </a:rPr>
              <a:t>Trial</a:t>
            </a:r>
            <a:r>
              <a:rPr lang="en-GB" sz="1400" b="1" baseline="0" dirty="0">
                <a:solidFill>
                  <a:srgbClr val="5C881A"/>
                </a:solidFill>
              </a:rPr>
              <a:t> and </a:t>
            </a:r>
            <a:r>
              <a:rPr lang="en-GB" sz="1400" b="1" baseline="0" dirty="0">
                <a:solidFill>
                  <a:srgbClr val="F9B300"/>
                </a:solidFill>
              </a:rPr>
              <a:t>Future Rollout </a:t>
            </a:r>
            <a:r>
              <a:rPr lang="en-GB" sz="1400" b="1" baseline="0" dirty="0">
                <a:solidFill>
                  <a:srgbClr val="5C881A"/>
                </a:solidFill>
              </a:rPr>
              <a:t>Compared to </a:t>
            </a:r>
            <a:r>
              <a:rPr lang="en-GB" sz="1400" b="1" baseline="0" dirty="0">
                <a:solidFill>
                  <a:srgbClr val="447D1B"/>
                </a:solidFill>
              </a:rPr>
              <a:t>Traditional</a:t>
            </a:r>
            <a:r>
              <a:rPr lang="en-GB" sz="1400" b="1" baseline="0" dirty="0">
                <a:solidFill>
                  <a:srgbClr val="5C881A"/>
                </a:solidFill>
              </a:rPr>
              <a:t> </a:t>
            </a:r>
            <a:r>
              <a:rPr lang="en-GB" sz="1400" b="1" baseline="0" dirty="0">
                <a:solidFill>
                  <a:schemeClr val="accent4">
                    <a:lumMod val="10000"/>
                  </a:schemeClr>
                </a:solidFill>
              </a:rPr>
              <a:t>Reinforcement</a:t>
            </a:r>
            <a:r>
              <a:rPr lang="en-GB" sz="1400" b="1" baseline="0" dirty="0">
                <a:solidFill>
                  <a:srgbClr val="5C881A"/>
                </a:solidFill>
              </a:rPr>
              <a:t> (£M)</a:t>
            </a:r>
            <a:endParaRPr lang="en-GB" sz="1400" b="1" dirty="0">
              <a:solidFill>
                <a:srgbClr val="5C881A"/>
              </a:solidFill>
            </a:endParaRPr>
          </a:p>
        </c:rich>
      </c:tx>
      <c:layout>
        <c:manualLayout>
          <c:xMode val="edge"/>
          <c:yMode val="edge"/>
          <c:x val="0.27157815798244639"/>
          <c:y val="4.512358709114627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4895904457627333"/>
          <c:y val="0"/>
          <c:w val="0.70489661392043712"/>
          <c:h val="0.6515711217272155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DD8-4A52-B12E-9929869B8C29}"/>
              </c:ext>
            </c:extLst>
          </c:dPt>
          <c:cat>
            <c:strRef>
              <c:f>Sheet1!$A$2:$A$5</c:f>
              <c:strCache>
                <c:ptCount val="1"/>
                <c:pt idx="0">
                  <c:v>St. Andrews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DD8-4A52-B12E-9929869B8C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74A9DB"/>
            </a:solidFill>
            <a:ln>
              <a:solidFill>
                <a:srgbClr val="74A9DB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1"/>
                <c:pt idx="0">
                  <c:v>St. Andrews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DD8-4A52-B12E-9929869B8C2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solidFill>
                <a:srgbClr val="5C881A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1"/>
                <c:pt idx="0">
                  <c:v>St. Andrews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DD8-4A52-B12E-9929869B8C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00081024"/>
        <c:axId val="100082816"/>
      </c:barChart>
      <c:catAx>
        <c:axId val="1000810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5C881A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5C881A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082816"/>
        <c:crosses val="autoZero"/>
        <c:auto val="1"/>
        <c:lblAlgn val="ctr"/>
        <c:lblOffset val="100"/>
        <c:noMultiLvlLbl val="0"/>
      </c:catAx>
      <c:valAx>
        <c:axId val="100082816"/>
        <c:scaling>
          <c:orientation val="minMax"/>
          <c:max val="7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081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 algn="ctr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1" dirty="0">
                <a:solidFill>
                  <a:srgbClr val="5C881A"/>
                </a:solidFill>
              </a:rPr>
              <a:t>Money</a:t>
            </a:r>
            <a:r>
              <a:rPr lang="en-GB" sz="1400" b="1" baseline="0" dirty="0">
                <a:solidFill>
                  <a:srgbClr val="5C881A"/>
                </a:solidFill>
              </a:rPr>
              <a:t> Spent on </a:t>
            </a:r>
            <a:r>
              <a:rPr lang="en-GB" sz="1400" b="1" baseline="0" dirty="0">
                <a:solidFill>
                  <a:srgbClr val="74A9DB"/>
                </a:solidFill>
              </a:rPr>
              <a:t>Trial</a:t>
            </a:r>
            <a:r>
              <a:rPr lang="en-GB" sz="1400" b="1" baseline="0" dirty="0">
                <a:solidFill>
                  <a:srgbClr val="5C881A"/>
                </a:solidFill>
              </a:rPr>
              <a:t> and </a:t>
            </a:r>
            <a:r>
              <a:rPr lang="en-GB" sz="1400" b="1" baseline="0" dirty="0">
                <a:solidFill>
                  <a:srgbClr val="F9B300"/>
                </a:solidFill>
              </a:rPr>
              <a:t>Future Rollout </a:t>
            </a:r>
            <a:r>
              <a:rPr lang="en-GB" sz="1400" b="1" baseline="0" dirty="0">
                <a:solidFill>
                  <a:srgbClr val="5C881A"/>
                </a:solidFill>
              </a:rPr>
              <a:t>Compared to </a:t>
            </a:r>
            <a:r>
              <a:rPr lang="en-GB" sz="1400" b="1" baseline="0" dirty="0">
                <a:solidFill>
                  <a:srgbClr val="447D1B"/>
                </a:solidFill>
              </a:rPr>
              <a:t>Traditional</a:t>
            </a:r>
            <a:r>
              <a:rPr lang="en-GB" sz="1400" b="1" baseline="0" dirty="0">
                <a:solidFill>
                  <a:srgbClr val="5C881A"/>
                </a:solidFill>
              </a:rPr>
              <a:t> </a:t>
            </a:r>
            <a:r>
              <a:rPr lang="en-GB" sz="1400" b="1" baseline="0" dirty="0">
                <a:solidFill>
                  <a:schemeClr val="accent4">
                    <a:lumMod val="10000"/>
                  </a:schemeClr>
                </a:solidFill>
              </a:rPr>
              <a:t>Reinforcement</a:t>
            </a:r>
            <a:r>
              <a:rPr lang="en-GB" sz="1400" b="1" baseline="0" dirty="0">
                <a:solidFill>
                  <a:srgbClr val="5C881A"/>
                </a:solidFill>
              </a:rPr>
              <a:t> (£M)</a:t>
            </a:r>
            <a:endParaRPr lang="en-GB" sz="1400" b="1" dirty="0">
              <a:solidFill>
                <a:srgbClr val="5C881A"/>
              </a:solidFill>
            </a:endParaRPr>
          </a:p>
        </c:rich>
      </c:tx>
      <c:layout>
        <c:manualLayout>
          <c:xMode val="edge"/>
          <c:yMode val="edge"/>
          <c:x val="0.27157815798244639"/>
          <c:y val="4.512358709114627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4895904457627333"/>
          <c:y val="0"/>
          <c:w val="0.70489661392043712"/>
          <c:h val="0.6515711217272155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1A-4752-99CA-6D4A3C58B86F}"/>
              </c:ext>
            </c:extLst>
          </c:dPt>
          <c:cat>
            <c:strRef>
              <c:f>Sheet1!$A$2:$A$5</c:f>
              <c:strCache>
                <c:ptCount val="1"/>
                <c:pt idx="0">
                  <c:v>Whitchurch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0.61199999999999999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51A-4752-99CA-6D4A3C58B8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74A9DB"/>
            </a:solidFill>
            <a:ln>
              <a:solidFill>
                <a:srgbClr val="74A9DB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1"/>
                <c:pt idx="0">
                  <c:v>Whitchurch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0.83299999999999996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51A-4752-99CA-6D4A3C58B86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  <a:ln>
              <a:solidFill>
                <a:srgbClr val="5C881A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1"/>
                <c:pt idx="0">
                  <c:v>Whitchurch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1.645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51A-4752-99CA-6D4A3C58B8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00115200"/>
        <c:axId val="100116736"/>
      </c:barChart>
      <c:catAx>
        <c:axId val="100115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5C881A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5C881A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116736"/>
        <c:crosses val="autoZero"/>
        <c:auto val="1"/>
        <c:lblAlgn val="ctr"/>
        <c:lblOffset val="100"/>
        <c:noMultiLvlLbl val="0"/>
      </c:catAx>
      <c:valAx>
        <c:axId val="100116736"/>
        <c:scaling>
          <c:orientation val="minMax"/>
          <c:max val="7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0115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t" anchorCtr="0"/>
          <a:lstStyle/>
          <a:p>
            <a:pPr algn="ctr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1" dirty="0">
                <a:solidFill>
                  <a:srgbClr val="5C881A"/>
                </a:solidFill>
              </a:rPr>
              <a:t>Money</a:t>
            </a:r>
            <a:r>
              <a:rPr lang="en-GB" sz="1400" b="1" baseline="0" dirty="0">
                <a:solidFill>
                  <a:srgbClr val="5C881A"/>
                </a:solidFill>
              </a:rPr>
              <a:t> Spent on </a:t>
            </a:r>
            <a:r>
              <a:rPr lang="en-GB" sz="1400" b="1" baseline="0" dirty="0">
                <a:solidFill>
                  <a:srgbClr val="74A9DB"/>
                </a:solidFill>
              </a:rPr>
              <a:t>Trial</a:t>
            </a:r>
            <a:r>
              <a:rPr lang="en-GB" sz="1400" b="1" baseline="0" dirty="0">
                <a:solidFill>
                  <a:srgbClr val="5C881A"/>
                </a:solidFill>
              </a:rPr>
              <a:t> and </a:t>
            </a:r>
            <a:r>
              <a:rPr lang="en-GB" sz="1400" b="1" baseline="0" dirty="0">
                <a:solidFill>
                  <a:srgbClr val="F9B300"/>
                </a:solidFill>
              </a:rPr>
              <a:t>Future Rollout </a:t>
            </a:r>
            <a:r>
              <a:rPr lang="en-GB" sz="1400" b="1" baseline="0" dirty="0">
                <a:solidFill>
                  <a:srgbClr val="5C881A"/>
                </a:solidFill>
              </a:rPr>
              <a:t>Compared to </a:t>
            </a:r>
            <a:r>
              <a:rPr lang="en-GB" sz="1400" b="1" baseline="0" dirty="0">
                <a:solidFill>
                  <a:srgbClr val="447D1B"/>
                </a:solidFill>
              </a:rPr>
              <a:t>Traditional</a:t>
            </a:r>
            <a:r>
              <a:rPr lang="en-GB" sz="1400" b="1" baseline="0" dirty="0">
                <a:solidFill>
                  <a:srgbClr val="5C881A"/>
                </a:solidFill>
              </a:rPr>
              <a:t> </a:t>
            </a:r>
            <a:r>
              <a:rPr lang="en-GB" sz="1400" b="1" baseline="0" dirty="0">
                <a:solidFill>
                  <a:schemeClr val="accent4">
                    <a:lumMod val="10000"/>
                  </a:schemeClr>
                </a:solidFill>
              </a:rPr>
              <a:t>Reinforcement</a:t>
            </a:r>
            <a:r>
              <a:rPr lang="en-GB" sz="1400" b="1" baseline="0" dirty="0">
                <a:solidFill>
                  <a:srgbClr val="5C881A"/>
                </a:solidFill>
              </a:rPr>
              <a:t> (£M)</a:t>
            </a:r>
            <a:endParaRPr lang="en-GB" sz="1400" b="1" dirty="0">
              <a:solidFill>
                <a:srgbClr val="5C881A"/>
              </a:solidFill>
            </a:endParaRPr>
          </a:p>
        </c:rich>
      </c:tx>
      <c:layout>
        <c:manualLayout>
          <c:xMode val="edge"/>
          <c:yMode val="edge"/>
          <c:x val="0.27157815798244639"/>
          <c:y val="4.512358709114627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4895904457627333"/>
          <c:y val="0"/>
          <c:w val="0.70489661392043712"/>
          <c:h val="0.6515711217272155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solidFill>
                  <a:srgbClr val="FFC000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D00-4AF5-9EDE-3737CC66FF34}"/>
              </c:ext>
            </c:extLst>
          </c:dPt>
          <c:cat>
            <c:strRef>
              <c:f>Sheet1!$A$2:$A$5</c:f>
              <c:strCache>
                <c:ptCount val="1"/>
                <c:pt idx="0">
                  <c:v>Ruabon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0.33700000000000002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D00-4AF5-9EDE-3737CC66FF3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74A9DB"/>
            </a:solidFill>
            <a:ln>
              <a:solidFill>
                <a:srgbClr val="74A9DB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10000"/>
                </a:schemeClr>
              </a:solidFill>
              <a:ln>
                <a:solidFill>
                  <a:schemeClr val="accent4">
                    <a:lumMod val="10000"/>
                  </a:scheme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D00-4AF5-9EDE-3737CC66FF34}"/>
              </c:ext>
            </c:extLst>
          </c:dPt>
          <c:cat>
            <c:strRef>
              <c:f>Sheet1!$A$2:$A$5</c:f>
              <c:strCache>
                <c:ptCount val="1"/>
                <c:pt idx="0">
                  <c:v>Ruabon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0.86299999999999999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D00-4AF5-9EDE-3737CC66FF3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74A9DB"/>
            </a:solidFill>
            <a:ln>
              <a:solidFill>
                <a:srgbClr val="74A9DB"/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1"/>
                <c:pt idx="0">
                  <c:v>Ruabon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0.128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D00-4AF5-9EDE-3737CC66FF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101235328"/>
        <c:axId val="101245312"/>
      </c:barChart>
      <c:catAx>
        <c:axId val="101235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5C881A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5C881A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245312"/>
        <c:crosses val="autoZero"/>
        <c:auto val="1"/>
        <c:lblAlgn val="ctr"/>
        <c:lblOffset val="100"/>
        <c:noMultiLvlLbl val="0"/>
      </c:catAx>
      <c:valAx>
        <c:axId val="101245312"/>
        <c:scaling>
          <c:orientation val="minMax"/>
          <c:max val="7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235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5A5804-A811-4873-A3AB-1531B2F322B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9DE20A5-44DA-4075-AF82-7BC3FA156049}">
      <dgm:prSet phldrT="[Text]" custT="1"/>
      <dgm:spPr>
        <a:solidFill>
          <a:srgbClr val="5C881A"/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en-GB" sz="1400" dirty="0"/>
            <a:t>Enhanced Network Monitoring</a:t>
          </a:r>
        </a:p>
      </dgm:t>
    </dgm:pt>
    <dgm:pt modelId="{11DFB051-7ECF-4ED8-A401-52B847902168}" type="parTrans" cxnId="{C31C704C-A808-4F3B-8CD6-071A95CFA033}">
      <dgm:prSet/>
      <dgm:spPr/>
      <dgm:t>
        <a:bodyPr/>
        <a:lstStyle/>
        <a:p>
          <a:endParaRPr lang="en-GB" sz="1400"/>
        </a:p>
      </dgm:t>
    </dgm:pt>
    <dgm:pt modelId="{C855996E-D547-40A4-BCC1-92A87AD6AFC7}" type="sibTrans" cxnId="{C31C704C-A808-4F3B-8CD6-071A95CFA033}">
      <dgm:prSet custT="1"/>
      <dgm:spPr>
        <a:solidFill>
          <a:schemeClr val="tx2">
            <a:lumMod val="75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en-GB" sz="1100"/>
        </a:p>
      </dgm:t>
    </dgm:pt>
    <dgm:pt modelId="{16629CCE-2C08-40C2-9E75-57B896B9FEE6}">
      <dgm:prSet phldrT="[Text]" custT="1"/>
      <dgm:spPr>
        <a:solidFill>
          <a:srgbClr val="5C881A"/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en-GB" sz="1400" dirty="0"/>
            <a:t>Improved Understanding of Network</a:t>
          </a:r>
        </a:p>
      </dgm:t>
    </dgm:pt>
    <dgm:pt modelId="{77473091-3DB4-4666-BED4-5715F830F521}" type="parTrans" cxnId="{78835A31-C1F8-46D0-852E-433B82CD70AE}">
      <dgm:prSet/>
      <dgm:spPr/>
      <dgm:t>
        <a:bodyPr/>
        <a:lstStyle/>
        <a:p>
          <a:endParaRPr lang="en-GB" sz="1400"/>
        </a:p>
      </dgm:t>
    </dgm:pt>
    <dgm:pt modelId="{92E5A97B-F687-4633-8418-FF115ACA7F9F}" type="sibTrans" cxnId="{78835A31-C1F8-46D0-852E-433B82CD70AE}">
      <dgm:prSet custT="1"/>
      <dgm:spPr>
        <a:solidFill>
          <a:schemeClr val="tx2">
            <a:lumMod val="75000"/>
          </a:schemeClr>
        </a:solidFill>
        <a:ln>
          <a:solidFill>
            <a:schemeClr val="tx2">
              <a:lumMod val="50000"/>
            </a:schemeClr>
          </a:solidFill>
        </a:ln>
      </dgm:spPr>
      <dgm:t>
        <a:bodyPr/>
        <a:lstStyle/>
        <a:p>
          <a:endParaRPr lang="en-GB" sz="1100"/>
        </a:p>
      </dgm:t>
    </dgm:pt>
    <dgm:pt modelId="{EC578EFB-7E4B-4B26-9542-7825C0A933F8}">
      <dgm:prSet phldrT="[Text]" custT="1"/>
      <dgm:spPr>
        <a:solidFill>
          <a:srgbClr val="5C881A"/>
        </a:solidFill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en-GB" sz="1400" dirty="0">
              <a:ea typeface="MS Mincho" panose="02020609040205080304" pitchFamily="49" charset="-128"/>
            </a:rPr>
            <a:t>&lt;8 % Demand Capacity Increase</a:t>
          </a:r>
          <a:br>
            <a:rPr lang="en-GB" sz="1400" dirty="0">
              <a:ea typeface="MS Mincho" panose="02020609040205080304" pitchFamily="49" charset="-128"/>
            </a:rPr>
          </a:br>
          <a:r>
            <a:rPr lang="en-GB" sz="1400" dirty="0">
              <a:ea typeface="MS Mincho" panose="02020609040205080304" pitchFamily="49" charset="-128"/>
            </a:rPr>
            <a:t>&lt;</a:t>
          </a:r>
          <a:r>
            <a:rPr lang="en-GB" sz="1400" dirty="0"/>
            <a:t>90 % DG Capacity Increase</a:t>
          </a:r>
        </a:p>
      </dgm:t>
    </dgm:pt>
    <dgm:pt modelId="{758CDF72-992C-4EAB-8BC0-206918B2ED91}" type="parTrans" cxnId="{B02E41F6-D6EB-4281-87CE-820C95318FF9}">
      <dgm:prSet/>
      <dgm:spPr/>
      <dgm:t>
        <a:bodyPr/>
        <a:lstStyle/>
        <a:p>
          <a:endParaRPr lang="en-GB" sz="1400"/>
        </a:p>
      </dgm:t>
    </dgm:pt>
    <dgm:pt modelId="{F012C671-BDCB-4490-BB1C-5149DA8D04DC}" type="sibTrans" cxnId="{B02E41F6-D6EB-4281-87CE-820C95318FF9}">
      <dgm:prSet/>
      <dgm:spPr/>
      <dgm:t>
        <a:bodyPr/>
        <a:lstStyle/>
        <a:p>
          <a:endParaRPr lang="en-GB" sz="1400"/>
        </a:p>
      </dgm:t>
    </dgm:pt>
    <dgm:pt modelId="{5ABFDB43-0B65-4E31-AB22-8B521C221B79}" type="pres">
      <dgm:prSet presAssocID="{AA5A5804-A811-4873-A3AB-1531B2F322B0}" presName="Name0" presStyleCnt="0">
        <dgm:presLayoutVars>
          <dgm:dir/>
          <dgm:resizeHandles val="exact"/>
        </dgm:presLayoutVars>
      </dgm:prSet>
      <dgm:spPr/>
    </dgm:pt>
    <dgm:pt modelId="{A0489B02-43BD-4614-81C6-6C93C09A1154}" type="pres">
      <dgm:prSet presAssocID="{79DE20A5-44DA-4075-AF82-7BC3FA156049}" presName="node" presStyleLbl="node1" presStyleIdx="0" presStyleCnt="3" custScaleX="11643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C3EFA88-87EC-40DA-88CE-CE6C35E495EA}" type="pres">
      <dgm:prSet presAssocID="{C855996E-D547-40A4-BCC1-92A87AD6AFC7}" presName="sibTrans" presStyleLbl="sibTrans2D1" presStyleIdx="0" presStyleCnt="2"/>
      <dgm:spPr/>
      <dgm:t>
        <a:bodyPr/>
        <a:lstStyle/>
        <a:p>
          <a:endParaRPr lang="en-GB"/>
        </a:p>
      </dgm:t>
    </dgm:pt>
    <dgm:pt modelId="{338784F2-E5CC-45A7-88B6-2DAAC63EEFAC}" type="pres">
      <dgm:prSet presAssocID="{C855996E-D547-40A4-BCC1-92A87AD6AFC7}" presName="connectorText" presStyleLbl="sibTrans2D1" presStyleIdx="0" presStyleCnt="2"/>
      <dgm:spPr/>
      <dgm:t>
        <a:bodyPr/>
        <a:lstStyle/>
        <a:p>
          <a:endParaRPr lang="en-GB"/>
        </a:p>
      </dgm:t>
    </dgm:pt>
    <dgm:pt modelId="{BD64F486-E11E-4CA7-96E4-0B3F468D8608}" type="pres">
      <dgm:prSet presAssocID="{16629CCE-2C08-40C2-9E75-57B896B9FEE6}" presName="node" presStyleLbl="node1" presStyleIdx="1" presStyleCnt="3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117CFF-69AA-494B-ADD8-DCF7DBFE2E3B}" type="pres">
      <dgm:prSet presAssocID="{92E5A97B-F687-4633-8418-FF115ACA7F9F}" presName="sibTrans" presStyleLbl="sibTrans2D1" presStyleIdx="1" presStyleCnt="2"/>
      <dgm:spPr/>
      <dgm:t>
        <a:bodyPr/>
        <a:lstStyle/>
        <a:p>
          <a:endParaRPr lang="en-GB"/>
        </a:p>
      </dgm:t>
    </dgm:pt>
    <dgm:pt modelId="{A68BB3FE-A6CE-4CF2-BE3C-6AA48CF2D8CF}" type="pres">
      <dgm:prSet presAssocID="{92E5A97B-F687-4633-8418-FF115ACA7F9F}" presName="connectorText" presStyleLbl="sibTrans2D1" presStyleIdx="1" presStyleCnt="2"/>
      <dgm:spPr/>
      <dgm:t>
        <a:bodyPr/>
        <a:lstStyle/>
        <a:p>
          <a:endParaRPr lang="en-GB"/>
        </a:p>
      </dgm:t>
    </dgm:pt>
    <dgm:pt modelId="{C81A50DC-BC21-40B8-91F5-EEE0583F77F3}" type="pres">
      <dgm:prSet presAssocID="{EC578EFB-7E4B-4B26-9542-7825C0A933F8}" presName="node" presStyleLbl="node1" presStyleIdx="2" presStyleCnt="3" custScaleX="10640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9143219-FF96-4270-B527-74A9D7123701}" type="presOf" srcId="{C855996E-D547-40A4-BCC1-92A87AD6AFC7}" destId="{2C3EFA88-87EC-40DA-88CE-CE6C35E495EA}" srcOrd="0" destOrd="0" presId="urn:microsoft.com/office/officeart/2005/8/layout/process1"/>
    <dgm:cxn modelId="{B02E41F6-D6EB-4281-87CE-820C95318FF9}" srcId="{AA5A5804-A811-4873-A3AB-1531B2F322B0}" destId="{EC578EFB-7E4B-4B26-9542-7825C0A933F8}" srcOrd="2" destOrd="0" parTransId="{758CDF72-992C-4EAB-8BC0-206918B2ED91}" sibTransId="{F012C671-BDCB-4490-BB1C-5149DA8D04DC}"/>
    <dgm:cxn modelId="{7B752EC2-50D1-4345-A95A-004B8D4AC3C2}" type="presOf" srcId="{79DE20A5-44DA-4075-AF82-7BC3FA156049}" destId="{A0489B02-43BD-4614-81C6-6C93C09A1154}" srcOrd="0" destOrd="0" presId="urn:microsoft.com/office/officeart/2005/8/layout/process1"/>
    <dgm:cxn modelId="{3E220A24-09E1-4A27-B128-BEB5A498C0DB}" type="presOf" srcId="{92E5A97B-F687-4633-8418-FF115ACA7F9F}" destId="{DD117CFF-69AA-494B-ADD8-DCF7DBFE2E3B}" srcOrd="0" destOrd="0" presId="urn:microsoft.com/office/officeart/2005/8/layout/process1"/>
    <dgm:cxn modelId="{BAD8E08A-2FD9-43DF-908E-CD8D289308C9}" type="presOf" srcId="{EC578EFB-7E4B-4B26-9542-7825C0A933F8}" destId="{C81A50DC-BC21-40B8-91F5-EEE0583F77F3}" srcOrd="0" destOrd="0" presId="urn:microsoft.com/office/officeart/2005/8/layout/process1"/>
    <dgm:cxn modelId="{A475E5CF-8702-417A-AAB8-3C91D032B126}" type="presOf" srcId="{C855996E-D547-40A4-BCC1-92A87AD6AFC7}" destId="{338784F2-E5CC-45A7-88B6-2DAAC63EEFAC}" srcOrd="1" destOrd="0" presId="urn:microsoft.com/office/officeart/2005/8/layout/process1"/>
    <dgm:cxn modelId="{2847ABF6-C0EF-4880-B4ED-DB40F23F5199}" type="presOf" srcId="{92E5A97B-F687-4633-8418-FF115ACA7F9F}" destId="{A68BB3FE-A6CE-4CF2-BE3C-6AA48CF2D8CF}" srcOrd="1" destOrd="0" presId="urn:microsoft.com/office/officeart/2005/8/layout/process1"/>
    <dgm:cxn modelId="{78835A31-C1F8-46D0-852E-433B82CD70AE}" srcId="{AA5A5804-A811-4873-A3AB-1531B2F322B0}" destId="{16629CCE-2C08-40C2-9E75-57B896B9FEE6}" srcOrd="1" destOrd="0" parTransId="{77473091-3DB4-4666-BED4-5715F830F521}" sibTransId="{92E5A97B-F687-4633-8418-FF115ACA7F9F}"/>
    <dgm:cxn modelId="{0814199D-8395-4BE5-B7B2-B55FA5282720}" type="presOf" srcId="{AA5A5804-A811-4873-A3AB-1531B2F322B0}" destId="{5ABFDB43-0B65-4E31-AB22-8B521C221B79}" srcOrd="0" destOrd="0" presId="urn:microsoft.com/office/officeart/2005/8/layout/process1"/>
    <dgm:cxn modelId="{67CC70D3-8360-48B2-B50F-97A6E9860926}" type="presOf" srcId="{16629CCE-2C08-40C2-9E75-57B896B9FEE6}" destId="{BD64F486-E11E-4CA7-96E4-0B3F468D8608}" srcOrd="0" destOrd="0" presId="urn:microsoft.com/office/officeart/2005/8/layout/process1"/>
    <dgm:cxn modelId="{C31C704C-A808-4F3B-8CD6-071A95CFA033}" srcId="{AA5A5804-A811-4873-A3AB-1531B2F322B0}" destId="{79DE20A5-44DA-4075-AF82-7BC3FA156049}" srcOrd="0" destOrd="0" parTransId="{11DFB051-7ECF-4ED8-A401-52B847902168}" sibTransId="{C855996E-D547-40A4-BCC1-92A87AD6AFC7}"/>
    <dgm:cxn modelId="{D00D33BB-707E-4465-9EFE-D5C3A8BDE8A3}" type="presParOf" srcId="{5ABFDB43-0B65-4E31-AB22-8B521C221B79}" destId="{A0489B02-43BD-4614-81C6-6C93C09A1154}" srcOrd="0" destOrd="0" presId="urn:microsoft.com/office/officeart/2005/8/layout/process1"/>
    <dgm:cxn modelId="{4C4976F1-C632-4CDA-9F33-CD888CFD7D26}" type="presParOf" srcId="{5ABFDB43-0B65-4E31-AB22-8B521C221B79}" destId="{2C3EFA88-87EC-40DA-88CE-CE6C35E495EA}" srcOrd="1" destOrd="0" presId="urn:microsoft.com/office/officeart/2005/8/layout/process1"/>
    <dgm:cxn modelId="{290105F6-CD6A-4D2F-A6C3-9C282FFC8F09}" type="presParOf" srcId="{2C3EFA88-87EC-40DA-88CE-CE6C35E495EA}" destId="{338784F2-E5CC-45A7-88B6-2DAAC63EEFAC}" srcOrd="0" destOrd="0" presId="urn:microsoft.com/office/officeart/2005/8/layout/process1"/>
    <dgm:cxn modelId="{F5F9CF2D-C9C2-4316-AFB4-DE004565EF63}" type="presParOf" srcId="{5ABFDB43-0B65-4E31-AB22-8B521C221B79}" destId="{BD64F486-E11E-4CA7-96E4-0B3F468D8608}" srcOrd="2" destOrd="0" presId="urn:microsoft.com/office/officeart/2005/8/layout/process1"/>
    <dgm:cxn modelId="{A41BB8FD-3D44-441B-A835-98A27D4C6403}" type="presParOf" srcId="{5ABFDB43-0B65-4E31-AB22-8B521C221B79}" destId="{DD117CFF-69AA-494B-ADD8-DCF7DBFE2E3B}" srcOrd="3" destOrd="0" presId="urn:microsoft.com/office/officeart/2005/8/layout/process1"/>
    <dgm:cxn modelId="{090F739D-B2D2-406A-9D25-663AB1F155B3}" type="presParOf" srcId="{DD117CFF-69AA-494B-ADD8-DCF7DBFE2E3B}" destId="{A68BB3FE-A6CE-4CF2-BE3C-6AA48CF2D8CF}" srcOrd="0" destOrd="0" presId="urn:microsoft.com/office/officeart/2005/8/layout/process1"/>
    <dgm:cxn modelId="{352EFFA6-E5C0-4974-8D56-C894D176DF7A}" type="presParOf" srcId="{5ABFDB43-0B65-4E31-AB22-8B521C221B79}" destId="{C81A50DC-BC21-40B8-91F5-EEE0583F77F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5A5804-A811-4873-A3AB-1531B2F322B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9DE20A5-44DA-4075-AF82-7BC3FA156049}">
      <dgm:prSet phldrT="[Text]" custT="1"/>
      <dgm:spPr>
        <a:solidFill>
          <a:srgbClr val="539BCE"/>
        </a:solidFill>
        <a:ln>
          <a:solidFill>
            <a:srgbClr val="133C55"/>
          </a:solidFill>
        </a:ln>
      </dgm:spPr>
      <dgm:t>
        <a:bodyPr/>
        <a:lstStyle/>
        <a:p>
          <a:r>
            <a:rPr lang="en-GB" sz="1400" dirty="0"/>
            <a:t>Analysis of Primary Transformer Thermal Behaviour and Aging Characteristics</a:t>
          </a:r>
        </a:p>
      </dgm:t>
    </dgm:pt>
    <dgm:pt modelId="{11DFB051-7ECF-4ED8-A401-52B847902168}" type="parTrans" cxnId="{C31C704C-A808-4F3B-8CD6-071A95CFA033}">
      <dgm:prSet/>
      <dgm:spPr/>
      <dgm:t>
        <a:bodyPr/>
        <a:lstStyle/>
        <a:p>
          <a:endParaRPr lang="en-GB" sz="1400"/>
        </a:p>
      </dgm:t>
    </dgm:pt>
    <dgm:pt modelId="{C855996E-D547-40A4-BCC1-92A87AD6AFC7}" type="sibTrans" cxnId="{C31C704C-A808-4F3B-8CD6-071A95CFA033}">
      <dgm:prSet custT="1"/>
      <dgm:spPr>
        <a:solidFill>
          <a:srgbClr val="133C55"/>
        </a:solidFill>
        <a:ln>
          <a:solidFill>
            <a:srgbClr val="081B26"/>
          </a:solidFill>
        </a:ln>
      </dgm:spPr>
      <dgm:t>
        <a:bodyPr/>
        <a:lstStyle/>
        <a:p>
          <a:endParaRPr lang="en-GB" sz="1100"/>
        </a:p>
      </dgm:t>
    </dgm:pt>
    <dgm:pt modelId="{16629CCE-2C08-40C2-9E75-57B896B9FEE6}">
      <dgm:prSet phldrT="[Text]" custT="1"/>
      <dgm:spPr>
        <a:solidFill>
          <a:srgbClr val="539BCE"/>
        </a:solidFill>
        <a:ln>
          <a:solidFill>
            <a:srgbClr val="133C55"/>
          </a:solidFill>
        </a:ln>
      </dgm:spPr>
      <dgm:t>
        <a:bodyPr/>
        <a:lstStyle/>
        <a:p>
          <a:r>
            <a:rPr lang="en-GB" sz="1400" dirty="0"/>
            <a:t>Asset Capacity should be Measured in Celsius Rather than Amps</a:t>
          </a:r>
        </a:p>
      </dgm:t>
    </dgm:pt>
    <dgm:pt modelId="{77473091-3DB4-4666-BED4-5715F830F521}" type="parTrans" cxnId="{78835A31-C1F8-46D0-852E-433B82CD70AE}">
      <dgm:prSet/>
      <dgm:spPr/>
      <dgm:t>
        <a:bodyPr/>
        <a:lstStyle/>
        <a:p>
          <a:endParaRPr lang="en-GB" sz="1400"/>
        </a:p>
      </dgm:t>
    </dgm:pt>
    <dgm:pt modelId="{92E5A97B-F687-4633-8418-FF115ACA7F9F}" type="sibTrans" cxnId="{78835A31-C1F8-46D0-852E-433B82CD70AE}">
      <dgm:prSet custT="1"/>
      <dgm:spPr>
        <a:solidFill>
          <a:srgbClr val="133C55"/>
        </a:solidFill>
        <a:ln>
          <a:solidFill>
            <a:srgbClr val="081B26"/>
          </a:solidFill>
        </a:ln>
      </dgm:spPr>
      <dgm:t>
        <a:bodyPr/>
        <a:lstStyle/>
        <a:p>
          <a:endParaRPr lang="en-GB" sz="1100"/>
        </a:p>
      </dgm:t>
    </dgm:pt>
    <dgm:pt modelId="{EC578EFB-7E4B-4B26-9542-7825C0A933F8}">
      <dgm:prSet phldrT="[Text]" custT="1"/>
      <dgm:spPr>
        <a:solidFill>
          <a:srgbClr val="539BCE"/>
        </a:solidFill>
        <a:ln>
          <a:solidFill>
            <a:srgbClr val="133C55"/>
          </a:solidFill>
        </a:ln>
      </dgm:spPr>
      <dgm:t>
        <a:bodyPr/>
        <a:lstStyle/>
        <a:p>
          <a:r>
            <a:rPr lang="en-GB" sz="1400" dirty="0"/>
            <a:t>Ability to Defer Reinforcement</a:t>
          </a:r>
        </a:p>
      </dgm:t>
    </dgm:pt>
    <dgm:pt modelId="{758CDF72-992C-4EAB-8BC0-206918B2ED91}" type="parTrans" cxnId="{B02E41F6-D6EB-4281-87CE-820C95318FF9}">
      <dgm:prSet/>
      <dgm:spPr/>
      <dgm:t>
        <a:bodyPr/>
        <a:lstStyle/>
        <a:p>
          <a:endParaRPr lang="en-GB" sz="1400"/>
        </a:p>
      </dgm:t>
    </dgm:pt>
    <dgm:pt modelId="{F012C671-BDCB-4490-BB1C-5149DA8D04DC}" type="sibTrans" cxnId="{B02E41F6-D6EB-4281-87CE-820C95318FF9}">
      <dgm:prSet/>
      <dgm:spPr/>
      <dgm:t>
        <a:bodyPr/>
        <a:lstStyle/>
        <a:p>
          <a:endParaRPr lang="en-GB" sz="1400"/>
        </a:p>
      </dgm:t>
    </dgm:pt>
    <dgm:pt modelId="{5ABFDB43-0B65-4E31-AB22-8B521C221B79}" type="pres">
      <dgm:prSet presAssocID="{AA5A5804-A811-4873-A3AB-1531B2F322B0}" presName="Name0" presStyleCnt="0">
        <dgm:presLayoutVars>
          <dgm:dir/>
          <dgm:resizeHandles val="exact"/>
        </dgm:presLayoutVars>
      </dgm:prSet>
      <dgm:spPr/>
    </dgm:pt>
    <dgm:pt modelId="{A0489B02-43BD-4614-81C6-6C93C09A1154}" type="pres">
      <dgm:prSet presAssocID="{79DE20A5-44DA-4075-AF82-7BC3FA156049}" presName="node" presStyleLbl="node1" presStyleIdx="0" presStyleCnt="3" custScaleX="118262" custLinFactNeighborY="280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C3EFA88-87EC-40DA-88CE-CE6C35E495EA}" type="pres">
      <dgm:prSet presAssocID="{C855996E-D547-40A4-BCC1-92A87AD6AFC7}" presName="sibTrans" presStyleLbl="sibTrans2D1" presStyleIdx="0" presStyleCnt="2"/>
      <dgm:spPr/>
      <dgm:t>
        <a:bodyPr/>
        <a:lstStyle/>
        <a:p>
          <a:endParaRPr lang="en-GB"/>
        </a:p>
      </dgm:t>
    </dgm:pt>
    <dgm:pt modelId="{338784F2-E5CC-45A7-88B6-2DAAC63EEFAC}" type="pres">
      <dgm:prSet presAssocID="{C855996E-D547-40A4-BCC1-92A87AD6AFC7}" presName="connectorText" presStyleLbl="sibTrans2D1" presStyleIdx="0" presStyleCnt="2"/>
      <dgm:spPr/>
      <dgm:t>
        <a:bodyPr/>
        <a:lstStyle/>
        <a:p>
          <a:endParaRPr lang="en-GB"/>
        </a:p>
      </dgm:t>
    </dgm:pt>
    <dgm:pt modelId="{BD64F486-E11E-4CA7-96E4-0B3F468D8608}" type="pres">
      <dgm:prSet presAssocID="{16629CCE-2C08-40C2-9E75-57B896B9FEE6}" presName="node" presStyleLbl="node1" presStyleIdx="1" presStyleCnt="3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117CFF-69AA-494B-ADD8-DCF7DBFE2E3B}" type="pres">
      <dgm:prSet presAssocID="{92E5A97B-F687-4633-8418-FF115ACA7F9F}" presName="sibTrans" presStyleLbl="sibTrans2D1" presStyleIdx="1" presStyleCnt="2"/>
      <dgm:spPr/>
      <dgm:t>
        <a:bodyPr/>
        <a:lstStyle/>
        <a:p>
          <a:endParaRPr lang="en-GB"/>
        </a:p>
      </dgm:t>
    </dgm:pt>
    <dgm:pt modelId="{A68BB3FE-A6CE-4CF2-BE3C-6AA48CF2D8CF}" type="pres">
      <dgm:prSet presAssocID="{92E5A97B-F687-4633-8418-FF115ACA7F9F}" presName="connectorText" presStyleLbl="sibTrans2D1" presStyleIdx="1" presStyleCnt="2"/>
      <dgm:spPr/>
      <dgm:t>
        <a:bodyPr/>
        <a:lstStyle/>
        <a:p>
          <a:endParaRPr lang="en-GB"/>
        </a:p>
      </dgm:t>
    </dgm:pt>
    <dgm:pt modelId="{C81A50DC-BC21-40B8-91F5-EEE0583F77F3}" type="pres">
      <dgm:prSet presAssocID="{EC578EFB-7E4B-4B26-9542-7825C0A933F8}" presName="node" presStyleLbl="node1" presStyleIdx="2" presStyleCnt="3" custScaleX="10720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9143219-FF96-4270-B527-74A9D7123701}" type="presOf" srcId="{C855996E-D547-40A4-BCC1-92A87AD6AFC7}" destId="{2C3EFA88-87EC-40DA-88CE-CE6C35E495EA}" srcOrd="0" destOrd="0" presId="urn:microsoft.com/office/officeart/2005/8/layout/process1"/>
    <dgm:cxn modelId="{B02E41F6-D6EB-4281-87CE-820C95318FF9}" srcId="{AA5A5804-A811-4873-A3AB-1531B2F322B0}" destId="{EC578EFB-7E4B-4B26-9542-7825C0A933F8}" srcOrd="2" destOrd="0" parTransId="{758CDF72-992C-4EAB-8BC0-206918B2ED91}" sibTransId="{F012C671-BDCB-4490-BB1C-5149DA8D04DC}"/>
    <dgm:cxn modelId="{7B752EC2-50D1-4345-A95A-004B8D4AC3C2}" type="presOf" srcId="{79DE20A5-44DA-4075-AF82-7BC3FA156049}" destId="{A0489B02-43BD-4614-81C6-6C93C09A1154}" srcOrd="0" destOrd="0" presId="urn:microsoft.com/office/officeart/2005/8/layout/process1"/>
    <dgm:cxn modelId="{3E220A24-09E1-4A27-B128-BEB5A498C0DB}" type="presOf" srcId="{92E5A97B-F687-4633-8418-FF115ACA7F9F}" destId="{DD117CFF-69AA-494B-ADD8-DCF7DBFE2E3B}" srcOrd="0" destOrd="0" presId="urn:microsoft.com/office/officeart/2005/8/layout/process1"/>
    <dgm:cxn modelId="{BAD8E08A-2FD9-43DF-908E-CD8D289308C9}" type="presOf" srcId="{EC578EFB-7E4B-4B26-9542-7825C0A933F8}" destId="{C81A50DC-BC21-40B8-91F5-EEE0583F77F3}" srcOrd="0" destOrd="0" presId="urn:microsoft.com/office/officeart/2005/8/layout/process1"/>
    <dgm:cxn modelId="{A475E5CF-8702-417A-AAB8-3C91D032B126}" type="presOf" srcId="{C855996E-D547-40A4-BCC1-92A87AD6AFC7}" destId="{338784F2-E5CC-45A7-88B6-2DAAC63EEFAC}" srcOrd="1" destOrd="0" presId="urn:microsoft.com/office/officeart/2005/8/layout/process1"/>
    <dgm:cxn modelId="{2847ABF6-C0EF-4880-B4ED-DB40F23F5199}" type="presOf" srcId="{92E5A97B-F687-4633-8418-FF115ACA7F9F}" destId="{A68BB3FE-A6CE-4CF2-BE3C-6AA48CF2D8CF}" srcOrd="1" destOrd="0" presId="urn:microsoft.com/office/officeart/2005/8/layout/process1"/>
    <dgm:cxn modelId="{78835A31-C1F8-46D0-852E-433B82CD70AE}" srcId="{AA5A5804-A811-4873-A3AB-1531B2F322B0}" destId="{16629CCE-2C08-40C2-9E75-57B896B9FEE6}" srcOrd="1" destOrd="0" parTransId="{77473091-3DB4-4666-BED4-5715F830F521}" sibTransId="{92E5A97B-F687-4633-8418-FF115ACA7F9F}"/>
    <dgm:cxn modelId="{0814199D-8395-4BE5-B7B2-B55FA5282720}" type="presOf" srcId="{AA5A5804-A811-4873-A3AB-1531B2F322B0}" destId="{5ABFDB43-0B65-4E31-AB22-8B521C221B79}" srcOrd="0" destOrd="0" presId="urn:microsoft.com/office/officeart/2005/8/layout/process1"/>
    <dgm:cxn modelId="{67CC70D3-8360-48B2-B50F-97A6E9860926}" type="presOf" srcId="{16629CCE-2C08-40C2-9E75-57B896B9FEE6}" destId="{BD64F486-E11E-4CA7-96E4-0B3F468D8608}" srcOrd="0" destOrd="0" presId="urn:microsoft.com/office/officeart/2005/8/layout/process1"/>
    <dgm:cxn modelId="{C31C704C-A808-4F3B-8CD6-071A95CFA033}" srcId="{AA5A5804-A811-4873-A3AB-1531B2F322B0}" destId="{79DE20A5-44DA-4075-AF82-7BC3FA156049}" srcOrd="0" destOrd="0" parTransId="{11DFB051-7ECF-4ED8-A401-52B847902168}" sibTransId="{C855996E-D547-40A4-BCC1-92A87AD6AFC7}"/>
    <dgm:cxn modelId="{D00D33BB-707E-4465-9EFE-D5C3A8BDE8A3}" type="presParOf" srcId="{5ABFDB43-0B65-4E31-AB22-8B521C221B79}" destId="{A0489B02-43BD-4614-81C6-6C93C09A1154}" srcOrd="0" destOrd="0" presId="urn:microsoft.com/office/officeart/2005/8/layout/process1"/>
    <dgm:cxn modelId="{4C4976F1-C632-4CDA-9F33-CD888CFD7D26}" type="presParOf" srcId="{5ABFDB43-0B65-4E31-AB22-8B521C221B79}" destId="{2C3EFA88-87EC-40DA-88CE-CE6C35E495EA}" srcOrd="1" destOrd="0" presId="urn:microsoft.com/office/officeart/2005/8/layout/process1"/>
    <dgm:cxn modelId="{290105F6-CD6A-4D2F-A6C3-9C282FFC8F09}" type="presParOf" srcId="{2C3EFA88-87EC-40DA-88CE-CE6C35E495EA}" destId="{338784F2-E5CC-45A7-88B6-2DAAC63EEFAC}" srcOrd="0" destOrd="0" presId="urn:microsoft.com/office/officeart/2005/8/layout/process1"/>
    <dgm:cxn modelId="{F5F9CF2D-C9C2-4316-AFB4-DE004565EF63}" type="presParOf" srcId="{5ABFDB43-0B65-4E31-AB22-8B521C221B79}" destId="{BD64F486-E11E-4CA7-96E4-0B3F468D8608}" srcOrd="2" destOrd="0" presId="urn:microsoft.com/office/officeart/2005/8/layout/process1"/>
    <dgm:cxn modelId="{A41BB8FD-3D44-441B-A835-98A27D4C6403}" type="presParOf" srcId="{5ABFDB43-0B65-4E31-AB22-8B521C221B79}" destId="{DD117CFF-69AA-494B-ADD8-DCF7DBFE2E3B}" srcOrd="3" destOrd="0" presId="urn:microsoft.com/office/officeart/2005/8/layout/process1"/>
    <dgm:cxn modelId="{090F739D-B2D2-406A-9D25-663AB1F155B3}" type="presParOf" srcId="{DD117CFF-69AA-494B-ADD8-DCF7DBFE2E3B}" destId="{A68BB3FE-A6CE-4CF2-BE3C-6AA48CF2D8CF}" srcOrd="0" destOrd="0" presId="urn:microsoft.com/office/officeart/2005/8/layout/process1"/>
    <dgm:cxn modelId="{352EFFA6-E5C0-4974-8D56-C894D176DF7A}" type="presParOf" srcId="{5ABFDB43-0B65-4E31-AB22-8B521C221B79}" destId="{C81A50DC-BC21-40B8-91F5-EEE0583F77F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5A5804-A811-4873-A3AB-1531B2F322B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9DE20A5-44DA-4075-AF82-7BC3FA156049}">
      <dgm:prSet phldrT="[Text]" custT="1"/>
      <dgm:spPr>
        <a:solidFill>
          <a:srgbClr val="F9B300"/>
        </a:solidFill>
        <a:ln>
          <a:solidFill>
            <a:srgbClr val="966B00"/>
          </a:solidFill>
        </a:ln>
      </dgm:spPr>
      <dgm:t>
        <a:bodyPr/>
        <a:lstStyle/>
        <a:p>
          <a:r>
            <a:rPr lang="en-GB" sz="1400" dirty="0"/>
            <a:t>Trialling of Voltage Optimisation</a:t>
          </a:r>
        </a:p>
      </dgm:t>
    </dgm:pt>
    <dgm:pt modelId="{11DFB051-7ECF-4ED8-A401-52B847902168}" type="parTrans" cxnId="{C31C704C-A808-4F3B-8CD6-071A95CFA033}">
      <dgm:prSet/>
      <dgm:spPr/>
      <dgm:t>
        <a:bodyPr/>
        <a:lstStyle/>
        <a:p>
          <a:endParaRPr lang="en-GB" sz="1400"/>
        </a:p>
      </dgm:t>
    </dgm:pt>
    <dgm:pt modelId="{C855996E-D547-40A4-BCC1-92A87AD6AFC7}" type="sibTrans" cxnId="{C31C704C-A808-4F3B-8CD6-071A95CFA033}">
      <dgm:prSet custT="1"/>
      <dgm:spPr>
        <a:solidFill>
          <a:srgbClr val="966B00"/>
        </a:solidFill>
        <a:ln>
          <a:solidFill>
            <a:srgbClr val="463200"/>
          </a:solidFill>
        </a:ln>
      </dgm:spPr>
      <dgm:t>
        <a:bodyPr/>
        <a:lstStyle/>
        <a:p>
          <a:endParaRPr lang="en-GB" sz="1100"/>
        </a:p>
      </dgm:t>
    </dgm:pt>
    <dgm:pt modelId="{16629CCE-2C08-40C2-9E75-57B896B9FEE6}">
      <dgm:prSet phldrT="[Text]" custT="1"/>
      <dgm:spPr>
        <a:solidFill>
          <a:srgbClr val="F9B300"/>
        </a:solidFill>
        <a:ln>
          <a:solidFill>
            <a:srgbClr val="966B00"/>
          </a:solidFill>
        </a:ln>
      </dgm:spPr>
      <dgm:t>
        <a:bodyPr/>
        <a:lstStyle/>
        <a:p>
          <a:r>
            <a:rPr lang="en-GB" sz="1400" dirty="0"/>
            <a:t>Reduction of Voltage</a:t>
          </a:r>
        </a:p>
        <a:p>
          <a:r>
            <a:rPr lang="en-GB" sz="1400" dirty="0"/>
            <a:t>Little Impact on Current</a:t>
          </a:r>
        </a:p>
      </dgm:t>
    </dgm:pt>
    <dgm:pt modelId="{77473091-3DB4-4666-BED4-5715F830F521}" type="parTrans" cxnId="{78835A31-C1F8-46D0-852E-433B82CD70AE}">
      <dgm:prSet/>
      <dgm:spPr/>
      <dgm:t>
        <a:bodyPr/>
        <a:lstStyle/>
        <a:p>
          <a:endParaRPr lang="en-GB" sz="1400"/>
        </a:p>
      </dgm:t>
    </dgm:pt>
    <dgm:pt modelId="{92E5A97B-F687-4633-8418-FF115ACA7F9F}" type="sibTrans" cxnId="{78835A31-C1F8-46D0-852E-433B82CD70AE}">
      <dgm:prSet custT="1"/>
      <dgm:spPr>
        <a:solidFill>
          <a:srgbClr val="966B00"/>
        </a:solidFill>
        <a:ln>
          <a:solidFill>
            <a:srgbClr val="966B00"/>
          </a:solidFill>
        </a:ln>
      </dgm:spPr>
      <dgm:t>
        <a:bodyPr/>
        <a:lstStyle/>
        <a:p>
          <a:endParaRPr lang="en-GB" sz="1100"/>
        </a:p>
      </dgm:t>
    </dgm:pt>
    <dgm:pt modelId="{EC578EFB-7E4B-4B26-9542-7825C0A933F8}">
      <dgm:prSet phldrT="[Text]" custT="1"/>
      <dgm:spPr>
        <a:solidFill>
          <a:srgbClr val="F9B300"/>
        </a:solidFill>
        <a:ln>
          <a:solidFill>
            <a:srgbClr val="966B00"/>
          </a:solidFill>
        </a:ln>
      </dgm:spPr>
      <dgm:t>
        <a:bodyPr/>
        <a:lstStyle/>
        <a:p>
          <a:r>
            <a:rPr lang="en-GB" sz="1400" dirty="0"/>
            <a:t>Significantly Greater Ability to Connect DG</a:t>
          </a:r>
        </a:p>
      </dgm:t>
    </dgm:pt>
    <dgm:pt modelId="{758CDF72-992C-4EAB-8BC0-206918B2ED91}" type="parTrans" cxnId="{B02E41F6-D6EB-4281-87CE-820C95318FF9}">
      <dgm:prSet/>
      <dgm:spPr/>
      <dgm:t>
        <a:bodyPr/>
        <a:lstStyle/>
        <a:p>
          <a:endParaRPr lang="en-GB" sz="1400"/>
        </a:p>
      </dgm:t>
    </dgm:pt>
    <dgm:pt modelId="{F012C671-BDCB-4490-BB1C-5149DA8D04DC}" type="sibTrans" cxnId="{B02E41F6-D6EB-4281-87CE-820C95318FF9}">
      <dgm:prSet/>
      <dgm:spPr/>
      <dgm:t>
        <a:bodyPr/>
        <a:lstStyle/>
        <a:p>
          <a:endParaRPr lang="en-GB" sz="1400"/>
        </a:p>
      </dgm:t>
    </dgm:pt>
    <dgm:pt modelId="{5ABFDB43-0B65-4E31-AB22-8B521C221B79}" type="pres">
      <dgm:prSet presAssocID="{AA5A5804-A811-4873-A3AB-1531B2F322B0}" presName="Name0" presStyleCnt="0">
        <dgm:presLayoutVars>
          <dgm:dir/>
          <dgm:resizeHandles val="exact"/>
        </dgm:presLayoutVars>
      </dgm:prSet>
      <dgm:spPr/>
    </dgm:pt>
    <dgm:pt modelId="{A0489B02-43BD-4614-81C6-6C93C09A1154}" type="pres">
      <dgm:prSet presAssocID="{79DE20A5-44DA-4075-AF82-7BC3FA156049}" presName="node" presStyleLbl="node1" presStyleIdx="0" presStyleCnt="3" custScaleX="120675" custLinFactNeighborY="280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C3EFA88-87EC-40DA-88CE-CE6C35E495EA}" type="pres">
      <dgm:prSet presAssocID="{C855996E-D547-40A4-BCC1-92A87AD6AFC7}" presName="sibTrans" presStyleLbl="sibTrans2D1" presStyleIdx="0" presStyleCnt="2"/>
      <dgm:spPr/>
      <dgm:t>
        <a:bodyPr/>
        <a:lstStyle/>
        <a:p>
          <a:endParaRPr lang="en-GB"/>
        </a:p>
      </dgm:t>
    </dgm:pt>
    <dgm:pt modelId="{338784F2-E5CC-45A7-88B6-2DAAC63EEFAC}" type="pres">
      <dgm:prSet presAssocID="{C855996E-D547-40A4-BCC1-92A87AD6AFC7}" presName="connectorText" presStyleLbl="sibTrans2D1" presStyleIdx="0" presStyleCnt="2"/>
      <dgm:spPr/>
      <dgm:t>
        <a:bodyPr/>
        <a:lstStyle/>
        <a:p>
          <a:endParaRPr lang="en-GB"/>
        </a:p>
      </dgm:t>
    </dgm:pt>
    <dgm:pt modelId="{BD64F486-E11E-4CA7-96E4-0B3F468D8608}" type="pres">
      <dgm:prSet presAssocID="{16629CCE-2C08-40C2-9E75-57B896B9FEE6}" presName="node" presStyleLbl="node1" presStyleIdx="1" presStyleCnt="3" custLinFactNeighborX="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D117CFF-69AA-494B-ADD8-DCF7DBFE2E3B}" type="pres">
      <dgm:prSet presAssocID="{92E5A97B-F687-4633-8418-FF115ACA7F9F}" presName="sibTrans" presStyleLbl="sibTrans2D1" presStyleIdx="1" presStyleCnt="2"/>
      <dgm:spPr/>
      <dgm:t>
        <a:bodyPr/>
        <a:lstStyle/>
        <a:p>
          <a:endParaRPr lang="en-GB"/>
        </a:p>
      </dgm:t>
    </dgm:pt>
    <dgm:pt modelId="{A68BB3FE-A6CE-4CF2-BE3C-6AA48CF2D8CF}" type="pres">
      <dgm:prSet presAssocID="{92E5A97B-F687-4633-8418-FF115ACA7F9F}" presName="connectorText" presStyleLbl="sibTrans2D1" presStyleIdx="1" presStyleCnt="2"/>
      <dgm:spPr/>
      <dgm:t>
        <a:bodyPr/>
        <a:lstStyle/>
        <a:p>
          <a:endParaRPr lang="en-GB"/>
        </a:p>
      </dgm:t>
    </dgm:pt>
    <dgm:pt modelId="{C81A50DC-BC21-40B8-91F5-EEE0583F77F3}" type="pres">
      <dgm:prSet presAssocID="{EC578EFB-7E4B-4B26-9542-7825C0A933F8}" presName="node" presStyleLbl="node1" presStyleIdx="2" presStyleCnt="3" custScaleX="107635" custLinFactNeighborX="736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9143219-FF96-4270-B527-74A9D7123701}" type="presOf" srcId="{C855996E-D547-40A4-BCC1-92A87AD6AFC7}" destId="{2C3EFA88-87EC-40DA-88CE-CE6C35E495EA}" srcOrd="0" destOrd="0" presId="urn:microsoft.com/office/officeart/2005/8/layout/process1"/>
    <dgm:cxn modelId="{B02E41F6-D6EB-4281-87CE-820C95318FF9}" srcId="{AA5A5804-A811-4873-A3AB-1531B2F322B0}" destId="{EC578EFB-7E4B-4B26-9542-7825C0A933F8}" srcOrd="2" destOrd="0" parTransId="{758CDF72-992C-4EAB-8BC0-206918B2ED91}" sibTransId="{F012C671-BDCB-4490-BB1C-5149DA8D04DC}"/>
    <dgm:cxn modelId="{7B752EC2-50D1-4345-A95A-004B8D4AC3C2}" type="presOf" srcId="{79DE20A5-44DA-4075-AF82-7BC3FA156049}" destId="{A0489B02-43BD-4614-81C6-6C93C09A1154}" srcOrd="0" destOrd="0" presId="urn:microsoft.com/office/officeart/2005/8/layout/process1"/>
    <dgm:cxn modelId="{3E220A24-09E1-4A27-B128-BEB5A498C0DB}" type="presOf" srcId="{92E5A97B-F687-4633-8418-FF115ACA7F9F}" destId="{DD117CFF-69AA-494B-ADD8-DCF7DBFE2E3B}" srcOrd="0" destOrd="0" presId="urn:microsoft.com/office/officeart/2005/8/layout/process1"/>
    <dgm:cxn modelId="{BAD8E08A-2FD9-43DF-908E-CD8D289308C9}" type="presOf" srcId="{EC578EFB-7E4B-4B26-9542-7825C0A933F8}" destId="{C81A50DC-BC21-40B8-91F5-EEE0583F77F3}" srcOrd="0" destOrd="0" presId="urn:microsoft.com/office/officeart/2005/8/layout/process1"/>
    <dgm:cxn modelId="{A475E5CF-8702-417A-AAB8-3C91D032B126}" type="presOf" srcId="{C855996E-D547-40A4-BCC1-92A87AD6AFC7}" destId="{338784F2-E5CC-45A7-88B6-2DAAC63EEFAC}" srcOrd="1" destOrd="0" presId="urn:microsoft.com/office/officeart/2005/8/layout/process1"/>
    <dgm:cxn modelId="{2847ABF6-C0EF-4880-B4ED-DB40F23F5199}" type="presOf" srcId="{92E5A97B-F687-4633-8418-FF115ACA7F9F}" destId="{A68BB3FE-A6CE-4CF2-BE3C-6AA48CF2D8CF}" srcOrd="1" destOrd="0" presId="urn:microsoft.com/office/officeart/2005/8/layout/process1"/>
    <dgm:cxn modelId="{78835A31-C1F8-46D0-852E-433B82CD70AE}" srcId="{AA5A5804-A811-4873-A3AB-1531B2F322B0}" destId="{16629CCE-2C08-40C2-9E75-57B896B9FEE6}" srcOrd="1" destOrd="0" parTransId="{77473091-3DB4-4666-BED4-5715F830F521}" sibTransId="{92E5A97B-F687-4633-8418-FF115ACA7F9F}"/>
    <dgm:cxn modelId="{0814199D-8395-4BE5-B7B2-B55FA5282720}" type="presOf" srcId="{AA5A5804-A811-4873-A3AB-1531B2F322B0}" destId="{5ABFDB43-0B65-4E31-AB22-8B521C221B79}" srcOrd="0" destOrd="0" presId="urn:microsoft.com/office/officeart/2005/8/layout/process1"/>
    <dgm:cxn modelId="{67CC70D3-8360-48B2-B50F-97A6E9860926}" type="presOf" srcId="{16629CCE-2C08-40C2-9E75-57B896B9FEE6}" destId="{BD64F486-E11E-4CA7-96E4-0B3F468D8608}" srcOrd="0" destOrd="0" presId="urn:microsoft.com/office/officeart/2005/8/layout/process1"/>
    <dgm:cxn modelId="{C31C704C-A808-4F3B-8CD6-071A95CFA033}" srcId="{AA5A5804-A811-4873-A3AB-1531B2F322B0}" destId="{79DE20A5-44DA-4075-AF82-7BC3FA156049}" srcOrd="0" destOrd="0" parTransId="{11DFB051-7ECF-4ED8-A401-52B847902168}" sibTransId="{C855996E-D547-40A4-BCC1-92A87AD6AFC7}"/>
    <dgm:cxn modelId="{D00D33BB-707E-4465-9EFE-D5C3A8BDE8A3}" type="presParOf" srcId="{5ABFDB43-0B65-4E31-AB22-8B521C221B79}" destId="{A0489B02-43BD-4614-81C6-6C93C09A1154}" srcOrd="0" destOrd="0" presId="urn:microsoft.com/office/officeart/2005/8/layout/process1"/>
    <dgm:cxn modelId="{4C4976F1-C632-4CDA-9F33-CD888CFD7D26}" type="presParOf" srcId="{5ABFDB43-0B65-4E31-AB22-8B521C221B79}" destId="{2C3EFA88-87EC-40DA-88CE-CE6C35E495EA}" srcOrd="1" destOrd="0" presId="urn:microsoft.com/office/officeart/2005/8/layout/process1"/>
    <dgm:cxn modelId="{290105F6-CD6A-4D2F-A6C3-9C282FFC8F09}" type="presParOf" srcId="{2C3EFA88-87EC-40DA-88CE-CE6C35E495EA}" destId="{338784F2-E5CC-45A7-88B6-2DAAC63EEFAC}" srcOrd="0" destOrd="0" presId="urn:microsoft.com/office/officeart/2005/8/layout/process1"/>
    <dgm:cxn modelId="{F5F9CF2D-C9C2-4316-AFB4-DE004565EF63}" type="presParOf" srcId="{5ABFDB43-0B65-4E31-AB22-8B521C221B79}" destId="{BD64F486-E11E-4CA7-96E4-0B3F468D8608}" srcOrd="2" destOrd="0" presId="urn:microsoft.com/office/officeart/2005/8/layout/process1"/>
    <dgm:cxn modelId="{A41BB8FD-3D44-441B-A835-98A27D4C6403}" type="presParOf" srcId="{5ABFDB43-0B65-4E31-AB22-8B521C221B79}" destId="{DD117CFF-69AA-494B-ADD8-DCF7DBFE2E3B}" srcOrd="3" destOrd="0" presId="urn:microsoft.com/office/officeart/2005/8/layout/process1"/>
    <dgm:cxn modelId="{090F739D-B2D2-406A-9D25-663AB1F155B3}" type="presParOf" srcId="{DD117CFF-69AA-494B-ADD8-DCF7DBFE2E3B}" destId="{A68BB3FE-A6CE-4CF2-BE3C-6AA48CF2D8CF}" srcOrd="0" destOrd="0" presId="urn:microsoft.com/office/officeart/2005/8/layout/process1"/>
    <dgm:cxn modelId="{352EFFA6-E5C0-4974-8D56-C894D176DF7A}" type="presParOf" srcId="{5ABFDB43-0B65-4E31-AB22-8B521C221B79}" destId="{C81A50DC-BC21-40B8-91F5-EEE0583F77F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489B02-43BD-4614-81C6-6C93C09A1154}">
      <dsp:nvSpPr>
        <dsp:cNvPr id="0" name=""/>
        <dsp:cNvSpPr/>
      </dsp:nvSpPr>
      <dsp:spPr>
        <a:xfrm>
          <a:off x="7751" y="0"/>
          <a:ext cx="2576014" cy="712283"/>
        </a:xfrm>
        <a:prstGeom prst="roundRect">
          <a:avLst>
            <a:gd name="adj" fmla="val 10000"/>
          </a:avLst>
        </a:prstGeom>
        <a:solidFill>
          <a:srgbClr val="5C881A"/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/>
            <a:t>Enhanced Network Monitoring</a:t>
          </a:r>
        </a:p>
      </dsp:txBody>
      <dsp:txXfrm>
        <a:off x="28613" y="20862"/>
        <a:ext cx="2534290" cy="670559"/>
      </dsp:txXfrm>
    </dsp:sp>
    <dsp:sp modelId="{2C3EFA88-87EC-40DA-88CE-CE6C35E495EA}">
      <dsp:nvSpPr>
        <dsp:cNvPr id="0" name=""/>
        <dsp:cNvSpPr/>
      </dsp:nvSpPr>
      <dsp:spPr>
        <a:xfrm>
          <a:off x="2805008" y="81800"/>
          <a:ext cx="469034" cy="548681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2805008" y="191536"/>
        <a:ext cx="328324" cy="329209"/>
      </dsp:txXfrm>
    </dsp:sp>
    <dsp:sp modelId="{BD64F486-E11E-4CA7-96E4-0B3F468D8608}">
      <dsp:nvSpPr>
        <dsp:cNvPr id="0" name=""/>
        <dsp:cNvSpPr/>
      </dsp:nvSpPr>
      <dsp:spPr>
        <a:xfrm>
          <a:off x="3468735" y="0"/>
          <a:ext cx="2212424" cy="712283"/>
        </a:xfrm>
        <a:prstGeom prst="roundRect">
          <a:avLst>
            <a:gd name="adj" fmla="val 10000"/>
          </a:avLst>
        </a:prstGeom>
        <a:solidFill>
          <a:srgbClr val="5C881A"/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/>
            <a:t>Improved Understanding of Network</a:t>
          </a:r>
        </a:p>
      </dsp:txBody>
      <dsp:txXfrm>
        <a:off x="3489597" y="20862"/>
        <a:ext cx="2170700" cy="670559"/>
      </dsp:txXfrm>
    </dsp:sp>
    <dsp:sp modelId="{DD117CFF-69AA-494B-ADD8-DCF7DBFE2E3B}">
      <dsp:nvSpPr>
        <dsp:cNvPr id="0" name=""/>
        <dsp:cNvSpPr/>
      </dsp:nvSpPr>
      <dsp:spPr>
        <a:xfrm>
          <a:off x="5902402" y="81800"/>
          <a:ext cx="469034" cy="548681"/>
        </a:xfrm>
        <a:prstGeom prst="rightArrow">
          <a:avLst>
            <a:gd name="adj1" fmla="val 60000"/>
            <a:gd name="adj2" fmla="val 50000"/>
          </a:avLst>
        </a:prstGeom>
        <a:solidFill>
          <a:schemeClr val="tx2">
            <a:lumMod val="75000"/>
          </a:schemeClr>
        </a:solidFill>
        <a:ln>
          <a:solidFill>
            <a:schemeClr val="tx2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5902402" y="191536"/>
        <a:ext cx="328324" cy="329209"/>
      </dsp:txXfrm>
    </dsp:sp>
    <dsp:sp modelId="{C81A50DC-BC21-40B8-91F5-EEE0583F77F3}">
      <dsp:nvSpPr>
        <dsp:cNvPr id="0" name=""/>
        <dsp:cNvSpPr/>
      </dsp:nvSpPr>
      <dsp:spPr>
        <a:xfrm>
          <a:off x="6566129" y="0"/>
          <a:ext cx="2354218" cy="712283"/>
        </a:xfrm>
        <a:prstGeom prst="roundRect">
          <a:avLst>
            <a:gd name="adj" fmla="val 10000"/>
          </a:avLst>
        </a:prstGeom>
        <a:solidFill>
          <a:srgbClr val="5C881A"/>
        </a:solidFill>
        <a:ln w="2540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>
              <a:ea typeface="MS Mincho" panose="02020609040205080304" pitchFamily="49" charset="-128"/>
            </a:rPr>
            <a:t>&lt;8 % Demand Capacity Increase</a:t>
          </a:r>
          <a:br>
            <a:rPr lang="en-GB" sz="1400" kern="1200" dirty="0">
              <a:ea typeface="MS Mincho" panose="02020609040205080304" pitchFamily="49" charset="-128"/>
            </a:rPr>
          </a:br>
          <a:r>
            <a:rPr lang="en-GB" sz="1400" kern="1200" dirty="0">
              <a:ea typeface="MS Mincho" panose="02020609040205080304" pitchFamily="49" charset="-128"/>
            </a:rPr>
            <a:t>&lt;</a:t>
          </a:r>
          <a:r>
            <a:rPr lang="en-GB" sz="1400" kern="1200" dirty="0"/>
            <a:t>90 % DG Capacity Increase</a:t>
          </a:r>
        </a:p>
      </dsp:txBody>
      <dsp:txXfrm>
        <a:off x="6586991" y="20862"/>
        <a:ext cx="2312494" cy="6705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489B02-43BD-4614-81C6-6C93C09A1154}">
      <dsp:nvSpPr>
        <dsp:cNvPr id="0" name=""/>
        <dsp:cNvSpPr/>
      </dsp:nvSpPr>
      <dsp:spPr>
        <a:xfrm>
          <a:off x="5179" y="0"/>
          <a:ext cx="2601006" cy="684076"/>
        </a:xfrm>
        <a:prstGeom prst="roundRect">
          <a:avLst>
            <a:gd name="adj" fmla="val 10000"/>
          </a:avLst>
        </a:prstGeom>
        <a:solidFill>
          <a:srgbClr val="539BCE"/>
        </a:solidFill>
        <a:ln w="25400" cap="flat" cmpd="sng" algn="ctr">
          <a:solidFill>
            <a:srgbClr val="133C5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/>
            <a:t>Analysis of Primary Transformer Thermal Behaviour and Aging Characteristics</a:t>
          </a:r>
        </a:p>
      </dsp:txBody>
      <dsp:txXfrm>
        <a:off x="25215" y="20036"/>
        <a:ext cx="2560934" cy="644004"/>
      </dsp:txXfrm>
    </dsp:sp>
    <dsp:sp modelId="{2C3EFA88-87EC-40DA-88CE-CE6C35E495EA}">
      <dsp:nvSpPr>
        <dsp:cNvPr id="0" name=""/>
        <dsp:cNvSpPr/>
      </dsp:nvSpPr>
      <dsp:spPr>
        <a:xfrm>
          <a:off x="2826121" y="69317"/>
          <a:ext cx="466264" cy="545441"/>
        </a:xfrm>
        <a:prstGeom prst="rightArrow">
          <a:avLst>
            <a:gd name="adj1" fmla="val 60000"/>
            <a:gd name="adj2" fmla="val 50000"/>
          </a:avLst>
        </a:prstGeom>
        <a:solidFill>
          <a:srgbClr val="133C55"/>
        </a:solidFill>
        <a:ln>
          <a:solidFill>
            <a:srgbClr val="081B26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2826121" y="178405"/>
        <a:ext cx="326385" cy="327265"/>
      </dsp:txXfrm>
    </dsp:sp>
    <dsp:sp modelId="{BD64F486-E11E-4CA7-96E4-0B3F468D8608}">
      <dsp:nvSpPr>
        <dsp:cNvPr id="0" name=""/>
        <dsp:cNvSpPr/>
      </dsp:nvSpPr>
      <dsp:spPr>
        <a:xfrm>
          <a:off x="3485929" y="0"/>
          <a:ext cx="2199359" cy="684076"/>
        </a:xfrm>
        <a:prstGeom prst="roundRect">
          <a:avLst>
            <a:gd name="adj" fmla="val 10000"/>
          </a:avLst>
        </a:prstGeom>
        <a:solidFill>
          <a:srgbClr val="539BCE"/>
        </a:solidFill>
        <a:ln w="25400" cap="flat" cmpd="sng" algn="ctr">
          <a:solidFill>
            <a:srgbClr val="133C5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/>
            <a:t>Asset Capacity should be Measured in Celsius Rather than Amps</a:t>
          </a:r>
        </a:p>
      </dsp:txBody>
      <dsp:txXfrm>
        <a:off x="3505965" y="20036"/>
        <a:ext cx="2159287" cy="644004"/>
      </dsp:txXfrm>
    </dsp:sp>
    <dsp:sp modelId="{DD117CFF-69AA-494B-ADD8-DCF7DBFE2E3B}">
      <dsp:nvSpPr>
        <dsp:cNvPr id="0" name=""/>
        <dsp:cNvSpPr/>
      </dsp:nvSpPr>
      <dsp:spPr>
        <a:xfrm>
          <a:off x="5905224" y="69317"/>
          <a:ext cx="466264" cy="545441"/>
        </a:xfrm>
        <a:prstGeom prst="rightArrow">
          <a:avLst>
            <a:gd name="adj1" fmla="val 60000"/>
            <a:gd name="adj2" fmla="val 50000"/>
          </a:avLst>
        </a:prstGeom>
        <a:solidFill>
          <a:srgbClr val="133C55"/>
        </a:solidFill>
        <a:ln>
          <a:solidFill>
            <a:srgbClr val="081B26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5905224" y="178405"/>
        <a:ext cx="326385" cy="327265"/>
      </dsp:txXfrm>
    </dsp:sp>
    <dsp:sp modelId="{C81A50DC-BC21-40B8-91F5-EEE0583F77F3}">
      <dsp:nvSpPr>
        <dsp:cNvPr id="0" name=""/>
        <dsp:cNvSpPr/>
      </dsp:nvSpPr>
      <dsp:spPr>
        <a:xfrm>
          <a:off x="6565031" y="0"/>
          <a:ext cx="2357888" cy="684076"/>
        </a:xfrm>
        <a:prstGeom prst="roundRect">
          <a:avLst>
            <a:gd name="adj" fmla="val 10000"/>
          </a:avLst>
        </a:prstGeom>
        <a:solidFill>
          <a:srgbClr val="539BCE"/>
        </a:solidFill>
        <a:ln w="25400" cap="flat" cmpd="sng" algn="ctr">
          <a:solidFill>
            <a:srgbClr val="133C5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/>
            <a:t>Ability to Defer Reinforcement</a:t>
          </a:r>
        </a:p>
      </dsp:txBody>
      <dsp:txXfrm>
        <a:off x="6585067" y="20036"/>
        <a:ext cx="2317816" cy="64400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489B02-43BD-4614-81C6-6C93C09A1154}">
      <dsp:nvSpPr>
        <dsp:cNvPr id="0" name=""/>
        <dsp:cNvSpPr/>
      </dsp:nvSpPr>
      <dsp:spPr>
        <a:xfrm>
          <a:off x="709" y="0"/>
          <a:ext cx="2638258" cy="684076"/>
        </a:xfrm>
        <a:prstGeom prst="roundRect">
          <a:avLst>
            <a:gd name="adj" fmla="val 10000"/>
          </a:avLst>
        </a:prstGeom>
        <a:solidFill>
          <a:srgbClr val="F9B300"/>
        </a:solidFill>
        <a:ln w="25400" cap="flat" cmpd="sng" algn="ctr">
          <a:solidFill>
            <a:srgbClr val="966B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/>
            <a:t>Trialling of Voltage Optimisation</a:t>
          </a:r>
        </a:p>
      </dsp:txBody>
      <dsp:txXfrm>
        <a:off x="20745" y="20036"/>
        <a:ext cx="2598186" cy="644004"/>
      </dsp:txXfrm>
    </dsp:sp>
    <dsp:sp modelId="{2C3EFA88-87EC-40DA-88CE-CE6C35E495EA}">
      <dsp:nvSpPr>
        <dsp:cNvPr id="0" name=""/>
        <dsp:cNvSpPr/>
      </dsp:nvSpPr>
      <dsp:spPr>
        <a:xfrm>
          <a:off x="2857592" y="70942"/>
          <a:ext cx="463485" cy="542190"/>
        </a:xfrm>
        <a:prstGeom prst="rightArrow">
          <a:avLst>
            <a:gd name="adj1" fmla="val 60000"/>
            <a:gd name="adj2" fmla="val 50000"/>
          </a:avLst>
        </a:prstGeom>
        <a:solidFill>
          <a:srgbClr val="966B00"/>
        </a:solidFill>
        <a:ln>
          <a:solidFill>
            <a:srgbClr val="4632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2857592" y="179380"/>
        <a:ext cx="324440" cy="325314"/>
      </dsp:txXfrm>
    </dsp:sp>
    <dsp:sp modelId="{BD64F486-E11E-4CA7-96E4-0B3F468D8608}">
      <dsp:nvSpPr>
        <dsp:cNvPr id="0" name=""/>
        <dsp:cNvSpPr/>
      </dsp:nvSpPr>
      <dsp:spPr>
        <a:xfrm>
          <a:off x="3513468" y="0"/>
          <a:ext cx="2186251" cy="684076"/>
        </a:xfrm>
        <a:prstGeom prst="roundRect">
          <a:avLst>
            <a:gd name="adj" fmla="val 10000"/>
          </a:avLst>
        </a:prstGeom>
        <a:solidFill>
          <a:srgbClr val="F9B300"/>
        </a:solidFill>
        <a:ln w="25400" cap="flat" cmpd="sng" algn="ctr">
          <a:solidFill>
            <a:srgbClr val="966B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/>
            <a:t>Reduction of Voltage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/>
            <a:t>Little Impact on Current</a:t>
          </a:r>
        </a:p>
      </dsp:txBody>
      <dsp:txXfrm>
        <a:off x="3533504" y="20036"/>
        <a:ext cx="2146179" cy="644004"/>
      </dsp:txXfrm>
    </dsp:sp>
    <dsp:sp modelId="{DD117CFF-69AA-494B-ADD8-DCF7DBFE2E3B}">
      <dsp:nvSpPr>
        <dsp:cNvPr id="0" name=""/>
        <dsp:cNvSpPr/>
      </dsp:nvSpPr>
      <dsp:spPr>
        <a:xfrm>
          <a:off x="5918521" y="70942"/>
          <a:ext cx="463861" cy="542190"/>
        </a:xfrm>
        <a:prstGeom prst="rightArrow">
          <a:avLst>
            <a:gd name="adj1" fmla="val 60000"/>
            <a:gd name="adj2" fmla="val 50000"/>
          </a:avLst>
        </a:prstGeom>
        <a:solidFill>
          <a:srgbClr val="966B00"/>
        </a:solidFill>
        <a:ln>
          <a:solidFill>
            <a:srgbClr val="966B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/>
        </a:p>
      </dsp:txBody>
      <dsp:txXfrm>
        <a:off x="5918521" y="179380"/>
        <a:ext cx="324703" cy="325314"/>
      </dsp:txXfrm>
    </dsp:sp>
    <dsp:sp modelId="{C81A50DC-BC21-40B8-91F5-EEE0583F77F3}">
      <dsp:nvSpPr>
        <dsp:cNvPr id="0" name=""/>
        <dsp:cNvSpPr/>
      </dsp:nvSpPr>
      <dsp:spPr>
        <a:xfrm>
          <a:off x="6574928" y="0"/>
          <a:ext cx="2353171" cy="684076"/>
        </a:xfrm>
        <a:prstGeom prst="roundRect">
          <a:avLst>
            <a:gd name="adj" fmla="val 10000"/>
          </a:avLst>
        </a:prstGeom>
        <a:solidFill>
          <a:srgbClr val="F9B300"/>
        </a:solidFill>
        <a:ln w="25400" cap="flat" cmpd="sng" algn="ctr">
          <a:solidFill>
            <a:srgbClr val="966B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 dirty="0"/>
            <a:t>Significantly Greater Ability to Connect DG</a:t>
          </a:r>
        </a:p>
      </dsp:txBody>
      <dsp:txXfrm>
        <a:off x="6594964" y="20036"/>
        <a:ext cx="2313099" cy="6440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8"/>
            <a:ext cx="2945714" cy="49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25" tIns="45209" rIns="90425" bIns="45209" numCol="1" anchor="t" anchorCtr="0" compatLnSpc="1">
            <a:prstTxWarp prst="textNoShape">
              <a:avLst/>
            </a:prstTxWarp>
          </a:bodyPr>
          <a:lstStyle>
            <a:lvl1pPr algn="l" defTabSz="905265" eaLnBrk="0" hangingPunct="0">
              <a:defRPr sz="1200" u="sng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_tradnl" altLang="en-GB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8070"/>
            <a:ext cx="2945714" cy="49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25" tIns="45209" rIns="90425" bIns="45209" numCol="1" anchor="b" anchorCtr="0" compatLnSpc="1">
            <a:prstTxWarp prst="textNoShape">
              <a:avLst/>
            </a:prstTxWarp>
          </a:bodyPr>
          <a:lstStyle>
            <a:lvl1pPr algn="l" defTabSz="905265" eaLnBrk="0" hangingPunct="0">
              <a:defRPr sz="1200" u="sng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_tradnl" altLang="en-GB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973" y="9428070"/>
            <a:ext cx="2945714" cy="49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25" tIns="45209" rIns="90425" bIns="45209" numCol="1" anchor="b" anchorCtr="0" compatLnSpc="1">
            <a:prstTxWarp prst="textNoShape">
              <a:avLst/>
            </a:prstTxWarp>
          </a:bodyPr>
          <a:lstStyle>
            <a:lvl1pPr algn="r" defTabSz="905265" eaLnBrk="0" hangingPunct="0">
              <a:defRPr sz="1200" u="sng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ABFC4773-651E-4651-9AFB-6FAA4D5B0215}" type="slidenum">
              <a:rPr lang="es-ES_tradnl" altLang="en-GB"/>
              <a:pPr>
                <a:defRPr/>
              </a:pPr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5010183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8"/>
            <a:ext cx="2945714" cy="49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25" tIns="45209" rIns="90425" bIns="45209" numCol="1" anchor="t" anchorCtr="0" compatLnSpc="1">
            <a:prstTxWarp prst="textNoShape">
              <a:avLst/>
            </a:prstTxWarp>
          </a:bodyPr>
          <a:lstStyle>
            <a:lvl1pPr algn="l" defTabSz="905265" eaLnBrk="0" hangingPunct="0">
              <a:defRPr sz="1200" u="sng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_tradnl" alt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973" y="8"/>
            <a:ext cx="2945714" cy="498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25" tIns="45209" rIns="90425" bIns="45209" numCol="1" anchor="t" anchorCtr="0" compatLnSpc="1">
            <a:prstTxWarp prst="textNoShape">
              <a:avLst/>
            </a:prstTxWarp>
          </a:bodyPr>
          <a:lstStyle>
            <a:lvl1pPr algn="r" defTabSz="905265" eaLnBrk="0" hangingPunct="0">
              <a:defRPr sz="1200" u="sng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_tradnl" altLang="en-GB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9138" y="747713"/>
            <a:ext cx="537686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661" y="4713230"/>
            <a:ext cx="4988419" cy="446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25" tIns="45209" rIns="90425" bIns="452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altLang="en-GB" noProof="0"/>
              <a:t>Haga clic para modificar el estilo de texto del patrón</a:t>
            </a:r>
          </a:p>
          <a:p>
            <a:pPr lvl="1"/>
            <a:r>
              <a:rPr lang="es-ES_tradnl" altLang="en-GB" noProof="0"/>
              <a:t>Segundo nivel</a:t>
            </a:r>
          </a:p>
          <a:p>
            <a:pPr lvl="2"/>
            <a:r>
              <a:rPr lang="es-ES_tradnl" altLang="en-GB" noProof="0"/>
              <a:t>Tercer nivel</a:t>
            </a:r>
          </a:p>
          <a:p>
            <a:pPr lvl="3"/>
            <a:r>
              <a:rPr lang="es-ES_tradnl" altLang="en-GB" noProof="0"/>
              <a:t>Cuarto nivel</a:t>
            </a:r>
          </a:p>
          <a:p>
            <a:pPr lvl="4"/>
            <a:r>
              <a:rPr lang="es-ES_tradnl" altLang="en-GB" noProof="0"/>
              <a:t>Quinto nivel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8070"/>
            <a:ext cx="2945714" cy="49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25" tIns="45209" rIns="90425" bIns="45209" numCol="1" anchor="b" anchorCtr="0" compatLnSpc="1">
            <a:prstTxWarp prst="textNoShape">
              <a:avLst/>
            </a:prstTxWarp>
          </a:bodyPr>
          <a:lstStyle>
            <a:lvl1pPr algn="l" defTabSz="905265" eaLnBrk="0" hangingPunct="0">
              <a:defRPr sz="1200" u="sng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endParaRPr lang="es-ES_tradnl" altLang="en-GB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973" y="9428070"/>
            <a:ext cx="2945714" cy="49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25" tIns="45209" rIns="90425" bIns="45209" numCol="1" anchor="b" anchorCtr="0" compatLnSpc="1">
            <a:prstTxWarp prst="textNoShape">
              <a:avLst/>
            </a:prstTxWarp>
          </a:bodyPr>
          <a:lstStyle>
            <a:lvl1pPr algn="r" defTabSz="905265" eaLnBrk="0" hangingPunct="0">
              <a:defRPr sz="1200" u="sng">
                <a:solidFill>
                  <a:schemeClr val="tx1"/>
                </a:solidFill>
                <a:latin typeface="Times New Roman" charset="0"/>
              </a:defRPr>
            </a:lvl1pPr>
          </a:lstStyle>
          <a:p>
            <a:pPr>
              <a:defRPr/>
            </a:pPr>
            <a:fld id="{DA2B2F16-336A-4C61-99BC-C4E9BDA90507}" type="slidenum">
              <a:rPr lang="es-ES_tradnl" altLang="en-GB"/>
              <a:pPr>
                <a:defRPr/>
              </a:pPr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7737962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09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1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2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3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5480" algn="l" defTabSz="9141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76" algn="l" defTabSz="9141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72" algn="l" defTabSz="9141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68" algn="l" defTabSz="91419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5204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8098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dirty="0">
                <a:ea typeface="MS Mincho" panose="02020609040205080304" pitchFamily="49" charset="-128"/>
              </a:rPr>
              <a:t>•</a:t>
            </a:r>
            <a:endParaRPr lang="en-GB" sz="12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03987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i="1" dirty="0">
                <a:ea typeface="MS Mincho" panose="02020609040205080304" pitchFamily="49" charset="-128"/>
              </a:rPr>
              <a:t>•</a:t>
            </a:r>
            <a:endParaRPr lang="en-GB" sz="12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95595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07015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2605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387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7313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407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60483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04627" y="4712579"/>
            <a:ext cx="4988419" cy="4466346"/>
          </a:xfrm>
        </p:spPr>
        <p:txBody>
          <a:bodyPr/>
          <a:lstStyle/>
          <a:p>
            <a:endParaRPr lang="en-GB" sz="12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1952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9705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92745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a typeface="MS Mincho" panose="02020609040205080304" pitchFamily="49" charset="-128"/>
              </a:rPr>
              <a:t>Straightforward and relatively low-cost </a:t>
            </a:r>
            <a:r>
              <a:rPr lang="en-GB" sz="1200" dirty="0" err="1">
                <a:ea typeface="MS Mincho" panose="02020609040205080304" pitchFamily="49" charset="-128"/>
              </a:rPr>
              <a:t>DNO</a:t>
            </a:r>
            <a:r>
              <a:rPr lang="en-GB" sz="1200" dirty="0">
                <a:ea typeface="MS Mincho" panose="02020609040205080304" pitchFamily="49" charset="-128"/>
              </a:rPr>
              <a:t> led interventions proven to release additional network capacity.</a:t>
            </a:r>
          </a:p>
        </p:txBody>
      </p:sp>
    </p:spTree>
    <p:extLst>
      <p:ext uri="{BB962C8B-B14F-4D97-AF65-F5344CB8AC3E}">
        <p14:creationId xmlns:p14="http://schemas.microsoft.com/office/powerpoint/2010/main" val="6216631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ea typeface="MS Mincho" panose="02020609040205080304" pitchFamily="49" charset="-128"/>
              </a:rPr>
              <a:t>Open innovation initiative, Dragons den internal comp – different districts compete, best idea gets implemented across business </a:t>
            </a:r>
          </a:p>
        </p:txBody>
      </p:sp>
    </p:spTree>
    <p:extLst>
      <p:ext uri="{BB962C8B-B14F-4D97-AF65-F5344CB8AC3E}">
        <p14:creationId xmlns:p14="http://schemas.microsoft.com/office/powerpoint/2010/main" val="3384081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TART OR 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11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3" y="188640"/>
            <a:ext cx="1820651" cy="1245391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 rot="5400000">
            <a:off x="4916992" y="-2994011"/>
            <a:ext cx="72017" cy="8928102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4592578" y="840080"/>
            <a:ext cx="4824917" cy="576064"/>
          </a:xfrm>
          <a:prstGeom prst="rect">
            <a:avLst/>
          </a:prstGeom>
        </p:spPr>
        <p:txBody>
          <a:bodyPr lIns="0" bIns="4680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noProof="0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4592638" y="1488152"/>
            <a:ext cx="4824411" cy="4176340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9237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PHOTO 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1" y="836613"/>
            <a:ext cx="4248149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Left text box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Right text box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8" name="6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sz="quarter" idx="14" hasCustomPrompt="1"/>
          </p:nvPr>
        </p:nvSpPr>
        <p:spPr>
          <a:xfrm>
            <a:off x="488950" y="2133600"/>
            <a:ext cx="4248150" cy="3743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168900" y="2133600"/>
            <a:ext cx="4248150" cy="37433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lang="es-ES" sz="200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00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00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00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00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Text</a:t>
            </a:r>
            <a:endParaRPr lang="en-GB" dirty="0"/>
          </a:p>
        </p:txBody>
      </p:sp>
      <p:sp>
        <p:nvSpPr>
          <p:cNvPr id="12" name="8 Marcador de texto"/>
          <p:cNvSpPr>
            <a:spLocks noGrp="1"/>
          </p:cNvSpPr>
          <p:nvPr>
            <p:ph type="body" sz="quarter" idx="16" hasCustomPrompt="1"/>
          </p:nvPr>
        </p:nvSpPr>
        <p:spPr>
          <a:xfrm>
            <a:off x="488950" y="5949950"/>
            <a:ext cx="424815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6843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PHOTO 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836613"/>
            <a:ext cx="4248149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Left text box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8" name="6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sz="quarter" idx="14" hasCustomPrompt="1"/>
          </p:nvPr>
        </p:nvSpPr>
        <p:spPr>
          <a:xfrm>
            <a:off x="5168900" y="2133600"/>
            <a:ext cx="4248150" cy="3743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</p:txBody>
      </p:sp>
      <p:sp>
        <p:nvSpPr>
          <p:cNvPr id="12" name="8 Marcador de texto"/>
          <p:cNvSpPr>
            <a:spLocks noGrp="1"/>
          </p:cNvSpPr>
          <p:nvPr>
            <p:ph type="body" sz="quarter" idx="16" hasCustomPrompt="1"/>
          </p:nvPr>
        </p:nvSpPr>
        <p:spPr>
          <a:xfrm>
            <a:off x="5169347" y="5949950"/>
            <a:ext cx="424815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10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72223" y="836613"/>
            <a:ext cx="4248597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Right text box</a:t>
            </a:r>
            <a:endParaRPr lang="en-GB" dirty="0"/>
          </a:p>
        </p:txBody>
      </p:sp>
      <p:sp>
        <p:nvSpPr>
          <p:cNvPr id="11" name="4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488503" y="2133600"/>
            <a:ext cx="4248150" cy="374332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lang="es-ES" sz="200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00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00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00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00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Text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106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PHOTO ABOV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6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7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836613"/>
            <a:ext cx="8928100" cy="2448371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488950" y="3429000"/>
            <a:ext cx="8928100" cy="244827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16" hasCustomPrompt="1"/>
          </p:nvPr>
        </p:nvSpPr>
        <p:spPr>
          <a:xfrm>
            <a:off x="488950" y="5949950"/>
            <a:ext cx="892810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07704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HOTOS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1" y="836613"/>
            <a:ext cx="4248149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Left text box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Right text box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sz="quarter" idx="14" hasCustomPrompt="1"/>
          </p:nvPr>
        </p:nvSpPr>
        <p:spPr>
          <a:xfrm>
            <a:off x="488950" y="2133600"/>
            <a:ext cx="4248150" cy="3743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</p:txBody>
      </p:sp>
      <p:sp>
        <p:nvSpPr>
          <p:cNvPr id="4" name="3 Marcador de posición de imagen"/>
          <p:cNvSpPr>
            <a:spLocks noGrp="1"/>
          </p:cNvSpPr>
          <p:nvPr>
            <p:ph type="pic" sz="quarter" idx="15" hasCustomPrompt="1"/>
          </p:nvPr>
        </p:nvSpPr>
        <p:spPr>
          <a:xfrm>
            <a:off x="5168900" y="2133600"/>
            <a:ext cx="4248150" cy="3743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16" hasCustomPrompt="1"/>
          </p:nvPr>
        </p:nvSpPr>
        <p:spPr>
          <a:xfrm>
            <a:off x="5172522" y="5949280"/>
            <a:ext cx="424815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14" name="8 Marcador de texto"/>
          <p:cNvSpPr>
            <a:spLocks noGrp="1"/>
          </p:cNvSpPr>
          <p:nvPr>
            <p:ph type="body" sz="quarter" idx="17" hasCustomPrompt="1"/>
          </p:nvPr>
        </p:nvSpPr>
        <p:spPr>
          <a:xfrm>
            <a:off x="488951" y="5949280"/>
            <a:ext cx="424815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11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5462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HOTOS AND TWO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1" y="836613"/>
            <a:ext cx="4248149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Left text box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Right text box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sz="quarter" idx="14" hasCustomPrompt="1"/>
          </p:nvPr>
        </p:nvSpPr>
        <p:spPr>
          <a:xfrm>
            <a:off x="488950" y="2133601"/>
            <a:ext cx="4248150" cy="165543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</p:txBody>
      </p:sp>
      <p:sp>
        <p:nvSpPr>
          <p:cNvPr id="18" name="8 Marcador de texto"/>
          <p:cNvSpPr>
            <a:spLocks noGrp="1"/>
          </p:cNvSpPr>
          <p:nvPr>
            <p:ph type="body" sz="quarter" idx="18" hasCustomPrompt="1"/>
          </p:nvPr>
        </p:nvSpPr>
        <p:spPr>
          <a:xfrm>
            <a:off x="488951" y="3861048"/>
            <a:ext cx="424815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20" name="2 Marcador de posición de imagen"/>
          <p:cNvSpPr>
            <a:spLocks noGrp="1"/>
          </p:cNvSpPr>
          <p:nvPr>
            <p:ph type="pic" sz="quarter" idx="19" hasCustomPrompt="1"/>
          </p:nvPr>
        </p:nvSpPr>
        <p:spPr>
          <a:xfrm>
            <a:off x="488949" y="4293096"/>
            <a:ext cx="4248150" cy="1582737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21" name="8 Marcador de texto"/>
          <p:cNvSpPr>
            <a:spLocks noGrp="1"/>
          </p:cNvSpPr>
          <p:nvPr>
            <p:ph type="body" sz="quarter" idx="20" hasCustomPrompt="1"/>
          </p:nvPr>
        </p:nvSpPr>
        <p:spPr>
          <a:xfrm>
            <a:off x="488950" y="5949280"/>
            <a:ext cx="424815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22" name="2 Marcador de posición de imagen"/>
          <p:cNvSpPr>
            <a:spLocks noGrp="1"/>
          </p:cNvSpPr>
          <p:nvPr>
            <p:ph type="pic" sz="quarter" idx="21" hasCustomPrompt="1"/>
          </p:nvPr>
        </p:nvSpPr>
        <p:spPr>
          <a:xfrm>
            <a:off x="5168899" y="2132856"/>
            <a:ext cx="4248150" cy="1655439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23" name="8 Marcador de texto"/>
          <p:cNvSpPr>
            <a:spLocks noGrp="1"/>
          </p:cNvSpPr>
          <p:nvPr>
            <p:ph type="body" sz="quarter" idx="22" hasCustomPrompt="1"/>
          </p:nvPr>
        </p:nvSpPr>
        <p:spPr>
          <a:xfrm>
            <a:off x="5168900" y="3860303"/>
            <a:ext cx="424815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24" name="2 Marcador de posición de imagen"/>
          <p:cNvSpPr>
            <a:spLocks noGrp="1"/>
          </p:cNvSpPr>
          <p:nvPr>
            <p:ph type="pic" sz="quarter" idx="23" hasCustomPrompt="1"/>
          </p:nvPr>
        </p:nvSpPr>
        <p:spPr>
          <a:xfrm>
            <a:off x="5168898" y="4292351"/>
            <a:ext cx="4248150" cy="1582737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25" name="8 Marcador de texto"/>
          <p:cNvSpPr>
            <a:spLocks noGrp="1"/>
          </p:cNvSpPr>
          <p:nvPr>
            <p:ph type="body" sz="quarter" idx="24" hasCustomPrompt="1"/>
          </p:nvPr>
        </p:nvSpPr>
        <p:spPr>
          <a:xfrm>
            <a:off x="5168899" y="5948535"/>
            <a:ext cx="424815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15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43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PHOTOS AND TWO 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1" y="836613"/>
            <a:ext cx="4248149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Left text box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22423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Right text box</a:t>
            </a:r>
            <a:endParaRPr lang="en-GB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sz="quarter" idx="14" hasCustomPrompt="1"/>
          </p:nvPr>
        </p:nvSpPr>
        <p:spPr>
          <a:xfrm>
            <a:off x="488950" y="2133601"/>
            <a:ext cx="2015778" cy="1655439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18" name="8 Marcador de texto"/>
          <p:cNvSpPr>
            <a:spLocks noGrp="1"/>
          </p:cNvSpPr>
          <p:nvPr>
            <p:ph type="body" sz="quarter" idx="18" hasCustomPrompt="1"/>
          </p:nvPr>
        </p:nvSpPr>
        <p:spPr>
          <a:xfrm>
            <a:off x="488951" y="3862313"/>
            <a:ext cx="2015778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26" name="2 Marcador de posición de imagen"/>
          <p:cNvSpPr>
            <a:spLocks noGrp="1"/>
          </p:cNvSpPr>
          <p:nvPr>
            <p:ph type="pic" sz="quarter" idx="25" hasCustomPrompt="1"/>
          </p:nvPr>
        </p:nvSpPr>
        <p:spPr>
          <a:xfrm>
            <a:off x="2721322" y="2132856"/>
            <a:ext cx="2015778" cy="1655439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27" name="8 Marcador de texto"/>
          <p:cNvSpPr>
            <a:spLocks noGrp="1"/>
          </p:cNvSpPr>
          <p:nvPr>
            <p:ph type="body" sz="quarter" idx="26" hasCustomPrompt="1"/>
          </p:nvPr>
        </p:nvSpPr>
        <p:spPr>
          <a:xfrm>
            <a:off x="2721323" y="3861568"/>
            <a:ext cx="2015778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36" name="2 Marcador de posición de imagen"/>
          <p:cNvSpPr>
            <a:spLocks noGrp="1"/>
          </p:cNvSpPr>
          <p:nvPr>
            <p:ph type="pic" sz="quarter" idx="27" hasCustomPrompt="1"/>
          </p:nvPr>
        </p:nvSpPr>
        <p:spPr>
          <a:xfrm>
            <a:off x="488951" y="4221088"/>
            <a:ext cx="2015778" cy="1655439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37" name="8 Marcador de texto"/>
          <p:cNvSpPr>
            <a:spLocks noGrp="1"/>
          </p:cNvSpPr>
          <p:nvPr>
            <p:ph type="body" sz="quarter" idx="28" hasCustomPrompt="1"/>
          </p:nvPr>
        </p:nvSpPr>
        <p:spPr>
          <a:xfrm>
            <a:off x="488952" y="5949800"/>
            <a:ext cx="2015778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38" name="2 Marcador de posición de imagen"/>
          <p:cNvSpPr>
            <a:spLocks noGrp="1"/>
          </p:cNvSpPr>
          <p:nvPr>
            <p:ph type="pic" sz="quarter" idx="29" hasCustomPrompt="1"/>
          </p:nvPr>
        </p:nvSpPr>
        <p:spPr>
          <a:xfrm>
            <a:off x="2721323" y="4220343"/>
            <a:ext cx="2015778" cy="1655439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39" name="8 Marcador de texto"/>
          <p:cNvSpPr>
            <a:spLocks noGrp="1"/>
          </p:cNvSpPr>
          <p:nvPr>
            <p:ph type="body" sz="quarter" idx="30" hasCustomPrompt="1"/>
          </p:nvPr>
        </p:nvSpPr>
        <p:spPr>
          <a:xfrm>
            <a:off x="2721324" y="5949055"/>
            <a:ext cx="2015778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40" name="2 Marcador de posición de imagen"/>
          <p:cNvSpPr>
            <a:spLocks noGrp="1"/>
          </p:cNvSpPr>
          <p:nvPr>
            <p:ph type="pic" sz="quarter" idx="31" hasCustomPrompt="1"/>
          </p:nvPr>
        </p:nvSpPr>
        <p:spPr>
          <a:xfrm>
            <a:off x="5168900" y="2132856"/>
            <a:ext cx="2015778" cy="1655439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41" name="8 Marcador de texto"/>
          <p:cNvSpPr>
            <a:spLocks noGrp="1"/>
          </p:cNvSpPr>
          <p:nvPr>
            <p:ph type="body" sz="quarter" idx="32" hasCustomPrompt="1"/>
          </p:nvPr>
        </p:nvSpPr>
        <p:spPr>
          <a:xfrm>
            <a:off x="5168901" y="3861568"/>
            <a:ext cx="2015778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42" name="2 Marcador de posición de imagen"/>
          <p:cNvSpPr>
            <a:spLocks noGrp="1"/>
          </p:cNvSpPr>
          <p:nvPr>
            <p:ph type="pic" sz="quarter" idx="33" hasCustomPrompt="1"/>
          </p:nvPr>
        </p:nvSpPr>
        <p:spPr>
          <a:xfrm>
            <a:off x="7401272" y="2132111"/>
            <a:ext cx="2015778" cy="1655439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43" name="8 Marcador de texto"/>
          <p:cNvSpPr>
            <a:spLocks noGrp="1"/>
          </p:cNvSpPr>
          <p:nvPr>
            <p:ph type="body" sz="quarter" idx="34" hasCustomPrompt="1"/>
          </p:nvPr>
        </p:nvSpPr>
        <p:spPr>
          <a:xfrm>
            <a:off x="7401273" y="3860823"/>
            <a:ext cx="2015778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44" name="2 Marcador de posición de imagen"/>
          <p:cNvSpPr>
            <a:spLocks noGrp="1"/>
          </p:cNvSpPr>
          <p:nvPr>
            <p:ph type="pic" sz="quarter" idx="35" hasCustomPrompt="1"/>
          </p:nvPr>
        </p:nvSpPr>
        <p:spPr>
          <a:xfrm>
            <a:off x="5168901" y="4220343"/>
            <a:ext cx="2015778" cy="1655439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45" name="8 Marcador de texto"/>
          <p:cNvSpPr>
            <a:spLocks noGrp="1"/>
          </p:cNvSpPr>
          <p:nvPr>
            <p:ph type="body" sz="quarter" idx="36" hasCustomPrompt="1"/>
          </p:nvPr>
        </p:nvSpPr>
        <p:spPr>
          <a:xfrm>
            <a:off x="5168902" y="5949055"/>
            <a:ext cx="2015778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46" name="2 Marcador de posición de imagen"/>
          <p:cNvSpPr>
            <a:spLocks noGrp="1"/>
          </p:cNvSpPr>
          <p:nvPr>
            <p:ph type="pic" sz="quarter" idx="37" hasCustomPrompt="1"/>
          </p:nvPr>
        </p:nvSpPr>
        <p:spPr>
          <a:xfrm>
            <a:off x="7401273" y="4219598"/>
            <a:ext cx="2015778" cy="1655439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  <a:p>
            <a:endParaRPr lang="en-GB" dirty="0"/>
          </a:p>
        </p:txBody>
      </p:sp>
      <p:sp>
        <p:nvSpPr>
          <p:cNvPr id="47" name="8 Marcador de texto"/>
          <p:cNvSpPr>
            <a:spLocks noGrp="1"/>
          </p:cNvSpPr>
          <p:nvPr>
            <p:ph type="body" sz="quarter" idx="38" hasCustomPrompt="1"/>
          </p:nvPr>
        </p:nvSpPr>
        <p:spPr>
          <a:xfrm>
            <a:off x="7401274" y="5948310"/>
            <a:ext cx="2015778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23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24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8149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BIG PHOTO AND TEXT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836613"/>
            <a:ext cx="8928100" cy="57616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488950" y="1484784"/>
            <a:ext cx="8928100" cy="43924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</p:txBody>
      </p:sp>
      <p:sp>
        <p:nvSpPr>
          <p:cNvPr id="8" name="8 Marcador de texto"/>
          <p:cNvSpPr>
            <a:spLocks noGrp="1"/>
          </p:cNvSpPr>
          <p:nvPr>
            <p:ph type="body" sz="quarter" idx="16" hasCustomPrompt="1"/>
          </p:nvPr>
        </p:nvSpPr>
        <p:spPr>
          <a:xfrm>
            <a:off x="488950" y="5949950"/>
            <a:ext cx="8928100" cy="358775"/>
          </a:xfrm>
          <a:prstGeom prst="rect">
            <a:avLst/>
          </a:prstGeom>
        </p:spPr>
        <p:txBody>
          <a:bodyPr lIns="0" rIns="0" anchor="ctr" anchorCtr="0"/>
          <a:lstStyle>
            <a:lvl1pPr marL="0" indent="0">
              <a:buFont typeface="Arial" panose="020B0604020202020204" pitchFamily="34" charset="0"/>
              <a:buNone/>
              <a:defRPr lang="es-ES" sz="1000" b="1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457097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2pPr>
            <a:lvl3pPr marL="914192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3pPr>
            <a:lvl4pPr marL="1371286" indent="0">
              <a:buFont typeface="Arial" panose="020B0604020202020204" pitchFamily="34" charset="0"/>
              <a:buNone/>
              <a:defRPr lang="es-ES" sz="2400" b="0" kern="1200" baseline="0" dirty="0" smtClean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4pPr>
            <a:lvl5pPr marL="1828384" indent="0">
              <a:buFont typeface="Arial" panose="020B0604020202020204" pitchFamily="34" charset="0"/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photo text</a:t>
            </a:r>
            <a:endParaRPr lang="en-GB" dirty="0"/>
          </a:p>
        </p:txBody>
      </p:sp>
      <p:sp>
        <p:nvSpPr>
          <p:cNvPr id="9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0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6960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488950" y="764707"/>
            <a:ext cx="8928100" cy="561704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2491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BIG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692696"/>
            <a:ext cx="9906000" cy="5689054"/>
          </a:xfrm>
          <a:prstGeom prst="rect">
            <a:avLst/>
          </a:prstGeom>
          <a:ln w="28575">
            <a:noFill/>
          </a:ln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Image</a:t>
            </a:r>
            <a:endParaRPr lang="en-GB" dirty="0"/>
          </a:p>
        </p:txBody>
      </p:sp>
      <p:cxnSp>
        <p:nvCxnSpPr>
          <p:cNvPr id="7" name="6 Conector recto"/>
          <p:cNvCxnSpPr/>
          <p:nvPr userDrawn="1"/>
        </p:nvCxnSpPr>
        <p:spPr>
          <a:xfrm flipV="1">
            <a:off x="0" y="6381328"/>
            <a:ext cx="9906000" cy="422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 userDrawn="1"/>
        </p:nvCxnSpPr>
        <p:spPr>
          <a:xfrm flipV="1">
            <a:off x="-21651" y="692696"/>
            <a:ext cx="9906000" cy="422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0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918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TWO BLOCKS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836613"/>
            <a:ext cx="8928100" cy="93620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9" name="8 Conector recto"/>
          <p:cNvCxnSpPr/>
          <p:nvPr userDrawn="1"/>
        </p:nvCxnSpPr>
        <p:spPr>
          <a:xfrm flipH="1">
            <a:off x="488949" y="1844824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1916832"/>
            <a:ext cx="9001125" cy="4175993"/>
          </a:xfrm>
          <a:prstGeom prst="rect">
            <a:avLst/>
          </a:prstGeom>
        </p:spPr>
        <p:txBody>
          <a:bodyPr lIns="0" rIns="0"/>
          <a:lstStyle>
            <a:lvl1pPr marL="342900" indent="-342900"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0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1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407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GINNING OF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5168898" y="116633"/>
            <a:ext cx="4248597" cy="576063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5168898" y="764708"/>
            <a:ext cx="4248151" cy="5617041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4430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TWO BLOCK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836613"/>
            <a:ext cx="8928100" cy="2808412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9" name="8 Conector recto"/>
          <p:cNvCxnSpPr/>
          <p:nvPr userDrawn="1"/>
        </p:nvCxnSpPr>
        <p:spPr>
          <a:xfrm flipH="1">
            <a:off x="488949" y="3717032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3789040"/>
            <a:ext cx="9001125" cy="2303785"/>
          </a:xfrm>
          <a:prstGeom prst="rect">
            <a:avLst/>
          </a:prstGeom>
        </p:spPr>
        <p:txBody>
          <a:bodyPr lIns="0" rIns="0"/>
          <a:lstStyle>
            <a:lvl1pPr marL="342900" indent="-342900"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0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1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3066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THREE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836613"/>
            <a:ext cx="8928100" cy="158427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564445"/>
            <a:ext cx="8928547" cy="1800659"/>
          </a:xfrm>
          <a:prstGeom prst="rect">
            <a:avLst/>
          </a:prstGeom>
        </p:spPr>
        <p:txBody>
          <a:bodyPr lIns="0" rIns="0"/>
          <a:lstStyle>
            <a:lvl1pPr marL="342900" indent="-342900"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0" name="9 Conector recto"/>
          <p:cNvCxnSpPr/>
          <p:nvPr userDrawn="1"/>
        </p:nvCxnSpPr>
        <p:spPr>
          <a:xfrm flipH="1">
            <a:off x="488950" y="2492896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 userDrawn="1"/>
        </p:nvCxnSpPr>
        <p:spPr>
          <a:xfrm flipH="1">
            <a:off x="488950" y="4437112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3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4509119"/>
            <a:ext cx="8928100" cy="1799605"/>
          </a:xfrm>
          <a:prstGeom prst="rect">
            <a:avLst/>
          </a:prstGeom>
        </p:spPr>
        <p:txBody>
          <a:bodyPr lIns="0" r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dirty="0">
                <a:effectLst/>
              </a:rPr>
              <a:t>Third text</a:t>
            </a:r>
            <a:endParaRPr lang="en-GB" dirty="0"/>
          </a:p>
        </p:txBody>
      </p:sp>
      <p:sp>
        <p:nvSpPr>
          <p:cNvPr id="12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4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2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491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COLOR IN THREE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836613"/>
            <a:ext cx="8928100" cy="158427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564445"/>
            <a:ext cx="8928547" cy="1800659"/>
          </a:xfrm>
          <a:prstGeom prst="rect">
            <a:avLst/>
          </a:prstGeom>
        </p:spPr>
        <p:txBody>
          <a:bodyPr lIns="0" rIns="0"/>
          <a:lstStyle>
            <a:lvl1pPr marL="342900" indent="-342900">
              <a:buNone/>
              <a:defRPr lang="en-GB" sz="2400" b="1" kern="1200" baseline="0" dirty="0">
                <a:solidFill>
                  <a:srgbClr val="0070C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0" name="9 Conector recto"/>
          <p:cNvCxnSpPr/>
          <p:nvPr userDrawn="1"/>
        </p:nvCxnSpPr>
        <p:spPr>
          <a:xfrm flipH="1">
            <a:off x="488950" y="2492896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 userDrawn="1"/>
        </p:nvCxnSpPr>
        <p:spPr>
          <a:xfrm flipH="1">
            <a:off x="488950" y="4437112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3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4509119"/>
            <a:ext cx="8928100" cy="1799605"/>
          </a:xfrm>
          <a:prstGeom prst="rect">
            <a:avLst/>
          </a:prstGeom>
        </p:spPr>
        <p:txBody>
          <a:bodyPr lIns="0" r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GB" sz="2400" b="1" kern="1200" baseline="0" dirty="0">
                <a:solidFill>
                  <a:srgbClr val="FF5A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dirty="0">
                <a:effectLst/>
              </a:rPr>
              <a:t>Third text</a:t>
            </a:r>
            <a:endParaRPr lang="en-GB" dirty="0"/>
          </a:p>
        </p:txBody>
      </p:sp>
      <p:sp>
        <p:nvSpPr>
          <p:cNvPr id="12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4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7604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FOUR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836613"/>
            <a:ext cx="8928100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132857"/>
            <a:ext cx="8928547" cy="1368151"/>
          </a:xfrm>
          <a:prstGeom prst="rect">
            <a:avLst/>
          </a:prstGeom>
        </p:spPr>
        <p:txBody>
          <a:bodyPr lIns="0" rIns="0"/>
          <a:lstStyle>
            <a:lvl1pPr marL="342900" indent="-342900"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0" name="9 Conector recto"/>
          <p:cNvCxnSpPr/>
          <p:nvPr userDrawn="1"/>
        </p:nvCxnSpPr>
        <p:spPr>
          <a:xfrm flipH="1">
            <a:off x="488950" y="2060848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 userDrawn="1"/>
        </p:nvCxnSpPr>
        <p:spPr>
          <a:xfrm flipH="1">
            <a:off x="488950" y="4941168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3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3639121"/>
            <a:ext cx="8928100" cy="1230039"/>
          </a:xfrm>
          <a:prstGeom prst="rect">
            <a:avLst/>
          </a:prstGeom>
        </p:spPr>
        <p:txBody>
          <a:bodyPr lIns="0" r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dirty="0">
                <a:effectLst/>
              </a:rPr>
              <a:t>Third </a:t>
            </a:r>
            <a:r>
              <a:rPr lang="en-GB" dirty="0" err="1">
                <a:effectLst/>
              </a:rPr>
              <a:t>tetx</a:t>
            </a:r>
            <a:endParaRPr lang="en-GB" dirty="0"/>
          </a:p>
        </p:txBody>
      </p:sp>
      <p:cxnSp>
        <p:nvCxnSpPr>
          <p:cNvPr id="12" name="11 Conector recto"/>
          <p:cNvCxnSpPr/>
          <p:nvPr userDrawn="1"/>
        </p:nvCxnSpPr>
        <p:spPr>
          <a:xfrm flipH="1">
            <a:off x="488950" y="3573016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6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488950" y="5013325"/>
            <a:ext cx="8928100" cy="1295400"/>
          </a:xfrm>
          <a:prstGeom prst="rect">
            <a:avLst/>
          </a:prstGeom>
        </p:spPr>
        <p:txBody>
          <a:bodyPr lIns="0" r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GB" dirty="0">
                <a:effectLst/>
              </a:rPr>
              <a:t>Fourth text</a:t>
            </a:r>
            <a:endParaRPr lang="en-GB" dirty="0"/>
          </a:p>
        </p:txBody>
      </p:sp>
      <p:sp>
        <p:nvSpPr>
          <p:cNvPr id="14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5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437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COLOR IN FOUR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836613"/>
            <a:ext cx="8928100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132857"/>
            <a:ext cx="8928547" cy="1368151"/>
          </a:xfrm>
          <a:prstGeom prst="rect">
            <a:avLst/>
          </a:prstGeom>
        </p:spPr>
        <p:txBody>
          <a:bodyPr lIns="0" rIns="0"/>
          <a:lstStyle>
            <a:lvl1pPr marL="342900" indent="-342900">
              <a:buNone/>
              <a:defRPr lang="en-GB" sz="2400" b="1" kern="1200" baseline="0" dirty="0">
                <a:solidFill>
                  <a:srgbClr val="73A616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0" name="9 Conector recto"/>
          <p:cNvCxnSpPr/>
          <p:nvPr userDrawn="1"/>
        </p:nvCxnSpPr>
        <p:spPr>
          <a:xfrm flipH="1">
            <a:off x="488950" y="2060848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"/>
          <p:cNvCxnSpPr/>
          <p:nvPr userDrawn="1"/>
        </p:nvCxnSpPr>
        <p:spPr>
          <a:xfrm flipH="1">
            <a:off x="488950" y="4941168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3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3639121"/>
            <a:ext cx="8928100" cy="1230039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1" kern="1200" baseline="0" dirty="0">
                <a:solidFill>
                  <a:srgbClr val="0070C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Third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2" name="11 Conector recto"/>
          <p:cNvCxnSpPr/>
          <p:nvPr userDrawn="1"/>
        </p:nvCxnSpPr>
        <p:spPr>
          <a:xfrm flipH="1">
            <a:off x="488950" y="3573016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6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488950" y="5013325"/>
            <a:ext cx="8928100" cy="1295400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1" kern="1200" baseline="0" dirty="0">
                <a:solidFill>
                  <a:srgbClr val="FF5A00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Fourth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4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5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738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FOUR BLOCK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9102" y="836613"/>
            <a:ext cx="4247998" cy="1368251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348879"/>
            <a:ext cx="8928547" cy="1152129"/>
          </a:xfrm>
          <a:prstGeom prst="rect">
            <a:avLst/>
          </a:prstGeom>
        </p:spPr>
        <p:txBody>
          <a:bodyPr lIns="0" rIns="0"/>
          <a:lstStyle>
            <a:lvl1pPr marL="342900" indent="-342900"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0" name="9 Conector recto"/>
          <p:cNvCxnSpPr/>
          <p:nvPr userDrawn="1"/>
        </p:nvCxnSpPr>
        <p:spPr>
          <a:xfrm flipH="1">
            <a:off x="488950" y="2276872"/>
            <a:ext cx="8928100" cy="0"/>
          </a:xfrm>
          <a:prstGeom prst="line">
            <a:avLst/>
          </a:prstGeom>
          <a:ln w="57150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3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3639121"/>
            <a:ext cx="8928100" cy="1158031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Third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2" name="11 Conector recto"/>
          <p:cNvCxnSpPr/>
          <p:nvPr userDrawn="1"/>
        </p:nvCxnSpPr>
        <p:spPr>
          <a:xfrm flipH="1">
            <a:off x="488950" y="3573016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6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488950" y="4941169"/>
            <a:ext cx="8928100" cy="1224136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Fourth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4" name="2 Marcador de texto"/>
          <p:cNvSpPr>
            <a:spLocks noGrp="1"/>
          </p:cNvSpPr>
          <p:nvPr>
            <p:ph type="body" sz="quarter" idx="16" hasCustomPrompt="1"/>
          </p:nvPr>
        </p:nvSpPr>
        <p:spPr>
          <a:xfrm>
            <a:off x="5168899" y="908621"/>
            <a:ext cx="4247997" cy="129624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6" name="15 Conector recto"/>
          <p:cNvCxnSpPr/>
          <p:nvPr userDrawn="1"/>
        </p:nvCxnSpPr>
        <p:spPr>
          <a:xfrm flipH="1">
            <a:off x="488950" y="486916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recto"/>
          <p:cNvCxnSpPr/>
          <p:nvPr userDrawn="1"/>
        </p:nvCxnSpPr>
        <p:spPr>
          <a:xfrm flipH="1">
            <a:off x="489397" y="6237312"/>
            <a:ext cx="8928100" cy="0"/>
          </a:xfrm>
          <a:prstGeom prst="line">
            <a:avLst/>
          </a:prstGeom>
          <a:ln w="57150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8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283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FOUR BLOCKS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9102" y="836613"/>
            <a:ext cx="4247998" cy="1368251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348879"/>
            <a:ext cx="8928547" cy="2520281"/>
          </a:xfrm>
          <a:prstGeom prst="rect">
            <a:avLst/>
          </a:prstGeom>
        </p:spPr>
        <p:txBody>
          <a:bodyPr lIns="0" r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0" name="9 Conector recto"/>
          <p:cNvCxnSpPr/>
          <p:nvPr userDrawn="1"/>
        </p:nvCxnSpPr>
        <p:spPr>
          <a:xfrm flipH="1">
            <a:off x="488950" y="2276872"/>
            <a:ext cx="8928100" cy="0"/>
          </a:xfrm>
          <a:prstGeom prst="line">
            <a:avLst/>
          </a:prstGeom>
          <a:ln w="57150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3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0" y="5085184"/>
            <a:ext cx="8928100" cy="1158031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1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Third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4" name="2 Marcador de texto"/>
          <p:cNvSpPr>
            <a:spLocks noGrp="1"/>
          </p:cNvSpPr>
          <p:nvPr>
            <p:ph type="body" sz="quarter" idx="16" hasCustomPrompt="1"/>
          </p:nvPr>
        </p:nvSpPr>
        <p:spPr>
          <a:xfrm>
            <a:off x="5168899" y="908621"/>
            <a:ext cx="4247997" cy="129624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6" name="15 Conector recto"/>
          <p:cNvCxnSpPr/>
          <p:nvPr userDrawn="1"/>
        </p:nvCxnSpPr>
        <p:spPr>
          <a:xfrm flipH="1">
            <a:off x="488950" y="5013176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14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17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3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7331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TWO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348879"/>
            <a:ext cx="8928547" cy="3960441"/>
          </a:xfrm>
          <a:prstGeom prst="rect">
            <a:avLst/>
          </a:prstGeom>
        </p:spPr>
        <p:txBody>
          <a:bodyPr lIns="0" rIns="0"/>
          <a:lstStyle>
            <a:lvl1pPr marL="342900" indent="-342900"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0" name="9 Conector recto"/>
          <p:cNvCxnSpPr/>
          <p:nvPr userDrawn="1"/>
        </p:nvCxnSpPr>
        <p:spPr>
          <a:xfrm flipH="1">
            <a:off x="488950" y="2276872"/>
            <a:ext cx="8928100" cy="0"/>
          </a:xfrm>
          <a:prstGeom prst="line">
            <a:avLst/>
          </a:prstGeom>
          <a:ln w="57150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1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2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9102" y="836613"/>
            <a:ext cx="4247998" cy="1368251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5" name="2 Marcador de texto"/>
          <p:cNvSpPr>
            <a:spLocks noGrp="1"/>
          </p:cNvSpPr>
          <p:nvPr>
            <p:ph type="body" sz="quarter" idx="16" hasCustomPrompt="1"/>
          </p:nvPr>
        </p:nvSpPr>
        <p:spPr>
          <a:xfrm>
            <a:off x="5168899" y="908621"/>
            <a:ext cx="4247997" cy="129624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8719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THREE BLOCK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88950" y="2348879"/>
            <a:ext cx="8928547" cy="936105"/>
          </a:xfrm>
          <a:prstGeom prst="rect">
            <a:avLst/>
          </a:prstGeom>
        </p:spPr>
        <p:txBody>
          <a:bodyPr lIns="0" rIns="0"/>
          <a:lstStyle>
            <a:lvl1pPr marL="342900" indent="-342900">
              <a:buNone/>
              <a:defRPr lang="en-GB" sz="24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Second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0" name="9 Conector recto"/>
          <p:cNvCxnSpPr/>
          <p:nvPr userDrawn="1"/>
        </p:nvCxnSpPr>
        <p:spPr>
          <a:xfrm flipH="1">
            <a:off x="488950" y="2276872"/>
            <a:ext cx="8928100" cy="0"/>
          </a:xfrm>
          <a:prstGeom prst="line">
            <a:avLst/>
          </a:prstGeom>
          <a:ln w="57150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3356992"/>
            <a:ext cx="4248149" cy="2808312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1" name="18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168900" y="3356992"/>
            <a:ext cx="4248597" cy="2808312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14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6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7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9102" y="836613"/>
            <a:ext cx="4247998" cy="1368251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8" name="2 Marcador de texto"/>
          <p:cNvSpPr>
            <a:spLocks noGrp="1"/>
          </p:cNvSpPr>
          <p:nvPr>
            <p:ph type="body" sz="quarter" idx="16" hasCustomPrompt="1"/>
          </p:nvPr>
        </p:nvSpPr>
        <p:spPr>
          <a:xfrm>
            <a:off x="5168899" y="908621"/>
            <a:ext cx="4247997" cy="129624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First</a:t>
            </a:r>
            <a:r>
              <a:rPr lang="es-ES" dirty="0"/>
              <a:t> </a:t>
            </a:r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61882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EXT IN TWO BLOC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9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49" y="836612"/>
            <a:ext cx="4248151" cy="540269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899" y="836612"/>
            <a:ext cx="4248151" cy="5400699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9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3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118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488950" y="836613"/>
            <a:ext cx="892810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6" name="6 Título"/>
          <p:cNvSpPr>
            <a:spLocks noGrp="1"/>
          </p:cNvSpPr>
          <p:nvPr>
            <p:ph type="title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70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EXT IN TWO BLOCKS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1" y="836613"/>
            <a:ext cx="4248149" cy="720179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720179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8" name="6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Escribe aquí el título de la presentación</a:t>
            </a:r>
            <a:endParaRPr lang="en-GB" dirty="0"/>
          </a:p>
        </p:txBody>
      </p:sp>
      <p:cxnSp>
        <p:nvCxnSpPr>
          <p:cNvPr id="9" name="8 Conector recto"/>
          <p:cNvCxnSpPr/>
          <p:nvPr userDrawn="1"/>
        </p:nvCxnSpPr>
        <p:spPr>
          <a:xfrm flipH="1">
            <a:off x="488949" y="1628800"/>
            <a:ext cx="4248151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 userDrawn="1"/>
        </p:nvCxnSpPr>
        <p:spPr>
          <a:xfrm flipH="1">
            <a:off x="5161261" y="1628800"/>
            <a:ext cx="4248149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1700808"/>
            <a:ext cx="4248149" cy="446449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2" name="18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168900" y="1700808"/>
            <a:ext cx="4248597" cy="446449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4" name="13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14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487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EXT IN TWO BLOCKS WITH 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1" y="836613"/>
            <a:ext cx="8928099" cy="720179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8" name="6 Marcador de texto"/>
          <p:cNvSpPr>
            <a:spLocks noGrp="1"/>
          </p:cNvSpPr>
          <p:nvPr>
            <p:ph type="body" sz="quarter" idx="13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s-ES" dirty="0"/>
              <a:t>Escribe aquí el título de la presentación</a:t>
            </a:r>
            <a:endParaRPr lang="en-GB" dirty="0"/>
          </a:p>
        </p:txBody>
      </p:sp>
      <p:sp>
        <p:nvSpPr>
          <p:cNvPr id="11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1700808"/>
            <a:ext cx="4248149" cy="4464496"/>
          </a:xfrm>
          <a:prstGeom prst="rect">
            <a:avLst/>
          </a:prstGeom>
          <a:ln w="28575">
            <a:solidFill>
              <a:srgbClr val="5C881A"/>
            </a:solidFill>
          </a:ln>
        </p:spPr>
        <p:txBody>
          <a:bodyPr lIns="108000" tIns="3600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2" name="18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168900" y="1700808"/>
            <a:ext cx="4248597" cy="4464496"/>
          </a:xfrm>
          <a:prstGeom prst="rect">
            <a:avLst/>
          </a:prstGeom>
          <a:ln w="28575">
            <a:solidFill>
              <a:srgbClr val="5C881A"/>
            </a:solidFill>
          </a:ln>
        </p:spPr>
        <p:txBody>
          <a:bodyPr lIns="108000" tIns="3600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9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392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EXT IN TWO BLOCKS-2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1" y="836613"/>
            <a:ext cx="4248149" cy="720179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720179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2" name="18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5168900" y="1700808"/>
            <a:ext cx="4248597" cy="4464496"/>
          </a:xfrm>
          <a:prstGeom prst="rect">
            <a:avLst/>
          </a:prstGeom>
          <a:ln w="28575">
            <a:solidFill>
              <a:srgbClr val="5C881A"/>
            </a:solidFill>
          </a:ln>
        </p:spPr>
        <p:txBody>
          <a:bodyPr lIns="108000" tIns="36000"/>
          <a:lstStyle>
            <a:lvl1pPr marL="0" indent="0">
              <a:buNone/>
              <a:defRPr sz="240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9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1700808"/>
            <a:ext cx="4248149" cy="4464496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0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1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518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2348880"/>
            <a:ext cx="4248150" cy="3816424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4" name="3 Marcador de gráfico"/>
          <p:cNvSpPr>
            <a:spLocks noGrp="1"/>
          </p:cNvSpPr>
          <p:nvPr>
            <p:ph type="chart" sz="quarter" idx="13" hasCustomPrompt="1"/>
          </p:nvPr>
        </p:nvSpPr>
        <p:spPr>
          <a:xfrm>
            <a:off x="5168900" y="2349500"/>
            <a:ext cx="4248150" cy="381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Graphic</a:t>
            </a:r>
            <a:endParaRPr lang="en-GB" dirty="0"/>
          </a:p>
        </p:txBody>
      </p:sp>
      <p:cxnSp>
        <p:nvCxnSpPr>
          <p:cNvPr id="11" name="10 Conector recto"/>
          <p:cNvCxnSpPr/>
          <p:nvPr userDrawn="1"/>
        </p:nvCxnSpPr>
        <p:spPr>
          <a:xfrm flipH="1">
            <a:off x="488950" y="212065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12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5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6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4248149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7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5635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GRAPHIC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2348880"/>
            <a:ext cx="4248150" cy="2952328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4" name="3 Marcador de gráfico"/>
          <p:cNvSpPr>
            <a:spLocks noGrp="1"/>
          </p:cNvSpPr>
          <p:nvPr>
            <p:ph type="chart" sz="quarter" idx="13" hasCustomPrompt="1"/>
          </p:nvPr>
        </p:nvSpPr>
        <p:spPr>
          <a:xfrm>
            <a:off x="5168900" y="2349500"/>
            <a:ext cx="4248150" cy="2952271"/>
          </a:xfrm>
          <a:prstGeom prst="rect">
            <a:avLst/>
          </a:prstGeom>
        </p:spPr>
        <p:txBody>
          <a:bodyPr/>
          <a:lstStyle>
            <a:lvl1pPr marL="342822" marR="0" indent="-342822" algn="l" defTabSz="457097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lvl1pPr>
          </a:lstStyle>
          <a:p>
            <a:r>
              <a:rPr lang="es-ES" dirty="0" err="1"/>
              <a:t>Graphic</a:t>
            </a:r>
          </a:p>
          <a:p>
            <a:endParaRPr lang="en-GB" dirty="0"/>
          </a:p>
        </p:txBody>
      </p:sp>
      <p:cxnSp>
        <p:nvCxnSpPr>
          <p:cNvPr id="11" name="10 Conector recto"/>
          <p:cNvCxnSpPr/>
          <p:nvPr userDrawn="1"/>
        </p:nvCxnSpPr>
        <p:spPr>
          <a:xfrm flipH="1">
            <a:off x="488950" y="212065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12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13 Conector recto"/>
          <p:cNvCxnSpPr/>
          <p:nvPr userDrawn="1"/>
        </p:nvCxnSpPr>
        <p:spPr>
          <a:xfrm>
            <a:off x="488952" y="552716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6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488950" y="5589239"/>
            <a:ext cx="8928100" cy="719485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1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/>
              <a:t>Cuarto bloque de texto</a:t>
            </a:r>
            <a:endParaRPr lang="en-GB" dirty="0"/>
          </a:p>
        </p:txBody>
      </p:sp>
      <p:sp>
        <p:nvSpPr>
          <p:cNvPr id="16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7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8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4248149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58177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88950" y="2348880"/>
            <a:ext cx="4248150" cy="2952328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1" name="10 Conector recto"/>
          <p:cNvCxnSpPr/>
          <p:nvPr userDrawn="1"/>
        </p:nvCxnSpPr>
        <p:spPr>
          <a:xfrm flipH="1">
            <a:off x="488950" y="212065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12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13 Conector recto"/>
          <p:cNvCxnSpPr/>
          <p:nvPr userDrawn="1"/>
        </p:nvCxnSpPr>
        <p:spPr>
          <a:xfrm>
            <a:off x="488952" y="552716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6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488950" y="5589239"/>
            <a:ext cx="8928100" cy="719485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1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Fourth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5" name="4 Marcador de tabla"/>
          <p:cNvSpPr>
            <a:spLocks noGrp="1"/>
          </p:cNvSpPr>
          <p:nvPr>
            <p:ph type="tbl" sz="quarter" idx="16" hasCustomPrompt="1"/>
          </p:nvPr>
        </p:nvSpPr>
        <p:spPr>
          <a:xfrm>
            <a:off x="5168900" y="2349500"/>
            <a:ext cx="4248150" cy="295170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Table</a:t>
            </a:r>
            <a:endParaRPr lang="en-GB" dirty="0"/>
          </a:p>
        </p:txBody>
      </p:sp>
      <p:sp>
        <p:nvSpPr>
          <p:cNvPr id="16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7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8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4248149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28251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GRAPHIC-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5168900" y="2348880"/>
            <a:ext cx="4248150" cy="3816424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4" name="3 Marcador de gráfico"/>
          <p:cNvSpPr>
            <a:spLocks noGrp="1"/>
          </p:cNvSpPr>
          <p:nvPr>
            <p:ph type="chart" sz="quarter" idx="13" hasCustomPrompt="1"/>
          </p:nvPr>
        </p:nvSpPr>
        <p:spPr>
          <a:xfrm>
            <a:off x="488950" y="2349500"/>
            <a:ext cx="4248150" cy="381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Graph</a:t>
            </a:r>
            <a:endParaRPr lang="en-GB" dirty="0"/>
          </a:p>
        </p:txBody>
      </p:sp>
      <p:cxnSp>
        <p:nvCxnSpPr>
          <p:cNvPr id="11" name="10 Conector recto"/>
          <p:cNvCxnSpPr/>
          <p:nvPr userDrawn="1"/>
        </p:nvCxnSpPr>
        <p:spPr>
          <a:xfrm flipH="1">
            <a:off x="488950" y="212065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12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5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6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4248149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7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14364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GRAPHIC-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5168899" y="2348880"/>
            <a:ext cx="4248151" cy="2952328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4" name="3 Marcador de gráfico"/>
          <p:cNvSpPr>
            <a:spLocks noGrp="1"/>
          </p:cNvSpPr>
          <p:nvPr>
            <p:ph type="chart" sz="quarter" idx="13" hasCustomPrompt="1"/>
          </p:nvPr>
        </p:nvSpPr>
        <p:spPr>
          <a:xfrm>
            <a:off x="488949" y="2349499"/>
            <a:ext cx="4248151" cy="29522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Graph</a:t>
            </a:r>
            <a:endParaRPr lang="en-GB" dirty="0"/>
          </a:p>
        </p:txBody>
      </p:sp>
      <p:cxnSp>
        <p:nvCxnSpPr>
          <p:cNvPr id="11" name="10 Conector recto"/>
          <p:cNvCxnSpPr/>
          <p:nvPr userDrawn="1"/>
        </p:nvCxnSpPr>
        <p:spPr>
          <a:xfrm flipH="1">
            <a:off x="488950" y="212065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12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13 Conector recto"/>
          <p:cNvCxnSpPr/>
          <p:nvPr userDrawn="1"/>
        </p:nvCxnSpPr>
        <p:spPr>
          <a:xfrm>
            <a:off x="488952" y="552716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6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488950" y="5589239"/>
            <a:ext cx="8928100" cy="719485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1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Fourth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6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7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8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4248149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32257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TABL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5168899" y="2348880"/>
            <a:ext cx="4248151" cy="2952328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cxnSp>
        <p:nvCxnSpPr>
          <p:cNvPr id="11" name="10 Conector recto"/>
          <p:cNvCxnSpPr/>
          <p:nvPr userDrawn="1"/>
        </p:nvCxnSpPr>
        <p:spPr>
          <a:xfrm flipH="1">
            <a:off x="488950" y="212065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12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13 Conector recto"/>
          <p:cNvCxnSpPr/>
          <p:nvPr userDrawn="1"/>
        </p:nvCxnSpPr>
        <p:spPr>
          <a:xfrm>
            <a:off x="488952" y="552716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4 Marcador de tabla"/>
          <p:cNvSpPr>
            <a:spLocks noGrp="1"/>
          </p:cNvSpPr>
          <p:nvPr>
            <p:ph type="tbl" sz="quarter" idx="16" hasCustomPrompt="1"/>
          </p:nvPr>
        </p:nvSpPr>
        <p:spPr>
          <a:xfrm>
            <a:off x="488950" y="2348879"/>
            <a:ext cx="4248150" cy="295178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Table</a:t>
            </a:r>
            <a:endParaRPr lang="en-GB" dirty="0"/>
          </a:p>
        </p:txBody>
      </p:sp>
      <p:sp>
        <p:nvSpPr>
          <p:cNvPr id="16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7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8" name="6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488950" y="5589239"/>
            <a:ext cx="8928100" cy="719485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1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Fourth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9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4248149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20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5135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TW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gráfico"/>
          <p:cNvSpPr>
            <a:spLocks noGrp="1"/>
          </p:cNvSpPr>
          <p:nvPr>
            <p:ph type="chart" sz="quarter" idx="13" hasCustomPrompt="1"/>
          </p:nvPr>
        </p:nvSpPr>
        <p:spPr>
          <a:xfrm>
            <a:off x="5168900" y="2349500"/>
            <a:ext cx="4248150" cy="381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Graph</a:t>
            </a:r>
            <a:endParaRPr lang="en-GB" dirty="0"/>
          </a:p>
        </p:txBody>
      </p:sp>
      <p:cxnSp>
        <p:nvCxnSpPr>
          <p:cNvPr id="11" name="10 Conector recto"/>
          <p:cNvCxnSpPr/>
          <p:nvPr userDrawn="1"/>
        </p:nvCxnSpPr>
        <p:spPr>
          <a:xfrm flipH="1">
            <a:off x="488950" y="212065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Marcador de gráfico"/>
          <p:cNvSpPr>
            <a:spLocks noGrp="1"/>
          </p:cNvSpPr>
          <p:nvPr>
            <p:ph type="chart" sz="quarter" idx="15" hasCustomPrompt="1"/>
          </p:nvPr>
        </p:nvSpPr>
        <p:spPr>
          <a:xfrm>
            <a:off x="488950" y="2349500"/>
            <a:ext cx="4248150" cy="381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Graph</a:t>
            </a:r>
            <a:endParaRPr lang="en-GB" dirty="0"/>
          </a:p>
        </p:txBody>
      </p: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12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5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6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4248149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7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128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79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TWO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10 Conector recto"/>
          <p:cNvCxnSpPr/>
          <p:nvPr userDrawn="1"/>
        </p:nvCxnSpPr>
        <p:spPr>
          <a:xfrm flipH="1">
            <a:off x="488950" y="212065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12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Marcador de tabla"/>
          <p:cNvSpPr>
            <a:spLocks noGrp="1"/>
          </p:cNvSpPr>
          <p:nvPr>
            <p:ph type="tbl" sz="quarter" idx="16" hasCustomPrompt="1"/>
          </p:nvPr>
        </p:nvSpPr>
        <p:spPr>
          <a:xfrm>
            <a:off x="488950" y="2349500"/>
            <a:ext cx="4248150" cy="381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Table</a:t>
            </a:r>
            <a:endParaRPr lang="en-GB" dirty="0"/>
          </a:p>
        </p:txBody>
      </p:sp>
      <p:sp>
        <p:nvSpPr>
          <p:cNvPr id="15" name="2 Marcador de tabla"/>
          <p:cNvSpPr>
            <a:spLocks noGrp="1"/>
          </p:cNvSpPr>
          <p:nvPr>
            <p:ph type="tbl" sz="quarter" idx="17" hasCustomPrompt="1"/>
          </p:nvPr>
        </p:nvSpPr>
        <p:spPr>
          <a:xfrm>
            <a:off x="5151424" y="2348880"/>
            <a:ext cx="4248150" cy="381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Table</a:t>
            </a:r>
            <a:endParaRPr lang="en-GB" dirty="0"/>
          </a:p>
        </p:txBody>
      </p:sp>
      <p:sp>
        <p:nvSpPr>
          <p:cNvPr id="14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6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4248149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8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33333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A GRAPHIC AND A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10 Conector recto"/>
          <p:cNvCxnSpPr/>
          <p:nvPr userDrawn="1"/>
        </p:nvCxnSpPr>
        <p:spPr>
          <a:xfrm flipH="1">
            <a:off x="488950" y="2120650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5 Marcador de gráfico"/>
          <p:cNvSpPr>
            <a:spLocks noGrp="1"/>
          </p:cNvSpPr>
          <p:nvPr>
            <p:ph type="chart" sz="quarter" idx="15" hasCustomPrompt="1"/>
          </p:nvPr>
        </p:nvSpPr>
        <p:spPr>
          <a:xfrm>
            <a:off x="488950" y="2349500"/>
            <a:ext cx="4248150" cy="3816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Graph</a:t>
            </a:r>
            <a:endParaRPr lang="en-GB" dirty="0"/>
          </a:p>
        </p:txBody>
      </p:sp>
      <p:sp>
        <p:nvSpPr>
          <p:cNvPr id="12" name="11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12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Marcador de tabla"/>
          <p:cNvSpPr>
            <a:spLocks noGrp="1"/>
          </p:cNvSpPr>
          <p:nvPr>
            <p:ph type="tbl" sz="quarter" idx="16" hasCustomPrompt="1"/>
          </p:nvPr>
        </p:nvSpPr>
        <p:spPr>
          <a:xfrm>
            <a:off x="5168900" y="2348880"/>
            <a:ext cx="4248150" cy="381697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Table</a:t>
            </a:r>
            <a:endParaRPr lang="en-GB" dirty="0"/>
          </a:p>
        </p:txBody>
      </p:sp>
      <p:sp>
        <p:nvSpPr>
          <p:cNvPr id="14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5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16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4248149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17" name="18 Marcador de texto"/>
          <p:cNvSpPr>
            <a:spLocks noGrp="1"/>
          </p:cNvSpPr>
          <p:nvPr>
            <p:ph type="body" sz="quarter" idx="11" hasCustomPrompt="1"/>
          </p:nvPr>
        </p:nvSpPr>
        <p:spPr>
          <a:xfrm>
            <a:off x="5168900" y="836613"/>
            <a:ext cx="4248597" cy="1152227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Right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18343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A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8928546" cy="936203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cxnSp>
        <p:nvCxnSpPr>
          <p:cNvPr id="11" name="10 Conector recto"/>
          <p:cNvCxnSpPr/>
          <p:nvPr userDrawn="1"/>
        </p:nvCxnSpPr>
        <p:spPr>
          <a:xfrm flipH="1">
            <a:off x="517410" y="1916832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2 Marcador de tabla"/>
          <p:cNvSpPr>
            <a:spLocks noGrp="1"/>
          </p:cNvSpPr>
          <p:nvPr>
            <p:ph type="tbl" sz="quarter" idx="16" hasCustomPrompt="1"/>
          </p:nvPr>
        </p:nvSpPr>
        <p:spPr>
          <a:xfrm>
            <a:off x="488951" y="2060848"/>
            <a:ext cx="8928099" cy="410500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Table</a:t>
            </a:r>
            <a:endParaRPr lang="en-GB" dirty="0"/>
          </a:p>
        </p:txBody>
      </p:sp>
      <p:sp>
        <p:nvSpPr>
          <p:cNvPr id="14" name="13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0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446333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A BLOCK WITH A TABL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16 Marcador de texto"/>
          <p:cNvSpPr>
            <a:spLocks noGrp="1"/>
          </p:cNvSpPr>
          <p:nvPr>
            <p:ph type="body" sz="quarter" idx="14" hasCustomPrompt="1"/>
          </p:nvPr>
        </p:nvSpPr>
        <p:spPr>
          <a:xfrm>
            <a:off x="488951" y="836613"/>
            <a:ext cx="8928546" cy="864195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Left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GB" dirty="0"/>
          </a:p>
        </p:txBody>
      </p:sp>
      <p:cxnSp>
        <p:nvCxnSpPr>
          <p:cNvPr id="11" name="10 Conector recto"/>
          <p:cNvCxnSpPr/>
          <p:nvPr userDrawn="1"/>
        </p:nvCxnSpPr>
        <p:spPr>
          <a:xfrm flipH="1">
            <a:off x="488950" y="1844824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2 Marcador de tabla"/>
          <p:cNvSpPr>
            <a:spLocks noGrp="1"/>
          </p:cNvSpPr>
          <p:nvPr>
            <p:ph type="tbl" sz="quarter" idx="16" hasCustomPrompt="1"/>
          </p:nvPr>
        </p:nvSpPr>
        <p:spPr>
          <a:xfrm>
            <a:off x="488951" y="1916832"/>
            <a:ext cx="8928099" cy="338437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dirty="0" err="1"/>
              <a:t>Table</a:t>
            </a:r>
            <a:endParaRPr lang="en-GB" dirty="0"/>
          </a:p>
        </p:txBody>
      </p:sp>
      <p:sp>
        <p:nvSpPr>
          <p:cNvPr id="14" name="13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7 Conector recto"/>
          <p:cNvCxnSpPr/>
          <p:nvPr userDrawn="1"/>
        </p:nvCxnSpPr>
        <p:spPr>
          <a:xfrm>
            <a:off x="488952" y="5373216"/>
            <a:ext cx="8928100" cy="0"/>
          </a:xfrm>
          <a:prstGeom prst="line">
            <a:avLst/>
          </a:prstGeom>
          <a:ln w="28575"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6 Marcador de texto"/>
          <p:cNvSpPr>
            <a:spLocks noGrp="1"/>
          </p:cNvSpPr>
          <p:nvPr>
            <p:ph type="body" sz="quarter" idx="15" hasCustomPrompt="1"/>
          </p:nvPr>
        </p:nvSpPr>
        <p:spPr>
          <a:xfrm>
            <a:off x="488950" y="5445225"/>
            <a:ext cx="8928100" cy="863500"/>
          </a:xfrm>
          <a:prstGeom prst="rect">
            <a:avLst/>
          </a:prstGeom>
        </p:spPr>
        <p:txBody>
          <a:bodyPr lIns="0" rIns="0"/>
          <a:lstStyle>
            <a:lvl1pPr marL="342822" indent="-342822">
              <a:buNone/>
              <a:defRPr lang="en-GB" sz="2400" b="1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 err="1"/>
              <a:t>Fourth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GB" dirty="0"/>
          </a:p>
        </p:txBody>
      </p:sp>
      <p:sp>
        <p:nvSpPr>
          <p:cNvPr id="12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  <p:sp>
        <p:nvSpPr>
          <p:cNvPr id="13" name="6 Título"/>
          <p:cNvSpPr>
            <a:spLocks noGrp="1"/>
          </p:cNvSpPr>
          <p:nvPr>
            <p:ph type="title" hasCustomPrompt="1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dirty="0" err="1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8276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446088"/>
            <a:ext cx="8915400" cy="7493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274763"/>
            <a:ext cx="8915400" cy="4851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8162" y="6515101"/>
            <a:ext cx="31369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Innovation Overview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328033" y="6515101"/>
            <a:ext cx="2311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AF210-578A-4193-91A2-E3DBF0EDEE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40071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LY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6 Título"/>
          <p:cNvSpPr>
            <a:spLocks noGrp="1"/>
          </p:cNvSpPr>
          <p:nvPr>
            <p:ph type="title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04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 TITLE WITH A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488950" y="836613"/>
            <a:ext cx="892810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6" name="6 Título"/>
          <p:cNvSpPr>
            <a:spLocks noGrp="1"/>
          </p:cNvSpPr>
          <p:nvPr>
            <p:ph type="title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0808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 userDrawn="1"/>
        </p:nvSpPr>
        <p:spPr>
          <a:xfrm rot="5400000">
            <a:off x="4917220" y="-3735571"/>
            <a:ext cx="72008" cy="892854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16 Marcador de texto"/>
          <p:cNvSpPr>
            <a:spLocks noGrp="1"/>
          </p:cNvSpPr>
          <p:nvPr>
            <p:ph type="body" sz="quarter" idx="10"/>
          </p:nvPr>
        </p:nvSpPr>
        <p:spPr>
          <a:xfrm>
            <a:off x="488951" y="836613"/>
            <a:ext cx="4248149" cy="2087562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9" name="18 Marcador de texto"/>
          <p:cNvSpPr>
            <a:spLocks noGrp="1"/>
          </p:cNvSpPr>
          <p:nvPr>
            <p:ph type="body" sz="quarter" idx="11"/>
          </p:nvPr>
        </p:nvSpPr>
        <p:spPr>
          <a:xfrm>
            <a:off x="5168900" y="836613"/>
            <a:ext cx="4248597" cy="2087562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488949" y="116633"/>
            <a:ext cx="892810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0806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TWO SEPARAT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9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488950" y="836613"/>
            <a:ext cx="424815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1"/>
          </p:nvPr>
        </p:nvSpPr>
        <p:spPr>
          <a:xfrm>
            <a:off x="5168900" y="836613"/>
            <a:ext cx="4248150" cy="1079822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771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TITLE WITH A LEF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/>
          </p:nvPr>
        </p:nvSpPr>
        <p:spPr>
          <a:xfrm>
            <a:off x="488950" y="836613"/>
            <a:ext cx="4248150" cy="1080220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400" b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Click to edit the text style</a:t>
            </a:r>
            <a:endParaRPr lang="en-GB" dirty="0"/>
          </a:p>
        </p:txBody>
      </p:sp>
      <p:sp>
        <p:nvSpPr>
          <p:cNvPr id="8" name="6 Título"/>
          <p:cNvSpPr>
            <a:spLocks noGrp="1"/>
          </p:cNvSpPr>
          <p:nvPr>
            <p:ph type="title"/>
          </p:nvPr>
        </p:nvSpPr>
        <p:spPr>
          <a:xfrm>
            <a:off x="488949" y="116633"/>
            <a:ext cx="4248151" cy="576064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>
              <a:lnSpc>
                <a:spcPts val="2000"/>
              </a:lnSpc>
              <a:defRPr sz="18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Click to edit the text style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2576893" y="-1395497"/>
            <a:ext cx="72262" cy="4248151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17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 userDrawn="1"/>
        </p:nvSpPr>
        <p:spPr>
          <a:xfrm>
            <a:off x="-27674" y="0"/>
            <a:ext cx="9933674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/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73" y="1337400"/>
            <a:ext cx="1820651" cy="1245391"/>
          </a:xfrm>
          <a:prstGeom prst="rect">
            <a:avLst/>
          </a:prstGeom>
        </p:spPr>
      </p:pic>
      <p:sp>
        <p:nvSpPr>
          <p:cNvPr id="5" name="4 Rectángulo"/>
          <p:cNvSpPr/>
          <p:nvPr userDrawn="1"/>
        </p:nvSpPr>
        <p:spPr>
          <a:xfrm rot="5400000">
            <a:off x="4916992" y="-1845251"/>
            <a:ext cx="72017" cy="8928102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4592960" y="1772816"/>
            <a:ext cx="4813161" cy="432048"/>
          </a:xfrm>
          <a:prstGeom prst="rect">
            <a:avLst/>
          </a:prstGeom>
        </p:spPr>
        <p:txBody>
          <a:bodyPr lIns="0" bIns="46800" anchor="ctr" anchorCtr="0"/>
          <a:lstStyle>
            <a:lvl1pPr marL="0" indent="0">
              <a:buNone/>
              <a:defRPr sz="1800" b="1" baseline="0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>
                <a:effectLst/>
              </a:rPr>
              <a:t>Business Management or Corporate</a:t>
            </a:r>
            <a:endParaRPr lang="en-GB" dirty="0"/>
          </a:p>
        </p:txBody>
      </p:sp>
      <p:sp>
        <p:nvSpPr>
          <p:cNvPr id="7" name="6 Título"/>
          <p:cNvSpPr>
            <a:spLocks noGrp="1"/>
          </p:cNvSpPr>
          <p:nvPr>
            <p:ph type="title" hasCustomPrompt="1"/>
          </p:nvPr>
        </p:nvSpPr>
        <p:spPr>
          <a:xfrm>
            <a:off x="4592638" y="2654808"/>
            <a:ext cx="4824411" cy="4158443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 baseline="0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Title</a:t>
            </a:r>
            <a:endParaRPr lang="en-US" dirty="0"/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592960" y="2204863"/>
            <a:ext cx="4824092" cy="377927"/>
          </a:xfrm>
          <a:prstGeom prst="rect">
            <a:avLst/>
          </a:prstGeom>
        </p:spPr>
        <p:txBody>
          <a:bodyPr lIns="0"/>
          <a:lstStyle>
            <a:lvl1pPr marL="342822" indent="-342822">
              <a:buNone/>
              <a:defRPr lang="en-GB" sz="1800" b="0" kern="1200" baseline="0" dirty="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</a:lstStyle>
          <a:p>
            <a:pPr marL="0" lv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s-ES" dirty="0"/>
              <a:t>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6100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5168898" y="116633"/>
            <a:ext cx="4248597" cy="576063"/>
          </a:xfrm>
          <a:prstGeom prst="rect">
            <a:avLst/>
          </a:prstGeom>
        </p:spPr>
        <p:txBody>
          <a:bodyPr lIns="0" anchor="ctr" anchorCtr="0"/>
          <a:lstStyle>
            <a:lvl1pPr marL="0" indent="0">
              <a:buNone/>
              <a:defRPr sz="18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Title</a:t>
            </a:r>
            <a:endParaRPr lang="en-GB" dirty="0"/>
          </a:p>
        </p:txBody>
      </p:sp>
      <p:sp>
        <p:nvSpPr>
          <p:cNvPr id="4" name="6 Título"/>
          <p:cNvSpPr>
            <a:spLocks noGrp="1"/>
          </p:cNvSpPr>
          <p:nvPr>
            <p:ph type="title" hasCustomPrompt="1"/>
          </p:nvPr>
        </p:nvSpPr>
        <p:spPr>
          <a:xfrm>
            <a:off x="5168898" y="764708"/>
            <a:ext cx="4248151" cy="5617041"/>
          </a:xfrm>
          <a:prstGeom prst="rect">
            <a:avLst/>
          </a:prstGeom>
        </p:spPr>
        <p:txBody>
          <a:bodyPr lIns="0" tIns="108000" rIns="91419" bIns="45709"/>
          <a:lstStyle>
            <a:lvl1pPr algn="l">
              <a:defRPr sz="4400" b="1">
                <a:solidFill>
                  <a:srgbClr val="5C881A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dirty="0">
                <a:effectLst/>
              </a:rPr>
              <a:t>Title Chapter</a:t>
            </a:r>
            <a:endParaRPr lang="en-US" dirty="0"/>
          </a:p>
        </p:txBody>
      </p:sp>
      <p:sp>
        <p:nvSpPr>
          <p:cNvPr id="5" name="4 Rectángulo"/>
          <p:cNvSpPr/>
          <p:nvPr userDrawn="1"/>
        </p:nvSpPr>
        <p:spPr>
          <a:xfrm rot="5400000">
            <a:off x="7257192" y="-1395596"/>
            <a:ext cx="72010" cy="4248596"/>
          </a:xfrm>
          <a:prstGeom prst="rect">
            <a:avLst/>
          </a:prstGeom>
          <a:solidFill>
            <a:srgbClr val="5C88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12" hasCustomPrompt="1"/>
          </p:nvPr>
        </p:nvSpPr>
        <p:spPr>
          <a:xfrm>
            <a:off x="4737100" y="6381750"/>
            <a:ext cx="4464372" cy="43179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900" b="1">
                <a:solidFill>
                  <a:srgbClr val="5C881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>
                <a:effectLst/>
              </a:rPr>
              <a:t>Write here the title of the presentation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7664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hyperlink" Target="https://www.iberdrola.es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33.xml"/><Relationship Id="rId39" Type="http://schemas.openxmlformats.org/officeDocument/2006/relationships/slideLayout" Target="../slideLayouts/slideLayout46.xml"/><Relationship Id="rId3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8.xml"/><Relationship Id="rId34" Type="http://schemas.openxmlformats.org/officeDocument/2006/relationships/slideLayout" Target="../slideLayouts/slideLayout41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40.xml"/><Relationship Id="rId38" Type="http://schemas.openxmlformats.org/officeDocument/2006/relationships/slideLayout" Target="../slideLayouts/slideLayout45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36.xml"/><Relationship Id="rId41" Type="http://schemas.openxmlformats.org/officeDocument/2006/relationships/hyperlink" Target="https://www.iberdrola.es/" TargetMode="Externa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9.xml"/><Relationship Id="rId37" Type="http://schemas.openxmlformats.org/officeDocument/2006/relationships/slideLayout" Target="../slideLayouts/slideLayout44.xml"/><Relationship Id="rId40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30.xml"/><Relationship Id="rId28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38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9.xml"/><Relationship Id="rId27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37.xml"/><Relationship Id="rId35" Type="http://schemas.openxmlformats.org/officeDocument/2006/relationships/slideLayout" Target="../slideLayouts/slideLayout42.xml"/><Relationship Id="rId43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22 Imagen">
            <a:hlinkClick r:id="rId9"/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4606" y="6434239"/>
            <a:ext cx="361073" cy="366544"/>
          </a:xfrm>
          <a:prstGeom prst="rect">
            <a:avLst/>
          </a:prstGeom>
        </p:spPr>
      </p:pic>
      <p:pic>
        <p:nvPicPr>
          <p:cNvPr id="24" name="23 Imagen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91" y="6381327"/>
            <a:ext cx="1282535" cy="476673"/>
          </a:xfrm>
          <a:prstGeom prst="rect">
            <a:avLst/>
          </a:prstGeom>
        </p:spPr>
      </p:pic>
      <p:sp>
        <p:nvSpPr>
          <p:cNvPr id="25" name="Text Box 7"/>
          <p:cNvSpPr txBox="1">
            <a:spLocks noChangeArrowheads="1"/>
          </p:cNvSpPr>
          <p:nvPr userDrawn="1"/>
        </p:nvSpPr>
        <p:spPr bwMode="auto">
          <a:xfrm>
            <a:off x="2736654" y="6525344"/>
            <a:ext cx="178115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marR="0" indent="0" algn="l" defTabSz="91419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900" b="1" u="none" kern="1200" dirty="0">
                <a:solidFill>
                  <a:srgbClr val="5C881A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www.spenergynetworks.co.uk</a:t>
            </a:r>
          </a:p>
        </p:txBody>
      </p:sp>
      <p:sp>
        <p:nvSpPr>
          <p:cNvPr id="6146" name="Marcador de pie de página 4"/>
          <p:cNvSpPr txBox="1">
            <a:spLocks/>
          </p:cNvSpPr>
          <p:nvPr userDrawn="1"/>
        </p:nvSpPr>
        <p:spPr bwMode="auto">
          <a:xfrm>
            <a:off x="8337376" y="6536377"/>
            <a:ext cx="1080120" cy="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457097" eaLnBrk="1" hangingPunct="1">
              <a:defRPr/>
            </a:pPr>
            <a:fld id="{BCC43BAD-7094-4F33-911B-25DEEFED1FB5}" type="slidenum">
              <a:rPr lang="en-US" altLang="es-ES" sz="900" b="1" u="none" smtClean="0">
                <a:solidFill>
                  <a:srgbClr val="5C881A"/>
                </a:solidFill>
                <a:cs typeface="Arial" charset="0"/>
              </a:rPr>
              <a:pPr algn="r" defTabSz="457097" eaLnBrk="1" hangingPunct="1">
                <a:defRPr/>
              </a:pPr>
              <a:t>‹#›</a:t>
            </a:fld>
            <a:endParaRPr lang="en-GB" altLang="es-ES" sz="900" b="1" u="none" dirty="0">
              <a:solidFill>
                <a:srgbClr val="5C881A"/>
              </a:solidFill>
              <a:cs typeface="Arial" charset="0"/>
            </a:endParaRPr>
          </a:p>
        </p:txBody>
      </p:sp>
      <p:cxnSp>
        <p:nvCxnSpPr>
          <p:cNvPr id="26" name="25 Conector recto"/>
          <p:cNvCxnSpPr/>
          <p:nvPr userDrawn="1"/>
        </p:nvCxnSpPr>
        <p:spPr>
          <a:xfrm>
            <a:off x="488950" y="6381328"/>
            <a:ext cx="8928547" cy="0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8057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7" r:id="rId1"/>
    <p:sldLayoutId id="2147484428" r:id="rId2"/>
    <p:sldLayoutId id="2147484420" r:id="rId3"/>
    <p:sldLayoutId id="2147484429" r:id="rId4"/>
    <p:sldLayoutId id="2147484426" r:id="rId5"/>
    <p:sldLayoutId id="2147484422" r:id="rId6"/>
    <p:sldLayoutId id="2147484425" r:id="rId7"/>
  </p:sldLayoutIdLst>
  <p:hf hdr="0" ftr="0" dt="0"/>
  <p:txStyles>
    <p:titleStyle>
      <a:lvl1pPr algn="ctr" defTabSz="457097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097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097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097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097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097" algn="ctr" defTabSz="457097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192" algn="ctr" defTabSz="457097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289" algn="ctr" defTabSz="457097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384" algn="ctr" defTabSz="457097" rtl="0" fontAlgn="base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822" indent="-342822" algn="l" defTabSz="457097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781" indent="-285684" algn="l" defTabSz="457097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740" indent="-228548" algn="l" defTabSz="457097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834" indent="-228548" algn="l" defTabSz="457097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932" indent="-228548" algn="l" defTabSz="457097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028" indent="-228548" algn="l" defTabSz="45709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4" indent="-228548" algn="l" defTabSz="45709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0" indent="-228548" algn="l" defTabSz="45709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6" indent="-228548" algn="l" defTabSz="45709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>
            <a:hlinkClick r:id="rId41"/>
          </p:cNvPr>
          <p:cNvPicPr>
            <a:picLocks noChangeAspect="1"/>
          </p:cNvPicPr>
          <p:nvPr/>
        </p:nvPicPr>
        <p:blipFill rotWithShape="1"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32720" y="6434239"/>
            <a:ext cx="361073" cy="366544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91" y="6381327"/>
            <a:ext cx="1282535" cy="476673"/>
          </a:xfrm>
          <a:prstGeom prst="rect">
            <a:avLst/>
          </a:prstGeom>
        </p:spPr>
      </p:pic>
      <p:sp>
        <p:nvSpPr>
          <p:cNvPr id="6146" name="Marcador de pie de página 4"/>
          <p:cNvSpPr txBox="1">
            <a:spLocks/>
          </p:cNvSpPr>
          <p:nvPr/>
        </p:nvSpPr>
        <p:spPr bwMode="auto">
          <a:xfrm>
            <a:off x="8337376" y="6536377"/>
            <a:ext cx="1080120" cy="196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defTabSz="457097" eaLnBrk="1" hangingPunct="1">
              <a:defRPr/>
            </a:pPr>
            <a:fld id="{BCC43BAD-7094-4F33-911B-25DEEFED1FB5}" type="slidenum">
              <a:rPr lang="en-US" altLang="es-ES" sz="900" b="1" u="none" smtClean="0">
                <a:solidFill>
                  <a:srgbClr val="5C881A"/>
                </a:solidFill>
                <a:cs typeface="Arial" charset="0"/>
              </a:rPr>
              <a:pPr algn="r" defTabSz="457097" eaLnBrk="1" hangingPunct="1">
                <a:defRPr/>
              </a:pPr>
              <a:t>‹#›</a:t>
            </a:fld>
            <a:endParaRPr lang="en-US" altLang="es-ES" sz="900" b="1" u="none" dirty="0">
              <a:solidFill>
                <a:srgbClr val="5C881A"/>
              </a:solidFill>
              <a:cs typeface="Arial" charset="0"/>
            </a:endParaRPr>
          </a:p>
        </p:txBody>
      </p:sp>
      <p:cxnSp>
        <p:nvCxnSpPr>
          <p:cNvPr id="26" name="25 Conector recto"/>
          <p:cNvCxnSpPr/>
          <p:nvPr/>
        </p:nvCxnSpPr>
        <p:spPr>
          <a:xfrm>
            <a:off x="488950" y="6381328"/>
            <a:ext cx="8928547" cy="0"/>
          </a:xfrm>
          <a:prstGeom prst="line">
            <a:avLst/>
          </a:prstGeom>
          <a:ln>
            <a:solidFill>
              <a:srgbClr val="5C88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864768" y="6525344"/>
            <a:ext cx="244827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marL="0" marR="0" indent="0" algn="l" defTabSz="91419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900" b="1" u="none" kern="1200" dirty="0">
                <a:solidFill>
                  <a:srgbClr val="5C881A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www.spenergynetworks.co.uk</a:t>
            </a:r>
          </a:p>
        </p:txBody>
      </p:sp>
    </p:spTree>
    <p:extLst>
      <p:ext uri="{BB962C8B-B14F-4D97-AF65-F5344CB8AC3E}">
        <p14:creationId xmlns:p14="http://schemas.microsoft.com/office/powerpoint/2010/main" val="2397215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9" r:id="rId1"/>
    <p:sldLayoutId id="2147484440" r:id="rId2"/>
    <p:sldLayoutId id="2147484441" r:id="rId3"/>
    <p:sldLayoutId id="2147484442" r:id="rId4"/>
    <p:sldLayoutId id="2147484443" r:id="rId5"/>
    <p:sldLayoutId id="2147484444" r:id="rId6"/>
    <p:sldLayoutId id="2147484445" r:id="rId7"/>
    <p:sldLayoutId id="2147484446" r:id="rId8"/>
    <p:sldLayoutId id="2147484447" r:id="rId9"/>
    <p:sldLayoutId id="2147484448" r:id="rId10"/>
    <p:sldLayoutId id="2147484449" r:id="rId11"/>
    <p:sldLayoutId id="2147484450" r:id="rId12"/>
    <p:sldLayoutId id="2147484451" r:id="rId13"/>
    <p:sldLayoutId id="2147484452" r:id="rId14"/>
    <p:sldLayoutId id="2147484453" r:id="rId15"/>
    <p:sldLayoutId id="2147484454" r:id="rId16"/>
    <p:sldLayoutId id="2147484455" r:id="rId17"/>
    <p:sldLayoutId id="2147484456" r:id="rId18"/>
    <p:sldLayoutId id="2147484457" r:id="rId19"/>
    <p:sldLayoutId id="2147484458" r:id="rId20"/>
    <p:sldLayoutId id="2147484459" r:id="rId21"/>
    <p:sldLayoutId id="2147484460" r:id="rId22"/>
    <p:sldLayoutId id="2147484461" r:id="rId23"/>
    <p:sldLayoutId id="2147484462" r:id="rId24"/>
    <p:sldLayoutId id="2147484463" r:id="rId25"/>
    <p:sldLayoutId id="2147484464" r:id="rId26"/>
    <p:sldLayoutId id="2147484465" r:id="rId27"/>
    <p:sldLayoutId id="2147484466" r:id="rId28"/>
    <p:sldLayoutId id="2147484467" r:id="rId29"/>
    <p:sldLayoutId id="2147484468" r:id="rId30"/>
    <p:sldLayoutId id="2147484469" r:id="rId31"/>
    <p:sldLayoutId id="2147484470" r:id="rId32"/>
    <p:sldLayoutId id="2147484471" r:id="rId33"/>
    <p:sldLayoutId id="2147484472" r:id="rId34"/>
    <p:sldLayoutId id="2147484473" r:id="rId35"/>
    <p:sldLayoutId id="2147484474" r:id="rId36"/>
    <p:sldLayoutId id="2147484475" r:id="rId37"/>
    <p:sldLayoutId id="2147484476" r:id="rId38"/>
    <p:sldLayoutId id="2147484477" r:id="rId39"/>
  </p:sldLayoutIdLst>
  <p:hf hdr="0" ftr="0" dt="0"/>
  <p:txStyles>
    <p:titleStyle>
      <a:lvl1pPr algn="ctr" defTabSz="457097" rtl="0" eaLnBrk="1" fontAlgn="base" hangingPunct="1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097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097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097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097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097" algn="ctr" defTabSz="457097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192" algn="ctr" defTabSz="457097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289" algn="ctr" defTabSz="457097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384" algn="ctr" defTabSz="457097" rtl="0" eaLnBrk="1" fontAlgn="base" hangingPunct="1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822" indent="-342822" algn="l" defTabSz="457097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781" indent="-285684" algn="l" defTabSz="457097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2740" indent="-228548" algn="l" defTabSz="457097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599834" indent="-228548" algn="l" defTabSz="457097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6932" indent="-228548" algn="l" defTabSz="457097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028" indent="-228548" algn="l" defTabSz="45709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24" indent="-228548" algn="l" defTabSz="45709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220" indent="-228548" algn="l" defTabSz="45709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316" indent="-228548" algn="l" defTabSz="45709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97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92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89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84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80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76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72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768" algn="l" defTabSz="4570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3.png"/><Relationship Id="rId7" Type="http://schemas.openxmlformats.org/officeDocument/2006/relationships/image" Target="../media/image19.jpe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5.png"/><Relationship Id="rId10" Type="http://schemas.openxmlformats.org/officeDocument/2006/relationships/image" Target="../media/image22.jpeg"/><Relationship Id="rId4" Type="http://schemas.openxmlformats.org/officeDocument/2006/relationships/image" Target="../media/image14.pn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1600" dirty="0"/>
              <a:t>Low Carbon Network Fund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Flexible Networks for a Low Carbon Future</a:t>
            </a:r>
            <a:br>
              <a:rPr lang="en-GB" sz="2800" dirty="0"/>
            </a:br>
            <a:r>
              <a:rPr lang="en-GB" sz="2800" dirty="0"/>
              <a:t>Second Tier Reward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16</a:t>
            </a:r>
            <a:r>
              <a:rPr lang="en-GB" baseline="30000" dirty="0"/>
              <a:t>th</a:t>
            </a:r>
            <a:r>
              <a:rPr lang="en-GB" dirty="0"/>
              <a:t> July 2018</a:t>
            </a:r>
          </a:p>
        </p:txBody>
      </p:sp>
    </p:spTree>
    <p:extLst>
      <p:ext uri="{BB962C8B-B14F-4D97-AF65-F5344CB8AC3E}">
        <p14:creationId xmlns:p14="http://schemas.microsoft.com/office/powerpoint/2010/main" val="1326121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Big Questions: ‘How has this Second Tier Reward incentive influenced your project management and operational practices?’ 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E11E162D-78E7-4818-B70C-790D24DB9949}"/>
              </a:ext>
            </a:extLst>
          </p:cNvPr>
          <p:cNvSpPr txBox="1">
            <a:spLocks/>
          </p:cNvSpPr>
          <p:nvPr/>
        </p:nvSpPr>
        <p:spPr>
          <a:xfrm>
            <a:off x="488949" y="800708"/>
            <a:ext cx="8928101" cy="5292588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Inspirational target for project delivery team and senior management to outperform and achieve recognition from industry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Incentivised and encouraged closed loop innovation </a:t>
            </a: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  <a:sym typeface="Wingdings" panose="05000000000000000000" pitchFamily="2" charset="2"/>
              </a:rPr>
              <a:t> innovations </a:t>
            </a: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pushed into business as usual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Incentivised efficiency </a:t>
            </a: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  <a:sym typeface="Wingdings" panose="05000000000000000000" pitchFamily="2" charset="2"/>
              </a:rPr>
              <a:t></a:t>
            </a: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 Flexible Networks returned funding due to learning on the project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High levels of support from different district managers and subject matter experts because of senior management support</a:t>
            </a:r>
          </a:p>
          <a:p>
            <a:endParaRPr lang="en-GB" sz="2000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GB" sz="2000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GB" sz="2000" dirty="0">
              <a:solidFill>
                <a:srgbClr val="FF0000"/>
              </a:solidFill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428787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Big Questions: ‘Please detail any datasets/other IP, generated as part of the project, that has been shared with other DNOs, academia etc.?’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89DC7E95-F5B8-42A1-96FA-A106DAC045EF}"/>
              </a:ext>
            </a:extLst>
          </p:cNvPr>
          <p:cNvSpPr txBox="1">
            <a:spLocks/>
          </p:cNvSpPr>
          <p:nvPr/>
        </p:nvSpPr>
        <p:spPr>
          <a:xfrm>
            <a:off x="488949" y="1088740"/>
            <a:ext cx="5844739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>
                <a:solidFill>
                  <a:srgbClr val="447D1B"/>
                </a:solidFill>
                <a:ea typeface="MS Mincho" panose="02020609040205080304" pitchFamily="49" charset="-128"/>
              </a:rPr>
              <a:t>Learning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i="1" dirty="0">
                <a:solidFill>
                  <a:srgbClr val="447D1B"/>
                </a:solidFill>
                <a:ea typeface="MS Mincho" panose="02020609040205080304" pitchFamily="49" charset="-128"/>
              </a:rPr>
              <a:t>Forty Nine </a:t>
            </a: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learning reports - available on web page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Learning shared at dissemination event in London and other forums. (LCNF/LCNI Conferences, CIRED, IET Events, </a:t>
            </a:r>
            <a:r>
              <a:rPr lang="en-GB" sz="1400" dirty="0" err="1">
                <a:solidFill>
                  <a:srgbClr val="447D1B"/>
                </a:solidFill>
                <a:ea typeface="MS Mincho" panose="02020609040205080304" pitchFamily="49" charset="-128"/>
              </a:rPr>
              <a:t>Quartly</a:t>
            </a: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 Forecasting Forum)</a:t>
            </a:r>
          </a:p>
          <a:p>
            <a:endParaRPr lang="en-GB" sz="14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r>
              <a:rPr lang="en-GB" sz="1800" b="1" dirty="0">
                <a:solidFill>
                  <a:srgbClr val="447D1B"/>
                </a:solidFill>
                <a:ea typeface="MS Mincho" panose="02020609040205080304" pitchFamily="49" charset="-128"/>
              </a:rPr>
              <a:t>Modelling Tools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IPSA power system software modelling enhancements shared with all DNO’s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UKPN, ENW and </a:t>
            </a:r>
            <a:r>
              <a:rPr lang="en-GB" sz="1400" dirty="0" err="1">
                <a:solidFill>
                  <a:srgbClr val="447D1B"/>
                </a:solidFill>
                <a:ea typeface="MS Mincho" panose="02020609040205080304" pitchFamily="49" charset="-128"/>
              </a:rPr>
              <a:t>NPg</a:t>
            </a: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 requested and provided with enhanced transformer ratings tool and guidance on methods and results</a:t>
            </a:r>
          </a:p>
          <a:p>
            <a:pPr algn="just"/>
            <a:endParaRPr lang="en-GB" sz="14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algn="just"/>
            <a:r>
              <a:rPr lang="en-GB" sz="1800" b="1" dirty="0">
                <a:solidFill>
                  <a:srgbClr val="447D1B"/>
                </a:solidFill>
                <a:ea typeface="MS Mincho" panose="02020609040205080304" pitchFamily="49" charset="-128"/>
              </a:rPr>
              <a:t>Monitoring Data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All monitoring data collected during project is available to industry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Data cleansed by project partner University of Strathclyde to make it make it more readily usable by third parties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Measurement data accessed by TNEI, </a:t>
            </a:r>
            <a:r>
              <a:rPr lang="en-GB" sz="1400" dirty="0" err="1">
                <a:solidFill>
                  <a:srgbClr val="447D1B"/>
                </a:solidFill>
                <a:ea typeface="MS Mincho" panose="02020609040205080304" pitchFamily="49" charset="-128"/>
              </a:rPr>
              <a:t>Sentec</a:t>
            </a: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 and now archived within UKERC Data Centre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447D1B"/>
                </a:solidFill>
                <a:ea typeface="MS Mincho" panose="02020609040205080304" pitchFamily="49" charset="-128"/>
              </a:rPr>
              <a:t>Measurement data used in research at Strathclyde, and to support work with The Data Lab encouraging collaboration with SMEs in the area of power network analytics</a:t>
            </a:r>
          </a:p>
          <a:p>
            <a:endParaRPr lang="en-GB" sz="1200" i="1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endParaRPr lang="en-GB" sz="1100" dirty="0">
              <a:solidFill>
                <a:srgbClr val="447D1B"/>
              </a:solidFill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19B888E7-9357-4E47-BE22-6D99CA356422}"/>
              </a:ext>
            </a:extLst>
          </p:cNvPr>
          <p:cNvSpPr txBox="1">
            <a:spLocks/>
          </p:cNvSpPr>
          <p:nvPr/>
        </p:nvSpPr>
        <p:spPr>
          <a:xfrm>
            <a:off x="496416" y="1448780"/>
            <a:ext cx="6724836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pic>
        <p:nvPicPr>
          <p:cNvPr id="5" name="Picture 16" descr="Image result for ukpn logo">
            <a:extLst>
              <a:ext uri="{FF2B5EF4-FFF2-40B4-BE49-F238E27FC236}">
                <a16:creationId xmlns:a16="http://schemas.microsoft.com/office/drawing/2014/main" xmlns="" id="{6D9B15B9-2D33-4D43-8811-85FA5D44A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3688" y="4768053"/>
            <a:ext cx="2278769" cy="78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 descr="Image result for enw logo">
            <a:extLst>
              <a:ext uri="{FF2B5EF4-FFF2-40B4-BE49-F238E27FC236}">
                <a16:creationId xmlns:a16="http://schemas.microsoft.com/office/drawing/2014/main" xmlns="" id="{E5E91658-991D-4E12-AFE2-C8CCD43EE6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262" y="3741015"/>
            <a:ext cx="2464049" cy="1023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ile:1356 NPG New Logo Red 187 9-5-2013 No Strap.jpg">
            <a:extLst>
              <a:ext uri="{FF2B5EF4-FFF2-40B4-BE49-F238E27FC236}">
                <a16:creationId xmlns:a16="http://schemas.microsoft.com/office/drawing/2014/main" xmlns="" id="{D6168176-A829-4F41-AC08-FE855F245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903" y="5700230"/>
            <a:ext cx="2278769" cy="49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LCNI_2015">
            <a:extLst>
              <a:ext uri="{FF2B5EF4-FFF2-40B4-BE49-F238E27FC236}">
                <a16:creationId xmlns:a16="http://schemas.microsoft.com/office/drawing/2014/main" xmlns="" id="{8CF3041C-4DF0-4AC4-9E75-77874C295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590" y="822188"/>
            <a:ext cx="2085874" cy="1392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41C029C-0E96-44E3-996F-DE39944C431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6266" y="2281601"/>
            <a:ext cx="2449162" cy="139213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2E7185A-2CC4-4CA6-BDD9-6E6DA7372E2C}"/>
              </a:ext>
            </a:extLst>
          </p:cNvPr>
          <p:cNvSpPr/>
          <p:nvPr/>
        </p:nvSpPr>
        <p:spPr>
          <a:xfrm>
            <a:off x="2252700" y="836712"/>
            <a:ext cx="4824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err="1">
                <a:ea typeface="MS Mincho" panose="02020609040205080304" pitchFamily="49" charset="-128"/>
              </a:rPr>
              <a:t>FlexNets</a:t>
            </a:r>
            <a:r>
              <a:rPr lang="en-GB" sz="2000" dirty="0">
                <a:ea typeface="MS Mincho" panose="02020609040205080304" pitchFamily="49" charset="-128"/>
              </a:rPr>
              <a:t> Generated Significant Learning</a:t>
            </a:r>
          </a:p>
        </p:txBody>
      </p:sp>
    </p:spTree>
    <p:extLst>
      <p:ext uri="{BB962C8B-B14F-4D97-AF65-F5344CB8AC3E}">
        <p14:creationId xmlns:p14="http://schemas.microsoft.com/office/powerpoint/2010/main" val="613763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47D1B"/>
                </a:solidFill>
              </a:rPr>
              <a:t>Big Questions: ‘Please give evidence of who is using the flex toolkit/IPSA templates, and to what extent?’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89DC7E95-F5B8-42A1-96FA-A106DAC045EF}"/>
              </a:ext>
            </a:extLst>
          </p:cNvPr>
          <p:cNvSpPr txBox="1">
            <a:spLocks/>
          </p:cNvSpPr>
          <p:nvPr/>
        </p:nvSpPr>
        <p:spPr>
          <a:xfrm>
            <a:off x="488949" y="872716"/>
            <a:ext cx="8937414" cy="576064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IPSA power system software modelling enhancements shared with all DNO’s.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UKPN, ENW and </a:t>
            </a:r>
            <a:r>
              <a:rPr lang="en-GB" sz="1800" dirty="0" err="1">
                <a:solidFill>
                  <a:srgbClr val="447D1B"/>
                </a:solidFill>
                <a:ea typeface="MS Mincho" panose="02020609040205080304" pitchFamily="49" charset="-128"/>
              </a:rPr>
              <a:t>NPg</a:t>
            </a: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 requested and provided with enhanced transformer ratings tool and guidance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Measurement data accessed by TNEI, </a:t>
            </a:r>
            <a:r>
              <a:rPr lang="en-GB" sz="1800" dirty="0" err="1">
                <a:solidFill>
                  <a:srgbClr val="447D1B"/>
                </a:solidFill>
                <a:ea typeface="MS Mincho" panose="02020609040205080304" pitchFamily="49" charset="-128"/>
              </a:rPr>
              <a:t>Sentec</a:t>
            </a: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 and now archived within UKERC Data Centre.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Measurement data used in research at Strathclyde, and to support work with The Data Lab encouraging collaboration with SMEs in the area of power network analytics.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19B888E7-9357-4E47-BE22-6D99CA356422}"/>
              </a:ext>
            </a:extLst>
          </p:cNvPr>
          <p:cNvSpPr txBox="1">
            <a:spLocks/>
          </p:cNvSpPr>
          <p:nvPr/>
        </p:nvSpPr>
        <p:spPr>
          <a:xfrm>
            <a:off x="496416" y="1448780"/>
            <a:ext cx="6724836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2810555F-149E-42E1-BE35-287F656D89B9}"/>
              </a:ext>
            </a:extLst>
          </p:cNvPr>
          <p:cNvGrpSpPr/>
          <p:nvPr/>
        </p:nvGrpSpPr>
        <p:grpSpPr>
          <a:xfrm>
            <a:off x="479634" y="4402849"/>
            <a:ext cx="8937415" cy="1690447"/>
            <a:chOff x="479634" y="3034697"/>
            <a:chExt cx="8937415" cy="169044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xmlns="" id="{BEA57B93-0CB1-4525-B021-C0DC1C727EC5}"/>
                </a:ext>
              </a:extLst>
            </p:cNvPr>
            <p:cNvSpPr/>
            <p:nvPr/>
          </p:nvSpPr>
          <p:spPr>
            <a:xfrm>
              <a:off x="479634" y="3034697"/>
              <a:ext cx="892810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800" b="1" dirty="0">
                  <a:ea typeface="ＭＳ Ｐゴシック" charset="-128"/>
                  <a:cs typeface="Arial" pitchFamily="34" charset="0"/>
                </a:rPr>
                <a:t>Big Questions: ‘How long has the £6.2m conventional reinforcement in the DPCR5 plan for east Fife been deferred for?’</a:t>
              </a:r>
              <a:endParaRPr lang="en-GB" dirty="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xmlns="" id="{87CA4A17-6CB9-4675-B621-9598DFFBA918}"/>
                </a:ext>
              </a:extLst>
            </p:cNvPr>
            <p:cNvCxnSpPr>
              <a:cxnSpLocks/>
            </p:cNvCxnSpPr>
            <p:nvPr/>
          </p:nvCxnSpPr>
          <p:spPr>
            <a:xfrm>
              <a:off x="479634" y="3682769"/>
              <a:ext cx="8937415" cy="0"/>
            </a:xfrm>
            <a:prstGeom prst="line">
              <a:avLst/>
            </a:prstGeom>
            <a:ln w="76200">
              <a:solidFill>
                <a:srgbClr val="447D1B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Placeholder 5">
              <a:extLst>
                <a:ext uri="{FF2B5EF4-FFF2-40B4-BE49-F238E27FC236}">
                  <a16:creationId xmlns:a16="http://schemas.microsoft.com/office/drawing/2014/main" xmlns="" id="{187EE7D5-9865-40D9-8285-B0EF769592EC}"/>
                </a:ext>
              </a:extLst>
            </p:cNvPr>
            <p:cNvSpPr txBox="1">
              <a:spLocks/>
            </p:cNvSpPr>
            <p:nvPr/>
          </p:nvSpPr>
          <p:spPr>
            <a:xfrm>
              <a:off x="488949" y="3934798"/>
              <a:ext cx="8928100" cy="790346"/>
            </a:xfrm>
            <a:prstGeom prst="rect">
              <a:avLst/>
            </a:prstGeom>
          </p:spPr>
          <p:txBody>
            <a:bodyPr lIns="0"/>
            <a:lstStyle>
              <a:lvl1pPr marL="0" indent="0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2400" b="0" kern="1200">
                  <a:solidFill>
                    <a:srgbClr val="5C881A"/>
                  </a:solidFill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defRPr>
              </a:lvl1pPr>
              <a:lvl2pPr marL="742781" indent="-285684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-128"/>
                  <a:cs typeface="+mn-cs"/>
                </a:defRPr>
              </a:lvl2pPr>
              <a:lvl3pPr marL="1142740" indent="-228548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ＭＳ Ｐゴシック" charset="-128"/>
                  <a:cs typeface="+mn-cs"/>
                </a:defRPr>
              </a:lvl3pPr>
              <a:lvl4pPr marL="1599834" indent="-228548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-128"/>
                  <a:cs typeface="+mn-cs"/>
                </a:defRPr>
              </a:lvl4pPr>
              <a:lvl5pPr marL="2056932" indent="-228548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-128"/>
                  <a:cs typeface="+mn-cs"/>
                </a:defRPr>
              </a:lvl5pPr>
              <a:lvl6pPr marL="2514028" indent="-228548" algn="l" defTabSz="457097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24" indent="-228548" algn="l" defTabSz="457097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220" indent="-228548" algn="l" defTabSz="457097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316" indent="-228548" algn="l" defTabSz="457097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GB" sz="1800" dirty="0">
                  <a:solidFill>
                    <a:srgbClr val="447D1B"/>
                  </a:solidFill>
                  <a:ea typeface="MS Mincho" panose="02020609040205080304" pitchFamily="49" charset="-128"/>
                </a:rPr>
                <a:t>The £6.2m conventional reinforcement in the DPCR5 plan for east Fife been deferred for until at least 2020 as per the revised STR application. </a:t>
              </a:r>
            </a:p>
            <a:p>
              <a:endParaRPr lang="en-GB" sz="1600" dirty="0">
                <a:ea typeface="MS Mincho" panose="02020609040205080304" pitchFamily="49" charset="-128"/>
              </a:endParaRPr>
            </a:p>
            <a:p>
              <a:endParaRPr lang="en-GB" sz="1600" dirty="0">
                <a:ea typeface="MS Mincho" panose="02020609040205080304" pitchFamily="49" charset="-128"/>
              </a:endParaRPr>
            </a:p>
            <a:p>
              <a:endParaRPr lang="en-GB" sz="2000" dirty="0">
                <a:ea typeface="MS Mincho" panose="02020609040205080304" pitchFamily="49" charset="-128"/>
              </a:endParaRPr>
            </a:p>
            <a:p>
              <a:endParaRPr lang="en-GB" sz="2000" dirty="0">
                <a:ea typeface="MS Mincho" panose="02020609040205080304" pitchFamily="49" charset="-128"/>
              </a:endParaRPr>
            </a:p>
            <a:p>
              <a:endParaRPr lang="en-GB" sz="1600" i="1" dirty="0">
                <a:ea typeface="MS Mincho" panose="02020609040205080304" pitchFamily="49" charset="-128"/>
              </a:endParaRPr>
            </a:p>
            <a:p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61450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47D1B"/>
                </a:solidFill>
              </a:rPr>
              <a:t>Big Questions: ‘How is your project the unique or main driver of changes to voltage reduction operational policies?’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89DC7E95-F5B8-42A1-96FA-A106DAC045EF}"/>
              </a:ext>
            </a:extLst>
          </p:cNvPr>
          <p:cNvSpPr txBox="1">
            <a:spLocks/>
          </p:cNvSpPr>
          <p:nvPr/>
        </p:nvSpPr>
        <p:spPr>
          <a:xfrm>
            <a:off x="488949" y="872716"/>
            <a:ext cx="8928100" cy="550861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Flexible Networks not the main driver of Voltage Reduction policy - originally promoted by </a:t>
            </a:r>
            <a:r>
              <a:rPr lang="en-GB" sz="1800" dirty="0" err="1">
                <a:solidFill>
                  <a:srgbClr val="447D1B"/>
                </a:solidFill>
                <a:ea typeface="MS Mincho" panose="02020609040205080304" pitchFamily="49" charset="-128"/>
              </a:rPr>
              <a:t>WPD</a:t>
            </a: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 in the LV Templates Project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Flexible Networks focused on voltage reduction to increase embedded generation. We believe that this has not been replicated (to a material extent) in other projects, being unique to Flexible Networks</a:t>
            </a:r>
          </a:p>
          <a:p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We found that potential of voltage reduction to reduce demand on the network is limited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Network planning processes and operational policy changed to maximise the impact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Learning has contributed to the ENFG Task Group on Statutory Voltage Limits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rgbClr val="447D1B"/>
                </a:solidFill>
                <a:ea typeface="MS Mincho" panose="02020609040205080304" pitchFamily="49" charset="-128"/>
              </a:rPr>
              <a:t>Flexnets</a:t>
            </a: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 contributes to ongoing discussions on voltage reduction between different DNOs.</a:t>
            </a:r>
            <a:endParaRPr lang="en-GB" sz="1600" dirty="0">
              <a:solidFill>
                <a:srgbClr val="447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19B888E7-9357-4E47-BE22-6D99CA356422}"/>
              </a:ext>
            </a:extLst>
          </p:cNvPr>
          <p:cNvSpPr txBox="1">
            <a:spLocks/>
          </p:cNvSpPr>
          <p:nvPr/>
        </p:nvSpPr>
        <p:spPr>
          <a:xfrm>
            <a:off x="496416" y="1448780"/>
            <a:ext cx="6724836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3443703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47D1B"/>
                </a:solidFill>
              </a:rPr>
              <a:t>Big Questions: ‘Please explain the additional Data Analytics work undertaken with IBM?’ 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89DC7E95-F5B8-42A1-96FA-A106DAC045EF}"/>
              </a:ext>
            </a:extLst>
          </p:cNvPr>
          <p:cNvSpPr txBox="1">
            <a:spLocks/>
          </p:cNvSpPr>
          <p:nvPr/>
        </p:nvSpPr>
        <p:spPr>
          <a:xfrm>
            <a:off x="488949" y="872716"/>
            <a:ext cx="8928100" cy="5184576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An vital part of </a:t>
            </a:r>
            <a:r>
              <a:rPr lang="en-GB" sz="1800" dirty="0" err="1">
                <a:solidFill>
                  <a:srgbClr val="447D1B"/>
                </a:solidFill>
                <a:ea typeface="MS Mincho" panose="02020609040205080304" pitchFamily="49" charset="-128"/>
              </a:rPr>
              <a:t>Flexnets</a:t>
            </a: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 which is a valuable first step towards implementing data analytics and understanding potential for business benefit and challenges for rollout.</a:t>
            </a:r>
          </a:p>
          <a:p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Capable of Extracting and Consolidating Data from Different DNO Systems, Learning has been generated on the challenges of this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Bridges the Gap Between Network Topology (GIS) and SCADA Data, Provides visualisation of key network metrics</a:t>
            </a:r>
          </a:p>
          <a:p>
            <a:endParaRPr lang="en-GB" sz="14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i="1" dirty="0">
                <a:solidFill>
                  <a:srgbClr val="447D1B"/>
                </a:solidFill>
                <a:ea typeface="MS Mincho" panose="02020609040205080304" pitchFamily="49" charset="-128"/>
              </a:rPr>
              <a:t>Why IBM?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Off the self tested product mitigating risks associated with developing an entirely new 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IBM made a contribution in kind comprising 50% of the cost of the IBM software products used as part of the trial, providing value for money to consumers.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i="1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100" dirty="0">
              <a:solidFill>
                <a:srgbClr val="447D1B"/>
              </a:solidFill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19B888E7-9357-4E47-BE22-6D99CA356422}"/>
              </a:ext>
            </a:extLst>
          </p:cNvPr>
          <p:cNvSpPr txBox="1">
            <a:spLocks/>
          </p:cNvSpPr>
          <p:nvPr/>
        </p:nvSpPr>
        <p:spPr>
          <a:xfrm>
            <a:off x="496416" y="1448780"/>
            <a:ext cx="6724836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849721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447D1B"/>
                </a:solidFill>
              </a:rPr>
              <a:t>Q&amp;A Slide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1EB751AC-A421-4EA8-9F36-496B13CE890A}"/>
              </a:ext>
            </a:extLst>
          </p:cNvPr>
          <p:cNvSpPr txBox="1">
            <a:spLocks/>
          </p:cNvSpPr>
          <p:nvPr/>
        </p:nvSpPr>
        <p:spPr>
          <a:xfrm>
            <a:off x="488949" y="800708"/>
            <a:ext cx="8928100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2000" dirty="0">
              <a:ea typeface="MS Mincho" panose="02020609040205080304" pitchFamily="49" charset="-128"/>
            </a:endParaRPr>
          </a:p>
          <a:p>
            <a:pPr algn="ctr"/>
            <a:endParaRPr lang="en-GB" sz="2000" dirty="0">
              <a:ea typeface="MS Mincho" panose="02020609040205080304" pitchFamily="49" charset="-128"/>
            </a:endParaRPr>
          </a:p>
          <a:p>
            <a:pPr algn="ctr"/>
            <a:endParaRPr lang="en-GB" sz="2000" dirty="0">
              <a:ea typeface="MS Mincho" panose="02020609040205080304" pitchFamily="49" charset="-128"/>
            </a:endParaRPr>
          </a:p>
          <a:p>
            <a:pPr algn="ctr"/>
            <a:endParaRPr lang="en-GB" sz="2000" dirty="0">
              <a:ea typeface="MS Mincho" panose="02020609040205080304" pitchFamily="49" charset="-128"/>
            </a:endParaRPr>
          </a:p>
          <a:p>
            <a:pPr algn="ctr"/>
            <a:endParaRPr lang="en-GB" sz="2000" dirty="0">
              <a:ea typeface="MS Mincho" panose="02020609040205080304" pitchFamily="49" charset="-128"/>
            </a:endParaRPr>
          </a:p>
          <a:p>
            <a:pPr algn="ctr"/>
            <a:endParaRPr lang="en-GB" sz="2000" dirty="0">
              <a:ea typeface="MS Mincho" panose="02020609040205080304" pitchFamily="49" charset="-128"/>
            </a:endParaRPr>
          </a:p>
          <a:p>
            <a:pPr algn="ctr"/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Thank you for listening</a:t>
            </a:r>
          </a:p>
          <a:p>
            <a:pPr algn="ctr"/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Any further questions?</a:t>
            </a:r>
          </a:p>
          <a:p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2092946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1D5C2512-55A3-422C-9DC7-5A22270E79E0}"/>
              </a:ext>
            </a:extLst>
          </p:cNvPr>
          <p:cNvSpPr/>
          <p:nvPr/>
        </p:nvSpPr>
        <p:spPr>
          <a:xfrm>
            <a:off x="5205028" y="3856978"/>
            <a:ext cx="333637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/>
              <a:t>Attendees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Watson </a:t>
            </a:r>
            <a:r>
              <a:rPr lang="en-GB" sz="2400" dirty="0"/>
              <a:t>Peat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Charlotte Higgins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James Yu</a:t>
            </a:r>
          </a:p>
          <a:p>
            <a:endParaRPr lang="en-GB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9D6C188-68DD-4AC9-8AF9-D8AE5AB0C3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66" b="17048"/>
          <a:stretch/>
        </p:blipFill>
        <p:spPr>
          <a:xfrm>
            <a:off x="403166" y="3320988"/>
            <a:ext cx="2553851" cy="1700534"/>
          </a:xfrm>
          <a:prstGeom prst="rect">
            <a:avLst/>
          </a:prstGeom>
        </p:spPr>
      </p:pic>
      <p:pic>
        <p:nvPicPr>
          <p:cNvPr id="1026" name="Picture 2" descr="Ofgem Logo">
            <a:extLst>
              <a:ext uri="{FF2B5EF4-FFF2-40B4-BE49-F238E27FC236}">
                <a16:creationId xmlns:a16="http://schemas.microsoft.com/office/drawing/2014/main" xmlns="" id="{42F8DF76-BDA7-4F92-AAB6-D27317A78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59" y="980728"/>
            <a:ext cx="2369466" cy="906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7D5CE35A-091B-485F-BE44-835E86EF2373}"/>
              </a:ext>
            </a:extLst>
          </p:cNvPr>
          <p:cNvSpPr/>
          <p:nvPr/>
        </p:nvSpPr>
        <p:spPr>
          <a:xfrm>
            <a:off x="5205028" y="980728"/>
            <a:ext cx="36998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Expert Panel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Jo </a:t>
            </a:r>
            <a:r>
              <a:rPr lang="en-GB" sz="2400" dirty="0"/>
              <a:t>Armstrong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David </a:t>
            </a:r>
            <a:r>
              <a:rPr lang="en-GB" sz="2400" dirty="0" err="1"/>
              <a:t>MacLeman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Julian Wayne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xmlns="" id="{2DEB9717-9D65-4202-8EF5-14FA5B53FD20}"/>
              </a:ext>
            </a:extLst>
          </p:cNvPr>
          <p:cNvSpPr txBox="1">
            <a:spLocks/>
          </p:cNvSpPr>
          <p:nvPr/>
        </p:nvSpPr>
        <p:spPr>
          <a:xfrm>
            <a:off x="488948" y="5554597"/>
            <a:ext cx="8928101" cy="790727"/>
          </a:xfrm>
          <a:prstGeom prst="rect">
            <a:avLst/>
          </a:prstGeom>
        </p:spPr>
        <p:txBody>
          <a:bodyPr lIns="0" tIns="45709" rIns="91419" bIns="45709" anchor="ctr" anchorCtr="0"/>
          <a:lstStyle>
            <a:lvl1pPr algn="l" defTabSz="457097" rtl="0" eaLnBrk="1" fontAlgn="base" hangingPunct="1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defRPr sz="1800" b="1" kern="1200">
                <a:solidFill>
                  <a:srgbClr val="5C881A"/>
                </a:solidFill>
                <a:latin typeface="Arial" pitchFamily="34" charset="0"/>
                <a:ea typeface="ＭＳ Ｐゴシック" charset="-128"/>
                <a:cs typeface="Arial" pitchFamily="34" charset="0"/>
              </a:defRPr>
            </a:lvl1pPr>
            <a:lvl2pPr algn="ctr" defTabSz="457097" rtl="0" eaLnBrk="1" fontAlgn="base" hangingPunct="1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2pPr>
            <a:lvl3pPr algn="ctr" defTabSz="457097" rtl="0" eaLnBrk="1" fontAlgn="base" hangingPunct="1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3pPr>
            <a:lvl4pPr algn="ctr" defTabSz="457097" rtl="0" eaLnBrk="1" fontAlgn="base" hangingPunct="1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4pPr>
            <a:lvl5pPr algn="ctr" defTabSz="457097" rtl="0" eaLnBrk="1" fontAlgn="base" hangingPunct="1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5pPr>
            <a:lvl6pPr marL="457097" algn="ctr" defTabSz="457097" rtl="0" eaLnBrk="1" fontAlgn="base" hangingPunct="1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192" algn="ctr" defTabSz="457097" rtl="0" eaLnBrk="1" fontAlgn="base" hangingPunct="1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289" algn="ctr" defTabSz="457097" rtl="0" eaLnBrk="1" fontAlgn="base" hangingPunct="1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384" algn="ctr" defTabSz="457097" rtl="0" eaLnBrk="1" fontAlgn="base" hangingPunct="1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 algn="ctr"/>
            <a:r>
              <a:rPr lang="en-GB" sz="2000" dirty="0"/>
              <a:t>Note</a:t>
            </a:r>
          </a:p>
          <a:p>
            <a:pPr algn="ctr"/>
            <a:r>
              <a:rPr lang="en-GB" sz="2000" b="0" dirty="0"/>
              <a:t>Flexible Networks for a Low Carbon Future = Flexible Networks = </a:t>
            </a:r>
            <a:r>
              <a:rPr lang="en-GB" sz="2000" b="0" dirty="0" err="1"/>
              <a:t>Flexnets</a:t>
            </a:r>
            <a:endParaRPr lang="en-GB" sz="2000" b="0" dirty="0"/>
          </a:p>
        </p:txBody>
      </p:sp>
    </p:spTree>
    <p:extLst>
      <p:ext uri="{BB962C8B-B14F-4D97-AF65-F5344CB8AC3E}">
        <p14:creationId xmlns:p14="http://schemas.microsoft.com/office/powerpoint/2010/main" val="3250288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Executive Summary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29FFC4B-E87D-48E4-90E9-E5C37C19711C}"/>
              </a:ext>
            </a:extLst>
          </p:cNvPr>
          <p:cNvSpPr txBox="1"/>
          <p:nvPr/>
        </p:nvSpPr>
        <p:spPr>
          <a:xfrm>
            <a:off x="500498" y="1397244"/>
            <a:ext cx="50922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sz="18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/>
              <a:t>Delivered Exceptional Value for Money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/>
              <a:t>Substantial Financial and Carbon Benefits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/>
              <a:t>Learning Disseminated throughout Industry with Project Outcomes Relevant to UK DNOs and Business Ready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1D5C2512-55A3-422C-9DC7-5A22270E79E0}"/>
              </a:ext>
            </a:extLst>
          </p:cNvPr>
          <p:cNvSpPr/>
          <p:nvPr/>
        </p:nvSpPr>
        <p:spPr>
          <a:xfrm>
            <a:off x="500499" y="860304"/>
            <a:ext cx="8916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b="1" dirty="0"/>
              <a:t>Flexible Networks has shown exceptional performance as evidenced by: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16B1AD63-7151-42DE-AD96-C77FA5E2B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9324" y="1556792"/>
            <a:ext cx="1355231" cy="13635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1A00DFF-6F09-46C1-A3FA-0967877C45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1843" y="3216230"/>
            <a:ext cx="1355231" cy="13569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8A57114-EBE6-4B6E-A5E0-D5D4E728A6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1652" y="3230356"/>
            <a:ext cx="1338280" cy="13505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71BC7387-B7A6-4046-BB4A-A1AE872DC0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4203" y="4881225"/>
            <a:ext cx="1338280" cy="13523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759107B4-9418-4EE6-99BE-2BA0624FFB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49611" y="1556792"/>
            <a:ext cx="1387463" cy="135694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01802A00-AD0A-4216-BFA2-4F9AE4D70C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9324" y="4890984"/>
            <a:ext cx="1348785" cy="135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198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Description of Project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908436EC-4EFE-49DA-94C9-35DB687CFB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7292" y="1952836"/>
            <a:ext cx="4225688" cy="2988332"/>
          </a:xfrm>
        </p:spPr>
        <p:txBody>
          <a:bodyPr anchor="b"/>
          <a:lstStyle/>
          <a:p>
            <a:pPr lvl="0"/>
            <a:r>
              <a:rPr lang="en-GB" sz="1800" b="1" dirty="0">
                <a:solidFill>
                  <a:srgbClr val="447D1B"/>
                </a:solidFill>
              </a:rPr>
              <a:t>Description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47D1B"/>
                </a:solidFill>
              </a:rPr>
              <a:t>Enhanced Network Monitoring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47D1B"/>
                </a:solidFill>
              </a:rPr>
              <a:t>Dynamic Rating of Transformers and Overhead Lines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47D1B"/>
                </a:solidFill>
              </a:rPr>
              <a:t>Voltage Optimisation at Local Substation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47D1B"/>
                </a:solidFill>
              </a:rPr>
              <a:t>Flexible Network Control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447D1B"/>
                </a:solidFill>
              </a:rPr>
              <a:t>Targeted Energy Efficiency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en-GB" sz="1600" dirty="0">
              <a:solidFill>
                <a:srgbClr val="447D1B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38AEC669-6AE5-485A-B8DD-A46E6F985AEB}"/>
              </a:ext>
            </a:extLst>
          </p:cNvPr>
          <p:cNvGrpSpPr/>
          <p:nvPr/>
        </p:nvGrpSpPr>
        <p:grpSpPr>
          <a:xfrm>
            <a:off x="465827" y="4761148"/>
            <a:ext cx="8951222" cy="1944135"/>
            <a:chOff x="465827" y="2024843"/>
            <a:chExt cx="8951222" cy="1944135"/>
          </a:xfrm>
        </p:grpSpPr>
        <p:sp>
          <p:nvSpPr>
            <p:cNvPr id="9" name="Text Placeholder 5">
              <a:extLst>
                <a:ext uri="{FF2B5EF4-FFF2-40B4-BE49-F238E27FC236}">
                  <a16:creationId xmlns:a16="http://schemas.microsoft.com/office/drawing/2014/main" xmlns="" id="{89DC7E95-F5B8-42A1-96FA-A106DAC045EF}"/>
                </a:ext>
              </a:extLst>
            </p:cNvPr>
            <p:cNvSpPr txBox="1">
              <a:spLocks/>
            </p:cNvSpPr>
            <p:nvPr/>
          </p:nvSpPr>
          <p:spPr>
            <a:xfrm>
              <a:off x="488949" y="2024843"/>
              <a:ext cx="8928100" cy="1944135"/>
            </a:xfrm>
            <a:prstGeom prst="rect">
              <a:avLst/>
            </a:prstGeom>
          </p:spPr>
          <p:txBody>
            <a:bodyPr lIns="0"/>
            <a:lstStyle>
              <a:lvl1pPr marL="0" indent="0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None/>
                <a:defRPr sz="2400" b="0" kern="1200">
                  <a:solidFill>
                    <a:srgbClr val="5C881A"/>
                  </a:solidFill>
                  <a:latin typeface="Arial" panose="020B0604020202020204" pitchFamily="34" charset="0"/>
                  <a:ea typeface="ＭＳ Ｐゴシック" charset="-128"/>
                  <a:cs typeface="Arial" panose="020B0604020202020204" pitchFamily="34" charset="0"/>
                </a:defRPr>
              </a:lvl1pPr>
              <a:lvl2pPr marL="742781" indent="-285684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-128"/>
                  <a:cs typeface="+mn-cs"/>
                </a:defRPr>
              </a:lvl2pPr>
              <a:lvl3pPr marL="1142740" indent="-228548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ＭＳ Ｐゴシック" charset="-128"/>
                  <a:cs typeface="+mn-cs"/>
                </a:defRPr>
              </a:lvl3pPr>
              <a:lvl4pPr marL="1599834" indent="-228548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-128"/>
                  <a:cs typeface="+mn-cs"/>
                </a:defRPr>
              </a:lvl4pPr>
              <a:lvl5pPr marL="2056932" indent="-228548" algn="l" defTabSz="457097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-128"/>
                  <a:cs typeface="+mn-cs"/>
                </a:defRPr>
              </a:lvl5pPr>
              <a:lvl6pPr marL="2514028" indent="-228548" algn="l" defTabSz="457097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24" indent="-228548" algn="l" defTabSz="457097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220" indent="-228548" algn="l" defTabSz="457097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316" indent="-228548" algn="l" defTabSz="457097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indent="-342900">
                <a:buFont typeface="Arial" panose="020B0604020202020204" pitchFamily="34" charset="0"/>
                <a:buChar char="•"/>
              </a:pPr>
              <a:endParaRPr lang="en-GB" sz="1800" dirty="0"/>
            </a:p>
            <a:p>
              <a:r>
                <a:rPr lang="en-GB" sz="1800" b="1" dirty="0">
                  <a:solidFill>
                    <a:srgbClr val="447D1B"/>
                  </a:solidFill>
                </a:rPr>
                <a:t>Project Partners</a:t>
              </a:r>
            </a:p>
            <a:p>
              <a:endParaRPr lang="en-GB" sz="1800" dirty="0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0EF1A54D-CCC2-4FF1-99A7-35B5C7E3E4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9" t="18707" r="22701" b="16065"/>
            <a:stretch/>
          </p:blipFill>
          <p:spPr>
            <a:xfrm>
              <a:off x="4772980" y="2816932"/>
              <a:ext cx="1025515" cy="7200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47DC84A0-90B1-466A-B1FC-4D9D651A7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366" b="17048"/>
            <a:stretch/>
          </p:blipFill>
          <p:spPr>
            <a:xfrm>
              <a:off x="465827" y="2816932"/>
              <a:ext cx="1081289" cy="720000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xmlns="" id="{B02D581B-BB17-4341-A915-850CCF7185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7772" y="2816932"/>
              <a:ext cx="720000" cy="7200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xmlns="" id="{47C617E4-A71D-4B64-8461-9DA4252E1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97049" y="2816932"/>
              <a:ext cx="720000" cy="72000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174CBD75-085B-4E64-8175-BE24A453A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6460" y="2816932"/>
              <a:ext cx="1907176" cy="720000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D80D2E64-33CD-4B2F-B8E7-68CE5D080840}"/>
              </a:ext>
            </a:extLst>
          </p:cNvPr>
          <p:cNvSpPr/>
          <p:nvPr/>
        </p:nvSpPr>
        <p:spPr>
          <a:xfrm>
            <a:off x="461619" y="937154"/>
            <a:ext cx="89280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 err="1"/>
              <a:t>FlexNets</a:t>
            </a:r>
            <a:r>
              <a:rPr lang="en-GB" sz="1600" dirty="0"/>
              <a:t> took place between Jan 2012 and Oct 2015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GB" sz="1600" dirty="0"/>
              <a:t>SPEN Awarded £3.6M in 2011 by Ofgem, a further £2.588M was invested by SPEN with some additional funding (£174k) from Project Partners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EF14CFB-A1C5-4F55-A394-2C761106D6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72980" y="2126702"/>
            <a:ext cx="5064954" cy="310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351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Exceptional Performance: Value for Money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89DC7E95-F5B8-42A1-96FA-A106DAC045EF}"/>
              </a:ext>
            </a:extLst>
          </p:cNvPr>
          <p:cNvSpPr txBox="1">
            <a:spLocks/>
          </p:cNvSpPr>
          <p:nvPr/>
        </p:nvSpPr>
        <p:spPr>
          <a:xfrm>
            <a:off x="488949" y="980728"/>
            <a:ext cx="4896099" cy="46805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1800" b="1" u="sng" dirty="0">
                <a:solidFill>
                  <a:srgbClr val="447D1B"/>
                </a:solidFill>
              </a:rPr>
              <a:t>Project paid for itself in first year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447D1B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447D1B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447D1B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1600" dirty="0">
              <a:solidFill>
                <a:srgbClr val="447D1B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1600" dirty="0">
              <a:solidFill>
                <a:srgbClr val="447D1B"/>
              </a:solidFill>
            </a:endParaRPr>
          </a:p>
          <a:p>
            <a:endParaRPr lang="en-GB" sz="16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endParaRPr lang="en-GB" sz="1600" i="1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F2E8F1B1-45B4-4B15-B457-B92EDB1418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622864"/>
              </p:ext>
            </p:extLst>
          </p:nvPr>
        </p:nvGraphicFramePr>
        <p:xfrm>
          <a:off x="-1635732" y="1412776"/>
          <a:ext cx="11052782" cy="1044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18FF734-0495-4D67-B684-BE0B4C6D5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7780" y="2816932"/>
            <a:ext cx="2185700" cy="32763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52EE4F6F-A336-49F1-8330-91A75C619457}"/>
              </a:ext>
            </a:extLst>
          </p:cNvPr>
          <p:cNvSpPr/>
          <p:nvPr/>
        </p:nvSpPr>
        <p:spPr>
          <a:xfrm>
            <a:off x="416496" y="2384884"/>
            <a:ext cx="651672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1600" dirty="0"/>
              <a:t>St. Andrew trial, costing </a:t>
            </a:r>
            <a:r>
              <a:rPr lang="en-GB" sz="1600" b="1" dirty="0"/>
              <a:t>£2.4M</a:t>
            </a:r>
            <a:r>
              <a:rPr lang="en-GB" sz="1600" dirty="0"/>
              <a:t>, took place in first year deferring a </a:t>
            </a:r>
            <a:r>
              <a:rPr lang="en-GB" sz="1600" b="1" dirty="0">
                <a:solidFill>
                  <a:schemeClr val="accent4">
                    <a:lumMod val="10000"/>
                  </a:schemeClr>
                </a:solidFill>
              </a:rPr>
              <a:t>£6.1M </a:t>
            </a:r>
            <a:r>
              <a:rPr lang="en-GB" sz="1600" dirty="0"/>
              <a:t>reinforcement. The Whitchurch and </a:t>
            </a:r>
            <a:r>
              <a:rPr lang="en-GB" sz="1600" dirty="0" err="1"/>
              <a:t>Ruabon</a:t>
            </a:r>
            <a:r>
              <a:rPr lang="en-GB" sz="1600" dirty="0"/>
              <a:t> trials costed </a:t>
            </a:r>
            <a:r>
              <a:rPr lang="en-GB" sz="1600" b="1" dirty="0">
                <a:solidFill>
                  <a:srgbClr val="74A9DB"/>
                </a:solidFill>
              </a:rPr>
              <a:t>£1.5M, </a:t>
            </a:r>
            <a:r>
              <a:rPr lang="en-GB" sz="1600" dirty="0"/>
              <a:t>and </a:t>
            </a:r>
            <a:r>
              <a:rPr lang="en-GB" sz="1600" b="1" dirty="0">
                <a:solidFill>
                  <a:srgbClr val="F9B300"/>
                </a:solidFill>
              </a:rPr>
              <a:t>£1.3M </a:t>
            </a:r>
            <a:r>
              <a:rPr lang="en-GB" sz="1600" dirty="0"/>
              <a:t>respectively</a:t>
            </a:r>
            <a:r>
              <a:rPr lang="en-GB" sz="1600" b="1" dirty="0"/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1600" b="1" dirty="0">
              <a:solidFill>
                <a:srgbClr val="F9B300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1600" dirty="0"/>
              <a:t>Therefore the trials totalled </a:t>
            </a:r>
            <a:r>
              <a:rPr lang="en-GB" sz="1600" b="1" dirty="0"/>
              <a:t>£5.2M</a:t>
            </a:r>
            <a:r>
              <a:rPr lang="en-GB" sz="1600" dirty="0"/>
              <a:t>, less than the initial deferred reinforcement worth </a:t>
            </a:r>
            <a:r>
              <a:rPr lang="en-GB" sz="1600" b="1" dirty="0">
                <a:solidFill>
                  <a:schemeClr val="accent4">
                    <a:lumMod val="10000"/>
                  </a:schemeClr>
                </a:solidFill>
              </a:rPr>
              <a:t>£6.1M</a:t>
            </a:r>
            <a:r>
              <a:rPr lang="en-GB" sz="1600" dirty="0"/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1600" dirty="0"/>
              <a:t>The other trials have also deferred further reinforcement, slide 6.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1600" dirty="0"/>
              <a:t>First licensee to return innovation funding to the customer through efficiencies (£0.75M). This did not impact project success, all the SDRC were still met or exceeded. </a:t>
            </a:r>
          </a:p>
          <a:p>
            <a:pPr algn="just"/>
            <a:endParaRPr lang="en-GB" sz="16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1600" dirty="0"/>
              <a:t>SPEN contributed 43% of the project funding through direct benefits, which is significantly in excess of the 10% compulsory contribution.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860291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Exceptional Performance: Benefits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89DC7E95-F5B8-42A1-96FA-A106DAC045EF}"/>
              </a:ext>
            </a:extLst>
          </p:cNvPr>
          <p:cNvSpPr txBox="1">
            <a:spLocks/>
          </p:cNvSpPr>
          <p:nvPr/>
        </p:nvSpPr>
        <p:spPr>
          <a:xfrm>
            <a:off x="488949" y="800708"/>
            <a:ext cx="8928100" cy="3024336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Financials Benefits at the end of ED1 are £10m for SPEN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This comes from the financial benefits of the trials, as well as the future rollout of 11+ </a:t>
            </a:r>
            <a:r>
              <a:rPr lang="en-GB" sz="1800" dirty="0" err="1">
                <a:solidFill>
                  <a:srgbClr val="447D1B"/>
                </a:solidFill>
                <a:ea typeface="MS Mincho" panose="02020609040205080304" pitchFamily="49" charset="-128"/>
              </a:rPr>
              <a:t>Flexnets</a:t>
            </a: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 projects across ED1</a:t>
            </a:r>
          </a:p>
          <a:p>
            <a:pPr>
              <a:lnSpc>
                <a:spcPct val="90000"/>
              </a:lnSpc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Transition into BAU over ED1 in SPEN and ED2 for Other DNOs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rgbClr val="447D1B"/>
                </a:solidFill>
                <a:ea typeface="MS Mincho" panose="02020609040205080304" pitchFamily="49" charset="-128"/>
              </a:rPr>
              <a:t>DNO</a:t>
            </a: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-led and S</a:t>
            </a:r>
            <a:r>
              <a:rPr lang="en-US" sz="1800" dirty="0" err="1">
                <a:solidFill>
                  <a:srgbClr val="447D1B"/>
                </a:solidFill>
              </a:rPr>
              <a:t>traight</a:t>
            </a:r>
            <a:r>
              <a:rPr lang="en-US" sz="1800" dirty="0">
                <a:solidFill>
                  <a:srgbClr val="447D1B"/>
                </a:solidFill>
              </a:rPr>
              <a:t>-forward to Implement, Low £/kVA</a:t>
            </a:r>
            <a:endParaRPr lang="en-GB" sz="18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endParaRPr lang="en-GB" sz="1600" dirty="0">
              <a:ea typeface="MS Mincho" panose="02020609040205080304" pitchFamily="49" charset="-128"/>
            </a:endParaRPr>
          </a:p>
          <a:p>
            <a:endParaRPr lang="en-GB" sz="1600" dirty="0">
              <a:ea typeface="MS Mincho" panose="02020609040205080304" pitchFamily="49" charset="-128"/>
            </a:endParaRPr>
          </a:p>
          <a:p>
            <a:endParaRPr lang="en-GB" sz="1600" dirty="0">
              <a:ea typeface="MS Mincho" panose="02020609040205080304" pitchFamily="49" charset="-128"/>
            </a:endParaRPr>
          </a:p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1600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19B888E7-9357-4E47-BE22-6D99CA356422}"/>
              </a:ext>
            </a:extLst>
          </p:cNvPr>
          <p:cNvSpPr txBox="1">
            <a:spLocks/>
          </p:cNvSpPr>
          <p:nvPr/>
        </p:nvSpPr>
        <p:spPr>
          <a:xfrm>
            <a:off x="496416" y="1448780"/>
            <a:ext cx="6724836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xmlns="" id="{EF6A3962-C4AA-4E08-B287-D34D7F756E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9044583"/>
              </p:ext>
            </p:extLst>
          </p:nvPr>
        </p:nvGraphicFramePr>
        <p:xfrm>
          <a:off x="-291192" y="3501008"/>
          <a:ext cx="9721080" cy="972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xmlns="" id="{17E5340C-48D4-4DA5-BDBD-9842AE1A49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0058814"/>
              </p:ext>
            </p:extLst>
          </p:nvPr>
        </p:nvGraphicFramePr>
        <p:xfrm>
          <a:off x="-291192" y="4473116"/>
          <a:ext cx="9721080" cy="972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xmlns="" id="{390A598B-6AFE-4A4D-A274-CE1FB0D694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296662"/>
              </p:ext>
            </p:extLst>
          </p:nvPr>
        </p:nvGraphicFramePr>
        <p:xfrm>
          <a:off x="-304031" y="5445224"/>
          <a:ext cx="9721080" cy="972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20965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Exceptional performance: Learning dissemination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89DC7E95-F5B8-42A1-96FA-A106DAC045EF}"/>
              </a:ext>
            </a:extLst>
          </p:cNvPr>
          <p:cNvSpPr txBox="1">
            <a:spLocks/>
          </p:cNvSpPr>
          <p:nvPr/>
        </p:nvSpPr>
        <p:spPr>
          <a:xfrm>
            <a:off x="488949" y="800708"/>
            <a:ext cx="8928100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dirty="0">
              <a:ea typeface="MS Mincho" panose="02020609040205080304" pitchFamily="49" charset="-128"/>
            </a:endParaRPr>
          </a:p>
          <a:p>
            <a:endParaRPr lang="en-GB" sz="2000" dirty="0">
              <a:ea typeface="MS Mincho" panose="02020609040205080304" pitchFamily="49" charset="-128"/>
            </a:endParaRPr>
          </a:p>
          <a:p>
            <a:endParaRPr lang="en-GB" sz="2000" dirty="0">
              <a:ea typeface="MS Mincho" panose="02020609040205080304" pitchFamily="49" charset="-128"/>
            </a:endParaRPr>
          </a:p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xmlns="" id="{110B891C-06CD-4280-88B9-F22E32242480}"/>
              </a:ext>
            </a:extLst>
          </p:cNvPr>
          <p:cNvSpPr txBox="1">
            <a:spLocks/>
          </p:cNvSpPr>
          <p:nvPr/>
        </p:nvSpPr>
        <p:spPr>
          <a:xfrm>
            <a:off x="488949" y="836712"/>
            <a:ext cx="8928100" cy="5328591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dirty="0">
                <a:solidFill>
                  <a:srgbClr val="447D1B"/>
                </a:solidFill>
                <a:ea typeface="MS Mincho" panose="02020609040205080304" pitchFamily="49" charset="-128"/>
              </a:rPr>
              <a:t>Engagement with DNOs</a:t>
            </a: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UKPN</a:t>
            </a: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ENW</a:t>
            </a: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WPD</a:t>
            </a:r>
            <a:endParaRPr lang="en-GB" sz="1800" dirty="0">
              <a:solidFill>
                <a:srgbClr val="447D1B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NPg</a:t>
            </a:r>
            <a:endParaRPr lang="en-GB" sz="1800" dirty="0">
              <a:solidFill>
                <a:srgbClr val="447D1B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dirty="0">
                <a:solidFill>
                  <a:srgbClr val="447D1B"/>
                </a:solidFill>
                <a:ea typeface="MS Mincho" panose="02020609040205080304" pitchFamily="49" charset="-128"/>
              </a:rPr>
              <a:t>Engagement with Universities</a:t>
            </a: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Aston</a:t>
            </a: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Reading</a:t>
            </a: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Strathclyde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1" dirty="0">
                <a:solidFill>
                  <a:srgbClr val="447D1B"/>
                </a:solidFill>
                <a:ea typeface="MS Mincho" panose="02020609040205080304" pitchFamily="49" charset="-128"/>
              </a:rPr>
              <a:t>Engagement with Industry</a:t>
            </a: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ENA</a:t>
            </a:r>
          </a:p>
          <a:p>
            <a:pPr marL="1428490" lvl="2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P2/6 Review</a:t>
            </a:r>
          </a:p>
          <a:p>
            <a:pPr marL="1428490" lvl="2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Voltage Harmonisation</a:t>
            </a: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TNEI</a:t>
            </a:r>
          </a:p>
          <a:p>
            <a:pPr marL="1028531" lvl="1" indent="-285750">
              <a:buFont typeface="Arial" panose="020B0604020202020204" pitchFamily="34" charset="0"/>
              <a:buChar char="•"/>
            </a:pPr>
            <a:r>
              <a:rPr lang="en-GB" sz="1800" dirty="0" err="1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Nortech</a:t>
            </a:r>
            <a:endParaRPr lang="en-GB" sz="1800" dirty="0">
              <a:solidFill>
                <a:srgbClr val="447D1B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endParaRPr lang="en-GB" sz="1400" dirty="0">
              <a:ea typeface="MS Mincho" panose="02020609040205080304" pitchFamily="49" charset="-128"/>
            </a:endParaRPr>
          </a:p>
          <a:p>
            <a:endParaRPr lang="en-GB" sz="1800" dirty="0">
              <a:ea typeface="MS Mincho" panose="02020609040205080304" pitchFamily="49" charset="-128"/>
            </a:endParaRPr>
          </a:p>
          <a:p>
            <a:endParaRPr lang="en-GB" sz="1800" dirty="0">
              <a:ea typeface="MS Mincho" panose="02020609040205080304" pitchFamily="49" charset="-128"/>
            </a:endParaRPr>
          </a:p>
          <a:p>
            <a:endParaRPr lang="en-GB" sz="14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F15374B-1DA1-4637-9AF6-9359900AC3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777" y="5001575"/>
            <a:ext cx="1193803" cy="11938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CA0AA462-CB63-47C5-830C-72084136B7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517" y="3088704"/>
            <a:ext cx="1526937" cy="15269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C1F6430-5D1C-4D74-BAB2-512A3ADD36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378" y="4777971"/>
            <a:ext cx="2173399" cy="820505"/>
          </a:xfrm>
          <a:prstGeom prst="rect">
            <a:avLst/>
          </a:prstGeom>
        </p:spPr>
      </p:pic>
      <p:pic>
        <p:nvPicPr>
          <p:cNvPr id="3074" name="Picture 2" descr="Image result for aston university logo">
            <a:extLst>
              <a:ext uri="{FF2B5EF4-FFF2-40B4-BE49-F238E27FC236}">
                <a16:creationId xmlns:a16="http://schemas.microsoft.com/office/drawing/2014/main" xmlns="" id="{58697DB6-152E-46A9-889A-55A6CA62F8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7508" r="18350" b="7164"/>
          <a:stretch/>
        </p:blipFill>
        <p:spPr bwMode="auto">
          <a:xfrm>
            <a:off x="5559102" y="3639584"/>
            <a:ext cx="2436202" cy="1008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energy networks association logo">
            <a:extLst>
              <a:ext uri="{FF2B5EF4-FFF2-40B4-BE49-F238E27FC236}">
                <a16:creationId xmlns:a16="http://schemas.microsoft.com/office/drawing/2014/main" xmlns="" id="{14703174-F126-4EF6-A59A-DA728116C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9" t="22184" r="7003" b="23006"/>
          <a:stretch/>
        </p:blipFill>
        <p:spPr bwMode="auto">
          <a:xfrm>
            <a:off x="7819514" y="5051923"/>
            <a:ext cx="1820994" cy="117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Image result for ukpn logo">
            <a:extLst>
              <a:ext uri="{FF2B5EF4-FFF2-40B4-BE49-F238E27FC236}">
                <a16:creationId xmlns:a16="http://schemas.microsoft.com/office/drawing/2014/main" xmlns="" id="{DD1F3C92-D118-460F-9CBD-5CC428ADB0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567" y="972144"/>
            <a:ext cx="2278769" cy="780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Image result for enw logo">
            <a:extLst>
              <a:ext uri="{FF2B5EF4-FFF2-40B4-BE49-F238E27FC236}">
                <a16:creationId xmlns:a16="http://schemas.microsoft.com/office/drawing/2014/main" xmlns="" id="{4BFED06A-DA8A-4055-9F59-E4CCBE2FBE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275" y="951820"/>
            <a:ext cx="1906515" cy="79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Image result for wpd logo">
            <a:extLst>
              <a:ext uri="{FF2B5EF4-FFF2-40B4-BE49-F238E27FC236}">
                <a16:creationId xmlns:a16="http://schemas.microsoft.com/office/drawing/2014/main" xmlns="" id="{C74E88FA-5569-4CC8-B11F-51DD0D2B28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59" b="27149"/>
          <a:stretch/>
        </p:blipFill>
        <p:spPr bwMode="auto">
          <a:xfrm>
            <a:off x="3869210" y="1940545"/>
            <a:ext cx="2368647" cy="71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ile:1356 NPG New Logo Red 187 9-5-2013 No Strap.jpg">
            <a:extLst>
              <a:ext uri="{FF2B5EF4-FFF2-40B4-BE49-F238E27FC236}">
                <a16:creationId xmlns:a16="http://schemas.microsoft.com/office/drawing/2014/main" xmlns="" id="{C5C9C855-D6D7-4B32-8BA4-6205EFC6BA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518" y="1974709"/>
            <a:ext cx="3089493" cy="66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reading university logo">
            <a:extLst>
              <a:ext uri="{FF2B5EF4-FFF2-40B4-BE49-F238E27FC236}">
                <a16:creationId xmlns:a16="http://schemas.microsoft.com/office/drawing/2014/main" xmlns="" id="{1350457B-3E94-477D-B027-89FE390B9D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685" y="2857577"/>
            <a:ext cx="2110317" cy="68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078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Big Questions: ‘What are the truly exceptional outcomes and/or transformational impacts from Flexible Networks outputs on GB electricity networks.’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19B888E7-9357-4E47-BE22-6D99CA356422}"/>
              </a:ext>
            </a:extLst>
          </p:cNvPr>
          <p:cNvSpPr txBox="1">
            <a:spLocks/>
          </p:cNvSpPr>
          <p:nvPr/>
        </p:nvSpPr>
        <p:spPr>
          <a:xfrm>
            <a:off x="496416" y="1448780"/>
            <a:ext cx="6724836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506AFA6-F411-4952-B5F5-A55E72A2800D}"/>
              </a:ext>
            </a:extLst>
          </p:cNvPr>
          <p:cNvSpPr/>
          <p:nvPr/>
        </p:nvSpPr>
        <p:spPr>
          <a:xfrm>
            <a:off x="416496" y="915541"/>
            <a:ext cx="9253028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Segoe UI" panose="020B0502040204020203" pitchFamily="34" charset="0"/>
              </a:rPr>
              <a:t>Better Understanding of the Network </a:t>
            </a:r>
            <a:r>
              <a:rPr lang="en-GB" sz="2000" b="1" dirty="0">
                <a:latin typeface="Segoe UI" panose="020B0502040204020203" pitchFamily="34" charset="0"/>
              </a:rPr>
              <a:t>AND</a:t>
            </a:r>
            <a:r>
              <a:rPr lang="en-GB" sz="2000" dirty="0">
                <a:latin typeface="Segoe UI" panose="020B0502040204020203" pitchFamily="34" charset="0"/>
              </a:rPr>
              <a:t> Available Capacity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Segoe UI" panose="020B0502040204020203" pitchFamily="34" charset="0"/>
            </a:endParaRPr>
          </a:p>
          <a:p>
            <a:endParaRPr lang="en-GB" sz="2000" dirty="0">
              <a:latin typeface="Segoe UI" panose="020B0502040204020203" pitchFamily="34" charset="0"/>
            </a:endParaRPr>
          </a:p>
          <a:p>
            <a:endParaRPr lang="en-GB" sz="800" dirty="0"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Segoe UI" panose="020B0502040204020203" pitchFamily="34" charset="0"/>
              </a:rPr>
              <a:t>Changing Industry Perceptions of Asset Behaviour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Segoe UI" panose="020B0502040204020203" pitchFamily="34" charset="0"/>
            </a:endParaRPr>
          </a:p>
          <a:p>
            <a:endParaRPr lang="en-GB" sz="2000" dirty="0"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800" dirty="0"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Segoe UI" panose="020B0502040204020203" pitchFamily="34" charset="0"/>
              </a:rPr>
              <a:t>Better Understanding of Future Loads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1050" dirty="0">
              <a:latin typeface="Segoe UI" panose="020B0502040204020203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xmlns="" id="{9BB0C928-FA40-46DF-B3D3-76A686AFF1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5657510"/>
              </p:ext>
            </p:extLst>
          </p:nvPr>
        </p:nvGraphicFramePr>
        <p:xfrm>
          <a:off x="488949" y="1365704"/>
          <a:ext cx="8928100" cy="712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xmlns="" id="{886093D5-E1A0-49B5-93ED-155550353A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5853621"/>
              </p:ext>
            </p:extLst>
          </p:nvPr>
        </p:nvGraphicFramePr>
        <p:xfrm>
          <a:off x="496416" y="2744924"/>
          <a:ext cx="8928100" cy="684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xmlns="" id="{CECF6641-5063-47B6-872B-F9B4097B44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9284389"/>
              </p:ext>
            </p:extLst>
          </p:nvPr>
        </p:nvGraphicFramePr>
        <p:xfrm>
          <a:off x="496416" y="4095937"/>
          <a:ext cx="8928100" cy="684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76011B2A-A9E5-4BED-A2E6-F38FAD215DCF}"/>
              </a:ext>
            </a:extLst>
          </p:cNvPr>
          <p:cNvSpPr/>
          <p:nvPr/>
        </p:nvSpPr>
        <p:spPr>
          <a:xfrm>
            <a:off x="403512" y="5226295"/>
            <a:ext cx="8928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400" dirty="0">
                <a:latin typeface="Segoe UI" panose="020B0502040204020203" pitchFamily="34" charset="0"/>
              </a:rPr>
              <a:t>The </a:t>
            </a:r>
            <a:r>
              <a:rPr lang="en-GB" sz="2400" dirty="0" err="1">
                <a:latin typeface="Segoe UI" panose="020B0502040204020203" pitchFamily="34" charset="0"/>
              </a:rPr>
              <a:t>Flexnets</a:t>
            </a:r>
            <a:r>
              <a:rPr lang="en-GB" sz="2400" dirty="0">
                <a:latin typeface="Segoe UI" panose="020B0502040204020203" pitchFamily="34" charset="0"/>
              </a:rPr>
              <a:t> Toolkit should be the </a:t>
            </a:r>
            <a:r>
              <a:rPr lang="en-GB" sz="2400" i="1" dirty="0">
                <a:latin typeface="Segoe UI" panose="020B0502040204020203" pitchFamily="34" charset="0"/>
              </a:rPr>
              <a:t>First Choice </a:t>
            </a:r>
            <a:r>
              <a:rPr lang="en-GB" sz="2400" dirty="0">
                <a:latin typeface="Segoe UI" panose="020B0502040204020203" pitchFamily="34" charset="0"/>
              </a:rPr>
              <a:t>intervention for DNOs to extract additional capacity from the network</a:t>
            </a:r>
          </a:p>
        </p:txBody>
      </p:sp>
    </p:spTree>
    <p:extLst>
      <p:ext uri="{BB962C8B-B14F-4D97-AF65-F5344CB8AC3E}">
        <p14:creationId xmlns:p14="http://schemas.microsoft.com/office/powerpoint/2010/main" val="1459265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Big Questions: ‘How has the project changed the culture of innovation in your organisation?’ 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89DC7E95-F5B8-42A1-96FA-A106DAC045EF}"/>
              </a:ext>
            </a:extLst>
          </p:cNvPr>
          <p:cNvSpPr txBox="1">
            <a:spLocks/>
          </p:cNvSpPr>
          <p:nvPr/>
        </p:nvSpPr>
        <p:spPr>
          <a:xfrm>
            <a:off x="488949" y="944724"/>
            <a:ext cx="5148127" cy="5220580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First Tier 2 project for SPEN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Enhanced Visibility, Credibility, and Reputation of Innovation – Provide Innovation with </a:t>
            </a:r>
            <a:r>
              <a:rPr lang="en-GB" sz="2000" b="1" dirty="0">
                <a:solidFill>
                  <a:srgbClr val="447D1B"/>
                </a:solidFill>
                <a:ea typeface="MS Mincho" panose="02020609040205080304" pitchFamily="49" charset="-128"/>
              </a:rPr>
              <a:t>Implicit </a:t>
            </a: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Value </a:t>
            </a:r>
          </a:p>
          <a:p>
            <a:pPr algn="just"/>
            <a:endParaRPr lang="en-GB" sz="2000" dirty="0">
              <a:solidFill>
                <a:srgbClr val="447D1B"/>
              </a:solidFill>
              <a:ea typeface="MS Mincho" panose="02020609040205080304" pitchFamily="49" charset="-128"/>
            </a:endParaRPr>
          </a:p>
          <a:p>
            <a:pPr algn="just"/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Led to the following Changes within </a:t>
            </a:r>
            <a:r>
              <a:rPr lang="en-GB" sz="2000" dirty="0" err="1">
                <a:solidFill>
                  <a:srgbClr val="447D1B"/>
                </a:solidFill>
                <a:ea typeface="MS Mincho" panose="02020609040205080304" pitchFamily="49" charset="-128"/>
              </a:rPr>
              <a:t>SPEN</a:t>
            </a:r>
            <a:r>
              <a:rPr lang="en-GB" sz="2000" dirty="0">
                <a:solidFill>
                  <a:srgbClr val="447D1B"/>
                </a:solidFill>
                <a:ea typeface="MS Mincho" panose="02020609040205080304" pitchFamily="49" charset="-128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Creation of Dedicated Innovation Resource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Internal and External Innovation Ideas Competition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Dragons Den Style Events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Innovation Awards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“Innovation as Usual”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“Think Big, Start Small, Grow Fast”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447D1B"/>
                </a:solidFill>
                <a:ea typeface="MS Mincho" panose="02020609040205080304" pitchFamily="49" charset="-128"/>
              </a:rPr>
              <a:t>2019 Year of Innovation</a:t>
            </a: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xmlns="" id="{19B888E7-9357-4E47-BE22-6D99CA356422}"/>
              </a:ext>
            </a:extLst>
          </p:cNvPr>
          <p:cNvSpPr txBox="1">
            <a:spLocks/>
          </p:cNvSpPr>
          <p:nvPr/>
        </p:nvSpPr>
        <p:spPr>
          <a:xfrm>
            <a:off x="496416" y="1448780"/>
            <a:ext cx="6724836" cy="5328592"/>
          </a:xfrm>
          <a:prstGeom prst="rect">
            <a:avLst/>
          </a:prstGeom>
        </p:spPr>
        <p:txBody>
          <a:bodyPr lIns="0"/>
          <a:lstStyle>
            <a:lvl1pPr marL="0" indent="0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0" kern="1200">
                <a:solidFill>
                  <a:srgbClr val="5C881A"/>
                </a:solidFill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defRPr>
            </a:lvl1pPr>
            <a:lvl2pPr marL="742781" indent="-285684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1142740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1599834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4pPr>
            <a:lvl5pPr marL="2056932" indent="-228548" algn="l" defTabSz="457097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5pPr>
            <a:lvl6pPr marL="2514028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24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220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316" indent="-228548" algn="l" defTabSz="457097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i="1" dirty="0">
              <a:ea typeface="MS Mincho" panose="02020609040205080304" pitchFamily="49" charset="-128"/>
            </a:endParaRPr>
          </a:p>
          <a:p>
            <a:endParaRPr lang="en-GB" sz="2000" i="1" dirty="0">
              <a:ea typeface="MS Mincho" panose="02020609040205080304" pitchFamily="49" charset="-128"/>
            </a:endParaRPr>
          </a:p>
          <a:p>
            <a:endParaRPr lang="en-GB" sz="1100" dirty="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xmlns="" id="{94573792-EF1C-4F6A-9809-0A9C0D6602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81"/>
          <a:stretch/>
        </p:blipFill>
        <p:spPr bwMode="auto">
          <a:xfrm>
            <a:off x="5748546" y="1578315"/>
            <a:ext cx="3787103" cy="365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0494730"/>
      </p:ext>
    </p:extLst>
  </p:cSld>
  <p:clrMapOvr>
    <a:masterClrMapping/>
  </p:clrMapOvr>
</p:sld>
</file>

<file path=ppt/theme/theme1.xml><?xml version="1.0" encoding="utf-8"?>
<a:theme xmlns:a="http://schemas.openxmlformats.org/drawingml/2006/main" name="IBERDROLA TEMPLATE">
  <a:themeElements>
    <a:clrScheme name="Iberdrola">
      <a:dk1>
        <a:srgbClr val="707070"/>
      </a:dk1>
      <a:lt1>
        <a:sysClr val="window" lastClr="FFFFFF"/>
      </a:lt1>
      <a:dk2>
        <a:srgbClr val="5C881A"/>
      </a:dk2>
      <a:lt2>
        <a:srgbClr val="A4BA08"/>
      </a:lt2>
      <a:accent1>
        <a:srgbClr val="ADC187"/>
      </a:accent1>
      <a:accent2>
        <a:srgbClr val="D3DB97"/>
      </a:accent2>
      <a:accent3>
        <a:srgbClr val="53672A"/>
      </a:accent3>
      <a:accent4>
        <a:srgbClr val="F0F0F0"/>
      </a:accent4>
      <a:accent5>
        <a:srgbClr val="8BABD5"/>
      </a:accent5>
      <a:accent6>
        <a:srgbClr val="F6B283"/>
      </a:accent6>
      <a:hlink>
        <a:srgbClr val="A4BA08"/>
      </a:hlink>
      <a:folHlink>
        <a:srgbClr val="D3DB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CNI Conference - SPEN Smart Buildings - 13th October 2016">
  <a:themeElements>
    <a:clrScheme name="Iberdrola">
      <a:dk1>
        <a:srgbClr val="707070"/>
      </a:dk1>
      <a:lt1>
        <a:sysClr val="window" lastClr="FFFFFF"/>
      </a:lt1>
      <a:dk2>
        <a:srgbClr val="5C881A"/>
      </a:dk2>
      <a:lt2>
        <a:srgbClr val="A4BA08"/>
      </a:lt2>
      <a:accent1>
        <a:srgbClr val="ADC187"/>
      </a:accent1>
      <a:accent2>
        <a:srgbClr val="D3DB97"/>
      </a:accent2>
      <a:accent3>
        <a:srgbClr val="53672A"/>
      </a:accent3>
      <a:accent4>
        <a:srgbClr val="F0F0F0"/>
      </a:accent4>
      <a:accent5>
        <a:srgbClr val="8BABD5"/>
      </a:accent5>
      <a:accent6>
        <a:srgbClr val="F6B283"/>
      </a:accent6>
      <a:hlink>
        <a:srgbClr val="A4BA08"/>
      </a:hlink>
      <a:folHlink>
        <a:srgbClr val="D3DB9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2">
        <a:dk1>
          <a:srgbClr val="094FA4"/>
        </a:dk1>
        <a:lt1>
          <a:srgbClr val="FFFFFF"/>
        </a:lt1>
        <a:dk2>
          <a:srgbClr val="89D1F3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C817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Tema de Office 3">
        <a:dk1>
          <a:srgbClr val="094FA4"/>
        </a:dk1>
        <a:lt1>
          <a:srgbClr val="FFFFFF"/>
        </a:lt1>
        <a:dk2>
          <a:srgbClr val="88D1F2"/>
        </a:dk2>
        <a:lt2>
          <a:srgbClr val="FDBD2C"/>
        </a:lt2>
        <a:accent1>
          <a:srgbClr val="009EE5"/>
        </a:accent1>
        <a:accent2>
          <a:srgbClr val="F6891E"/>
        </a:accent2>
        <a:accent3>
          <a:srgbClr val="FFFFFF"/>
        </a:accent3>
        <a:accent4>
          <a:srgbClr val="06428B"/>
        </a:accent4>
        <a:accent5>
          <a:srgbClr val="AACCF0"/>
        </a:accent5>
        <a:accent6>
          <a:srgbClr val="DF7C1A"/>
        </a:accent6>
        <a:hlink>
          <a:srgbClr val="86C82D"/>
        </a:hlink>
        <a:folHlink>
          <a:srgbClr val="3EB6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esentation" ma:contentTypeID="0x010100FAFD54A5D6473B468DE06B48FEFEE6D900C13C5B54713EBA47AB99EF527CE10761" ma:contentTypeVersion="16" ma:contentTypeDescription="This should be used for producing PowerPoint presentations" ma:contentTypeScope="" ma:versionID="23deff81bf36917083146b6eccce3563">
  <xsd:schema xmlns:xsd="http://www.w3.org/2001/XMLSchema" xmlns:xs="http://www.w3.org/2001/XMLSchema" xmlns:p="http://schemas.microsoft.com/office/2006/metadata/properties" xmlns:ns2="http://schemas.microsoft.com/sharepoint/v3/fields" xmlns:ns3="631298fc-6a88-4548-b7d9-3b164918c4a3" targetNamespace="http://schemas.microsoft.com/office/2006/metadata/properties" ma:root="true" ma:fieldsID="4ae89e00f82b0b90eec9f871f6170794" ns2:_="" ns3:_="">
    <xsd:import namespace="http://schemas.microsoft.com/sharepoint/v3/fields"/>
    <xsd:import namespace="631298fc-6a88-4548-b7d9-3b164918c4a3"/>
    <xsd:element name="properties">
      <xsd:complexType>
        <xsd:sequence>
          <xsd:element name="documentManagement">
            <xsd:complexType>
              <xsd:all>
                <xsd:element ref="ns3:Recipient" minOccurs="0"/>
                <xsd:element ref="ns3:Organisation" minOccurs="0"/>
                <xsd:element ref="ns3:Meeting_x0020_Date" minOccurs="0"/>
                <xsd:element ref="ns2:_Status" minOccurs="0"/>
                <xsd:element ref="ns3:Publication_x0020_Date_x003a_" minOccurs="0"/>
                <xsd:element ref="ns3:Classification" minOccurs="0"/>
                <xsd:element ref="ns3:Descripto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12" nillable="true" ma:displayName="Status" ma:default="Draft" ma:description="Choose the appropriate status from the drop-down" ma:format="Dropdown" ma:internalName="_Status">
      <xsd:simpleType>
        <xsd:restriction base="dms:Choice">
          <xsd:enumeration value="Draft"/>
          <xsd:enumeration value="For comment"/>
          <xsd:enumeration value="Peer Reviewed"/>
          <xsd:enumeration value="Head of Dept Reviewed"/>
          <xsd:enumeration value="Legally Reviewed"/>
          <xsd:enumeration value="MD Approved"/>
          <xsd:enumeration value="Final not for Registry"/>
          <xsd:enumeration value="Final and Sent to Registry"/>
          <xsd:enumeration value="Published"/>
          <xsd:enumeration value="For deletion review"/>
          <xsd:enumeration value="External Draft"/>
          <xsd:enumeration value="External for comment"/>
          <xsd:enumeration value="External for action"/>
          <xsd:enumeration value="External Final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1298fc-6a88-4548-b7d9-3b164918c4a3" elementFormDefault="qualified">
    <xsd:import namespace="http://schemas.microsoft.com/office/2006/documentManagement/types"/>
    <xsd:import namespace="http://schemas.microsoft.com/office/infopath/2007/PartnerControls"/>
    <xsd:element name="Recipient" ma:index="9" nillable="true" ma:displayName="Recipient" ma:description="Internal or external person(s) or group (eg Exec, SMT or Authority).  For Legal Advice put recipient of advice." ma:internalName="Recipient">
      <xsd:simpleType>
        <xsd:restriction base="dms:Text">
          <xsd:maxLength value="255"/>
        </xsd:restriction>
      </xsd:simpleType>
    </xsd:element>
    <xsd:element name="Organisation" ma:index="10" nillable="true" ma:displayName="Organisation" ma:default="Choose an Organisation" ma:description="Choose from the drop-down menu or fill in a value" ma:format="Dropdown" ma:internalName="Organisation">
      <xsd:simpleType>
        <xsd:union memberTypes="dms:Text">
          <xsd:simpleType>
            <xsd:restriction base="dms:Choice">
              <xsd:enumeration value="Choose an Organisation"/>
              <xsd:enumeration value="Assoc Elec Producers"/>
              <xsd:enumeration value="Atomic Energy Auth"/>
              <xsd:enumeration value="BERR"/>
              <xsd:enumeration value="British Energy"/>
              <xsd:enumeration value="Brit Wind Energy Assoc"/>
              <xsd:enumeration value="Building Research Est"/>
              <xsd:enumeration value="Carbon Trust"/>
              <xsd:enumeration value="Cavendish"/>
              <xsd:enumeration value="Centrica"/>
              <xsd:enumeration value="Central Networks"/>
              <xsd:enumeration value="CE"/>
              <xsd:enumeration value="CEER"/>
              <xsd:enumeration value="CHPA"/>
              <xsd:enumeration value="Competition Commission"/>
              <xsd:enumeration value="DCLG"/>
              <xsd:enumeration value="DCUSA Ltd"/>
              <xsd:enumeration value="DEFRA"/>
              <xsd:enumeration value="DETI (Northern Ireland)"/>
              <xsd:enumeration value="European Commission"/>
              <xsd:enumeration value="EdF"/>
              <xsd:enumeration value="Elec DNO"/>
              <xsd:enumeration value="ELEXON"/>
              <xsd:enumeration value="eon"/>
              <xsd:enumeration value="Electricity North West"/>
              <xsd:enumeration value="Energy Networks Association"/>
              <xsd:enumeration value="Energy Retail Association"/>
              <xsd:enumeration value="Energy Saving Trust"/>
              <xsd:enumeration value="energywatch"/>
              <xsd:enumeration value="ERGEG"/>
              <xsd:enumeration value="Ernst &amp; Young"/>
              <xsd:enumeration value="ESTA"/>
              <xsd:enumeration value="Gas DNs"/>
              <xsd:enumeration value="Gas Forum"/>
              <xsd:enumeration value="Gaz de France"/>
              <xsd:enumeration value="Government"/>
              <xsd:enumeration value="HM Revenue &amp; Customs"/>
              <xsd:enumeration value="HM Treasury"/>
              <xsd:enumeration value="House of Commons"/>
              <xsd:enumeration value="HSE"/>
              <xsd:enumeration value="IDNO"/>
              <xsd:enumeration value="IGT"/>
              <xsd:enumeration value="National Grid Gas"/>
              <xsd:enumeration value="National Grid Elec"/>
              <xsd:enumeration value="nPower"/>
              <xsd:enumeration value="NWOperators"/>
              <xsd:enumeration value="NEDL &amp;  YEDL"/>
              <xsd:enumeration value="Northern Gas Networks"/>
              <xsd:enumeration value="OFGEM"/>
              <xsd:enumeration value="OFREG"/>
              <xsd:enumeration value="OFT"/>
              <xsd:enumeration value="Parity"/>
              <xsd:enumeration value="Parl Renew &amp; Sustain Energy Grp"/>
              <xsd:enumeration value="Renewble Energy Assoc"/>
              <xsd:enumeration value="RWE"/>
              <xsd:enumeration value="Scotia Gas Networks"/>
              <xsd:enumeration value="Scottish and Southern"/>
              <xsd:enumeration value="Scottish Executive"/>
              <xsd:enumeration value="Scottish Power"/>
              <xsd:enumeration value="SmartestEnergy"/>
              <xsd:enumeration value="Suppliers"/>
              <xsd:enumeration value="Wales &amp; West Utilities"/>
              <xsd:enumeration value="Welsh Assembly"/>
              <xsd:enumeration value="WPD"/>
              <xsd:enumeration value="Xoserve"/>
              <xsd:enumeration value="-"/>
            </xsd:restriction>
          </xsd:simpleType>
        </xsd:union>
      </xsd:simpleType>
    </xsd:element>
    <xsd:element name="Meeting_x0020_Date" ma:index="11" nillable="true" ma:displayName="Meeting Date" ma:description="Enter the date as DD/MM/YYYY" ma:format="DateOnly" ma:internalName="Meeting_x0020_Date">
      <xsd:simpleType>
        <xsd:restriction base="dms:DateTime"/>
      </xsd:simpleType>
    </xsd:element>
    <xsd:element name="Publication_x0020_Date_x003a_" ma:index="13" nillable="true" ma:displayName="Publication Date:" ma:default="[today]" ma:description="The Publication Date" ma:format="DateOnly" ma:internalName="Publication_x0020_Date_x003A_">
      <xsd:simpleType>
        <xsd:restriction base="dms:DateTime"/>
      </xsd:simpleType>
    </xsd:element>
    <xsd:element name="Classification" ma:index="14" nillable="true" ma:displayName="Classification" ma:default="Unclassified" ma:format="Dropdown" ma:hidden="true" ma:internalName="Classification" ma:readOnly="false">
      <xsd:simpleType>
        <xsd:restriction base="dms:Choice">
          <xsd:enumeration value="Unclassified"/>
          <xsd:enumeration value="Protect"/>
          <xsd:enumeration value="Restricted"/>
        </xsd:restriction>
      </xsd:simpleType>
    </xsd:element>
    <xsd:element name="Descriptor" ma:index="15" nillable="true" ma:displayName="Descriptor" ma:format="Dropdown" ma:hidden="true" ma:internalName="Descriptor" ma:readOnly="false">
      <xsd:simpleType>
        <xsd:restriction base="dms:Choice">
          <xsd:enumeration value="Commercial"/>
          <xsd:enumeration value="Management"/>
          <xsd:enumeration value="Market Sensitive"/>
          <xsd:enumeration value="Staff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 ma:index="8" ma:displayName="Subject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_Status xmlns="http://schemas.microsoft.com/sharepoint/v3/fields">Draft</_Status>
    <Descriptor xmlns="631298fc-6a88-4548-b7d9-3b164918c4a3" xsi:nil="true"/>
    <Classification xmlns="631298fc-6a88-4548-b7d9-3b164918c4a3">Unclassified</Classification>
    <Recipient xmlns="631298fc-6a88-4548-b7d9-3b164918c4a3" xsi:nil="true"/>
    <Organisation xmlns="631298fc-6a88-4548-b7d9-3b164918c4a3">Choose an Organisation</Organisation>
    <Publication_x0020_Date_x003a_ xmlns="631298fc-6a88-4548-b7d9-3b164918c4a3">2018-07-12T21:23:32+00:00</Publication_x0020_Date_x003a_>
    <Meeting_x0020_Date xmlns="631298fc-6a88-4548-b7d9-3b164918c4a3">2018-07-15T23:00:00+00:00</Meeting_x0020_Dat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ca9306fc-8436-45f0-b931-e34f519be3a3" ContentTypeId="0x010100FAFD54A5D6473B468DE06B48FEFEE6D9" PreviousValue="true"/>
</file>

<file path=customXml/itemProps1.xml><?xml version="1.0" encoding="utf-8"?>
<ds:datastoreItem xmlns:ds="http://schemas.openxmlformats.org/officeDocument/2006/customXml" ds:itemID="{38352CAC-FF02-4687-8957-3B6550793838}"/>
</file>

<file path=customXml/itemProps2.xml><?xml version="1.0" encoding="utf-8"?>
<ds:datastoreItem xmlns:ds="http://schemas.openxmlformats.org/officeDocument/2006/customXml" ds:itemID="{DCBCD1FC-7F77-4797-A304-A2B7D7FAF36A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495BD1E-9117-4656-BE3F-7A0E4D41FD0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BE346B7-3F95-426C-A42A-C2FBF81527EB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209973</TotalTime>
  <Words>1303</Words>
  <Application>Microsoft Office PowerPoint</Application>
  <PresentationFormat>A4 Paper (210x297 mm)</PresentationFormat>
  <Paragraphs>227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IBERDROLA TEMPLATE</vt:lpstr>
      <vt:lpstr>LCNI Conference - SPEN Smart Buildings - 13th October 2016</vt:lpstr>
      <vt:lpstr>Flexible Networks for a Low Carbon Future Second Tier Reward</vt:lpstr>
      <vt:lpstr>Introductions</vt:lpstr>
      <vt:lpstr>Executive Summary</vt:lpstr>
      <vt:lpstr>Description of Project</vt:lpstr>
      <vt:lpstr>Exceptional Performance: Value for Money</vt:lpstr>
      <vt:lpstr>Exceptional Performance: Benefits</vt:lpstr>
      <vt:lpstr>Exceptional performance: Learning dissemination</vt:lpstr>
      <vt:lpstr>Big Questions: ‘What are the truly exceptional outcomes and/or transformational impacts from Flexible Networks outputs on GB electricity networks.’</vt:lpstr>
      <vt:lpstr>Big Questions: ‘How has the project changed the culture of innovation in your organisation?’ </vt:lpstr>
      <vt:lpstr>Big Questions: ‘How has this Second Tier Reward incentive influenced your project management and operational practices?’ </vt:lpstr>
      <vt:lpstr>Big Questions: ‘Please detail any datasets/other IP, generated as part of the project, that has been shared with other DNOs, academia etc.?’</vt:lpstr>
      <vt:lpstr>Big Questions: ‘Please give evidence of who is using the flex toolkit/IPSA templates, and to what extent?’</vt:lpstr>
      <vt:lpstr>Big Questions: ‘How is your project the unique or main driver of changes to voltage reduction operational policies?’</vt:lpstr>
      <vt:lpstr>Big Questions: ‘Please explain the additional Data Analytics work undertaken with IBM?’ </vt:lpstr>
      <vt:lpstr>Q&amp;A Slide</vt:lpstr>
    </vt:vector>
  </TitlesOfParts>
  <Company>IBERDROLA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SPEN STR Slides V1</dc:title>
  <dc:creator>GW</dc:creator>
  <cp:lastModifiedBy>z485372</cp:lastModifiedBy>
  <cp:revision>8906</cp:revision>
  <cp:lastPrinted>2015-04-22T07:54:30Z</cp:lastPrinted>
  <dcterms:created xsi:type="dcterms:W3CDTF">2002-06-20T06:09:18Z</dcterms:created>
  <dcterms:modified xsi:type="dcterms:W3CDTF">2018-07-12T20:06:18Z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0x010100FAFD54A5D6473B468DE06B48FEFEE6D900C13C5B54713EBA47AB99EF527CE10761</vt:lpwstr>
  </property>
  <property fmtid="{D5CDD505-2E9C-101B-9397-08002B2CF9AE}" pid="3" name="_NewReviewCycle">
    <vt:lpwstr/>
  </property>
  <property fmtid="{D5CDD505-2E9C-101B-9397-08002B2CF9AE}" pid="4" name="_AdHocReviewCycleID">
    <vt:i4>749318246</vt:i4>
  </property>
  <property fmtid="{D5CDD505-2E9C-101B-9397-08002B2CF9AE}" pid="5" name="_EmailSubject">
    <vt:lpwstr>Flex Nets: Tier-2 Reward, Expert Panel Session, 16-July</vt:lpwstr>
  </property>
  <property fmtid="{D5CDD505-2E9C-101B-9397-08002B2CF9AE}" pid="6" name="_AuthorEmail">
    <vt:lpwstr>James.Yu@spenergynetworks.co.uk</vt:lpwstr>
  </property>
  <property fmtid="{D5CDD505-2E9C-101B-9397-08002B2CF9AE}" pid="7" name="_AuthorEmailDisplayName">
    <vt:lpwstr>Yu, James</vt:lpwstr>
  </property>
  <property fmtid="{D5CDD505-2E9C-101B-9397-08002B2CF9AE}" pid="8" name="BJSCc5a055b0-1bed-4579_x">
    <vt:lpwstr/>
  </property>
  <property fmtid="{D5CDD505-2E9C-101B-9397-08002B2CF9AE}" pid="9" name="BJSCdd9eba61-d6b9-469b_x">
    <vt:lpwstr/>
  </property>
  <property fmtid="{D5CDD505-2E9C-101B-9397-08002B2CF9AE}" pid="10" name="BJSCSummaryMarking">
    <vt:lpwstr>This item has no classification</vt:lpwstr>
  </property>
  <property fmtid="{D5CDD505-2E9C-101B-9397-08002B2CF9AE}" pid="11" name="BJSCInternalLabel">
    <vt:lpwstr>&lt;?xml version="1.0" encoding="us-ascii"?&gt;&lt;sisl xmlns:xsi="http://www.w3.org/2001/XMLSchema-instance" xmlns:xsd="http://www.w3.org/2001/XMLSchema" sislVersion="0" policy="973096ae-7329-4b3b-9368-47aeba6959e1" xmlns="http://www.boldonjames.com/2008/01/sie/internal/label" /&gt;</vt:lpwstr>
  </property>
  <property fmtid="{D5CDD505-2E9C-101B-9397-08002B2CF9AE}" pid="12" name="Order">
    <vt:r8>1577600</vt:r8>
  </property>
  <property fmtid="{D5CDD505-2E9C-101B-9397-08002B2CF9AE}" pid="14" name="::">
    <vt:lpwstr>-Main Document</vt:lpwstr>
  </property>
</Properties>
</file>