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diagrams/data1.xml" ContentType="application/vnd.openxmlformats-officedocument.drawingml.diagramData+xml"/>
  <Override PartName="/ppt/diagrams/data3.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6.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5.xml" ContentType="application/vnd.openxmlformats-officedocument.presentationml.slide+xml"/>
  <Override PartName="/ppt/slides/slide14.xml" ContentType="application/vnd.openxmlformats-officedocument.presentationml.slide+xml"/>
  <Override PartName="/ppt/slides/slide4.xml" ContentType="application/vnd.openxmlformats-officedocument.presentationml.slide+xml"/>
  <Override PartName="/ppt/slides/slide1.xml" ContentType="application/vnd.openxmlformats-officedocument.presentationml.slide+xml"/>
  <Override PartName="/ppt/slides/slide15.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ppt/slideMasters/slideMaster2.xml" ContentType="application/vnd.openxmlformats-officedocument.presentationml.slideMaster+xml"/>
  <Override PartName="/ppt/notesSlides/notesSlide10.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notesSlides/notesSlide9.xml" ContentType="application/vnd.openxmlformats-officedocument.presentationml.notesSlide+xml"/>
  <Override PartName="/ppt/notesSlides/notesSlide2.xml" ContentType="application/vnd.openxmlformats-officedocument.presentationml.notesSlide+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4.xml" ContentType="application/vnd.openxmlformats-officedocument.presentationml.notesSlide+xml"/>
  <Override PartName="/ppt/diagrams/layout1.xml" ContentType="application/vnd.openxmlformats-officedocument.drawingml.diagramLayout+xml"/>
  <Override PartName="/ppt/commentAuthors.xml" ContentType="application/vnd.openxmlformats-officedocument.presentationml.commentAuthors+xml"/>
  <Override PartName="/ppt/diagrams/drawing1.xml" ContentType="application/vnd.ms-office.drawingml.diagramDrawing+xml"/>
  <Override PartName="/ppt/diagrams/colors1.xml" ContentType="application/vnd.openxmlformats-officedocument.drawingml.diagramColors+xml"/>
  <Override PartName="/ppt/diagrams/drawing2.xml" ContentType="application/vnd.ms-office.drawingml.diagramDrawing+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diagrams/drawing3.xml" ContentType="application/vnd.ms-office.drawingml.diagramDrawing+xml"/>
  <Override PartName="/ppt/diagrams/colors3.xml" ContentType="application/vnd.openxmlformats-officedocument.drawingml.diagramColors+xml"/>
  <Override PartName="/ppt/diagrams/quickStyle3.xml" ContentType="application/vnd.openxmlformats-officedocument.drawingml.diagramStyle+xml"/>
  <Override PartName="/ppt/diagrams/layout3.xml" ContentType="application/vnd.openxmlformats-officedocument.drawingml.diagramLayout+xml"/>
  <Override PartName="/ppt/diagrams/quickStyle1.xml" ContentType="application/vnd.openxmlformats-officedocument.drawingml.diagramStyle+xml"/>
  <Override PartName="/ppt/diagrams/layout2.xml" ContentType="application/vnd.openxmlformats-officedocument.drawingml.diagramLayout+xml"/>
  <Override PartName="/ppt/theme/theme3.xml" ContentType="application/vnd.openxmlformats-officedocument.theme+xml"/>
  <Override PartName="/ppt/theme/theme4.xml" ContentType="application/vnd.openxmlformats-officedocument.theme+xml"/>
  <Override PartName="/ppt/theme/theme2.xml" ContentType="application/vnd.openxmlformats-officedocument.theme+xml"/>
  <Override PartName="/ppt/diagrams/colors2.xml" ContentType="application/vnd.openxmlformats-officedocument.drawingml.diagramColors+xml"/>
  <Override PartName="/ppt/diagrams/quickStyle2.xml" ContentType="application/vnd.openxmlformats-officedocument.drawingml.diagramStyl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883" r:id="rId2"/>
  </p:sldMasterIdLst>
  <p:notesMasterIdLst>
    <p:notesMasterId r:id="rId18"/>
  </p:notesMasterIdLst>
  <p:handoutMasterIdLst>
    <p:handoutMasterId r:id="rId19"/>
  </p:handoutMasterIdLst>
  <p:sldIdLst>
    <p:sldId id="293" r:id="rId3"/>
    <p:sldId id="267" r:id="rId4"/>
    <p:sldId id="280" r:id="rId5"/>
    <p:sldId id="281" r:id="rId6"/>
    <p:sldId id="282" r:id="rId7"/>
    <p:sldId id="283" r:id="rId8"/>
    <p:sldId id="284" r:id="rId9"/>
    <p:sldId id="285" r:id="rId10"/>
    <p:sldId id="288" r:id="rId11"/>
    <p:sldId id="286" r:id="rId12"/>
    <p:sldId id="294" r:id="rId13"/>
    <p:sldId id="291" r:id="rId14"/>
    <p:sldId id="292" r:id="rId15"/>
    <p:sldId id="289" r:id="rId16"/>
    <p:sldId id="290" r:id="rId17"/>
  </p:sldIdLst>
  <p:sldSz cx="9144000" cy="6858000" type="screen4x3"/>
  <p:notesSz cx="6797675" cy="9926638"/>
  <p:defaultTextStyle>
    <a:defPPr>
      <a:defRPr lang="en-GB"/>
    </a:defPPr>
    <a:lvl1pPr algn="l" defTabSz="457200" rtl="0" eaLnBrk="0" fontAlgn="base" hangingPunct="0">
      <a:spcBef>
        <a:spcPct val="0"/>
      </a:spcBef>
      <a:spcAft>
        <a:spcPct val="0"/>
      </a:spcAft>
      <a:defRPr kern="1200">
        <a:solidFill>
          <a:schemeClr val="tx1"/>
        </a:solidFill>
        <a:latin typeface="Lucida Grande" pitchFamily="125"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Lucida Grande" pitchFamily="125"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Lucida Grande" pitchFamily="125"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Lucida Grande" pitchFamily="125"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Lucida Grande" pitchFamily="125" charset="0"/>
        <a:ea typeface="MS PGothic" panose="020B0600070205080204" pitchFamily="34" charset="-128"/>
        <a:cs typeface="+mn-cs"/>
      </a:defRPr>
    </a:lvl5pPr>
    <a:lvl6pPr marL="2286000" algn="l" defTabSz="914400" rtl="0" eaLnBrk="1" latinLnBrk="0" hangingPunct="1">
      <a:defRPr kern="1200">
        <a:solidFill>
          <a:schemeClr val="tx1"/>
        </a:solidFill>
        <a:latin typeface="Lucida Grande" pitchFamily="125" charset="0"/>
        <a:ea typeface="MS PGothic" panose="020B0600070205080204" pitchFamily="34" charset="-128"/>
        <a:cs typeface="+mn-cs"/>
      </a:defRPr>
    </a:lvl6pPr>
    <a:lvl7pPr marL="2743200" algn="l" defTabSz="914400" rtl="0" eaLnBrk="1" latinLnBrk="0" hangingPunct="1">
      <a:defRPr kern="1200">
        <a:solidFill>
          <a:schemeClr val="tx1"/>
        </a:solidFill>
        <a:latin typeface="Lucida Grande" pitchFamily="125" charset="0"/>
        <a:ea typeface="MS PGothic" panose="020B0600070205080204" pitchFamily="34" charset="-128"/>
        <a:cs typeface="+mn-cs"/>
      </a:defRPr>
    </a:lvl7pPr>
    <a:lvl8pPr marL="3200400" algn="l" defTabSz="914400" rtl="0" eaLnBrk="1" latinLnBrk="0" hangingPunct="1">
      <a:defRPr kern="1200">
        <a:solidFill>
          <a:schemeClr val="tx1"/>
        </a:solidFill>
        <a:latin typeface="Lucida Grande" pitchFamily="125" charset="0"/>
        <a:ea typeface="MS PGothic" panose="020B0600070205080204" pitchFamily="34" charset="-128"/>
        <a:cs typeface="+mn-cs"/>
      </a:defRPr>
    </a:lvl8pPr>
    <a:lvl9pPr marL="3657600" algn="l" defTabSz="914400" rtl="0" eaLnBrk="1" latinLnBrk="0" hangingPunct="1">
      <a:defRPr kern="1200">
        <a:solidFill>
          <a:schemeClr val="tx1"/>
        </a:solidFill>
        <a:latin typeface="Lucida Grande" pitchFamily="125"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4020">
          <p15:clr>
            <a:srgbClr val="A4A3A4"/>
          </p15:clr>
        </p15:guide>
        <p15:guide id="2" orient="horz" pos="3612">
          <p15:clr>
            <a:srgbClr val="A4A3A4"/>
          </p15:clr>
        </p15:guide>
        <p15:guide id="3"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iels, Laura" initials="DL" lastIdx="33" clrIdx="0">
    <p:extLst>
      <p:ext uri="{19B8F6BF-5375-455C-9EA6-DF929625EA0E}">
        <p15:presenceInfo xmlns:p15="http://schemas.microsoft.com/office/powerpoint/2012/main" userId="S-1-5-21-3377311500-2555963174-4185929806-1636209" providerId="AD"/>
      </p:ext>
    </p:extLst>
  </p:cmAuthor>
  <p:cmAuthor id="2" name="Cameron, Ian" initials="CI" lastIdx="12" clrIdx="1">
    <p:extLst>
      <p:ext uri="{19B8F6BF-5375-455C-9EA6-DF929625EA0E}">
        <p15:presenceInfo xmlns:p15="http://schemas.microsoft.com/office/powerpoint/2012/main" userId="S-1-5-21-3377311500-2555963174-4185929806-138277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38" autoAdjust="0"/>
    <p:restoredTop sz="84070" autoAdjust="0"/>
  </p:normalViewPr>
  <p:slideViewPr>
    <p:cSldViewPr snapToObjects="1">
      <p:cViewPr varScale="1">
        <p:scale>
          <a:sx n="97" d="100"/>
          <a:sy n="97" d="100"/>
        </p:scale>
        <p:origin x="1818" y="78"/>
      </p:cViewPr>
      <p:guideLst>
        <p:guide orient="horz" pos="4020"/>
        <p:guide orient="horz" pos="3612"/>
        <p:guide pos="2880"/>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26" Type="http://schemas.openxmlformats.org/officeDocument/2006/relationships/customXml" Target="../customXml/item2.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ustomXml" Target="../customXml/item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28" Type="http://schemas.openxmlformats.org/officeDocument/2006/relationships/customXml" Target="../customXml/item4.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 Id="rId27" Type="http://schemas.openxmlformats.org/officeDocument/2006/relationships/customXml" Target="../customXml/item3.xml"/></Relationships>
</file>

<file path=ppt/diagrams/_rels/data2.xml.rels><?xml version="1.0" encoding="UTF-8" standalone="yes"?>
<Relationships xmlns="http://schemas.openxmlformats.org/package/2006/relationships"><Relationship Id="rId1" Type="http://schemas.openxmlformats.org/officeDocument/2006/relationships/hyperlink" Target="http://innovation.ukpowernetworks.co.uk/innovation/en/Projects/tier-2-projects/Flexible-Plug-and-Play-(FPP)/" TargetMode="External"/></Relationships>
</file>

<file path=ppt/diagrams/_rels/drawing2.xml.rels><?xml version="1.0" encoding="UTF-8" standalone="yes"?>
<Relationships xmlns="http://schemas.openxmlformats.org/package/2006/relationships"><Relationship Id="rId1" Type="http://schemas.openxmlformats.org/officeDocument/2006/relationships/hyperlink" Target="http://innovation.ukpowernetworks.co.uk/innovation/en/Projects/tier-2-projects/Flexible-Plug-and-Play-(FPP)/"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037B30-0A42-4C29-9127-2EFDC7A3270D}"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E9945BA0-2E48-4428-BB84-B725ED237925}">
      <dgm:prSet phldrT="[Text]"/>
      <dgm:spPr/>
      <dgm:t>
        <a:bodyPr/>
        <a:lstStyle/>
        <a:p>
          <a:r>
            <a:rPr lang="en-US" dirty="0" smtClean="0"/>
            <a:t>Project Payback</a:t>
          </a:r>
          <a:endParaRPr lang="en-US" dirty="0"/>
        </a:p>
      </dgm:t>
    </dgm:pt>
    <dgm:pt modelId="{47767F07-D00C-4CD3-BA48-E910BCE4A170}" type="parTrans" cxnId="{3CDD0BA5-38A4-477B-95D1-876D4AC2487D}">
      <dgm:prSet/>
      <dgm:spPr/>
      <dgm:t>
        <a:bodyPr/>
        <a:lstStyle/>
        <a:p>
          <a:endParaRPr lang="en-US"/>
        </a:p>
      </dgm:t>
    </dgm:pt>
    <dgm:pt modelId="{B0DD5E13-6730-4F46-BFA9-E88C0D449C86}" type="sibTrans" cxnId="{3CDD0BA5-38A4-477B-95D1-876D4AC2487D}">
      <dgm:prSet/>
      <dgm:spPr/>
      <dgm:t>
        <a:bodyPr/>
        <a:lstStyle/>
        <a:p>
          <a:endParaRPr lang="en-US"/>
        </a:p>
      </dgm:t>
    </dgm:pt>
    <dgm:pt modelId="{CDB87364-AB28-48C8-9301-B470060AF193}">
      <dgm:prSet phldrT="[Text]"/>
      <dgm:spPr/>
      <dgm:t>
        <a:bodyPr/>
        <a:lstStyle/>
        <a:p>
          <a:r>
            <a:rPr lang="en-US" dirty="0" smtClean="0"/>
            <a:t>FPP paid back 5x project costs to customers within its lifetime (£54m)</a:t>
          </a:r>
          <a:endParaRPr lang="en-US" dirty="0"/>
        </a:p>
      </dgm:t>
    </dgm:pt>
    <dgm:pt modelId="{6B881CBC-BE59-44A9-BDD2-5489F0E8ACAC}" type="parTrans" cxnId="{FB61A8A3-CA63-44BD-801A-2F128C19663F}">
      <dgm:prSet/>
      <dgm:spPr/>
      <dgm:t>
        <a:bodyPr/>
        <a:lstStyle/>
        <a:p>
          <a:endParaRPr lang="en-US"/>
        </a:p>
      </dgm:t>
    </dgm:pt>
    <dgm:pt modelId="{5B1A79ED-142E-42BB-8C55-213728246178}" type="sibTrans" cxnId="{FB61A8A3-CA63-44BD-801A-2F128C19663F}">
      <dgm:prSet/>
      <dgm:spPr/>
      <dgm:t>
        <a:bodyPr/>
        <a:lstStyle/>
        <a:p>
          <a:endParaRPr lang="en-US"/>
        </a:p>
      </dgm:t>
    </dgm:pt>
    <dgm:pt modelId="{27E464CF-B827-4200-8F0E-459182DE93DD}">
      <dgm:prSet phldrT="[Text]"/>
      <dgm:spPr/>
      <dgm:t>
        <a:bodyPr/>
        <a:lstStyle/>
        <a:p>
          <a:r>
            <a:rPr lang="en-US" dirty="0" smtClean="0"/>
            <a:t>Smart savings to customers has been £73m as per RRP E6</a:t>
          </a:r>
          <a:endParaRPr lang="en-US" dirty="0"/>
        </a:p>
      </dgm:t>
    </dgm:pt>
    <dgm:pt modelId="{6EC6BEB1-B0D9-4A90-B81C-F3C73DA458CF}" type="parTrans" cxnId="{533DC1E5-3BD7-4979-B4CE-FD4CAF766FC1}">
      <dgm:prSet/>
      <dgm:spPr/>
      <dgm:t>
        <a:bodyPr/>
        <a:lstStyle/>
        <a:p>
          <a:endParaRPr lang="en-US"/>
        </a:p>
      </dgm:t>
    </dgm:pt>
    <dgm:pt modelId="{DA01B7FE-13C5-4B5F-BC4A-321BCE5F2CD4}" type="sibTrans" cxnId="{533DC1E5-3BD7-4979-B4CE-FD4CAF766FC1}">
      <dgm:prSet/>
      <dgm:spPr/>
      <dgm:t>
        <a:bodyPr/>
        <a:lstStyle/>
        <a:p>
          <a:endParaRPr lang="en-US"/>
        </a:p>
      </dgm:t>
    </dgm:pt>
    <dgm:pt modelId="{FDA7449F-FBE2-415B-AD77-CEB81C414655}">
      <dgm:prSet phldrT="[Text]"/>
      <dgm:spPr/>
      <dgm:t>
        <a:bodyPr/>
        <a:lstStyle/>
        <a:p>
          <a:r>
            <a:rPr lang="en-US" dirty="0" smtClean="0"/>
            <a:t>Release of DG Capacity</a:t>
          </a:r>
          <a:endParaRPr lang="en-US" dirty="0"/>
        </a:p>
      </dgm:t>
    </dgm:pt>
    <dgm:pt modelId="{25B34748-F88D-4B64-9CE2-1276BCBA87D6}" type="parTrans" cxnId="{69658700-3ED1-46E1-9C7A-25F2096332A6}">
      <dgm:prSet/>
      <dgm:spPr/>
      <dgm:t>
        <a:bodyPr/>
        <a:lstStyle/>
        <a:p>
          <a:endParaRPr lang="en-US"/>
        </a:p>
      </dgm:t>
    </dgm:pt>
    <dgm:pt modelId="{1E0B61AB-00B0-4972-B9DC-C44947BC0413}" type="sibTrans" cxnId="{69658700-3ED1-46E1-9C7A-25F2096332A6}">
      <dgm:prSet/>
      <dgm:spPr/>
      <dgm:t>
        <a:bodyPr/>
        <a:lstStyle/>
        <a:p>
          <a:endParaRPr lang="en-US"/>
        </a:p>
      </dgm:t>
    </dgm:pt>
    <dgm:pt modelId="{A1DC6990-EB4D-4F84-8D1F-F1DADEC2393C}">
      <dgm:prSet phldrT="[Text]"/>
      <dgm:spPr/>
      <dgm:t>
        <a:bodyPr/>
        <a:lstStyle/>
        <a:p>
          <a:r>
            <a:rPr lang="en-US" dirty="0" smtClean="0"/>
            <a:t>322MW of network capacity released for DG project to date</a:t>
          </a:r>
          <a:endParaRPr lang="en-US" dirty="0"/>
        </a:p>
      </dgm:t>
    </dgm:pt>
    <dgm:pt modelId="{1968A7E7-21E3-49DA-832B-5CE3A7A26E54}" type="parTrans" cxnId="{FB7F501F-9256-4032-84A0-8446DB818FB0}">
      <dgm:prSet/>
      <dgm:spPr/>
      <dgm:t>
        <a:bodyPr/>
        <a:lstStyle/>
        <a:p>
          <a:endParaRPr lang="en-US"/>
        </a:p>
      </dgm:t>
    </dgm:pt>
    <dgm:pt modelId="{2F077085-F86B-4765-B08A-A92AE543CA46}" type="sibTrans" cxnId="{FB7F501F-9256-4032-84A0-8446DB818FB0}">
      <dgm:prSet/>
      <dgm:spPr/>
      <dgm:t>
        <a:bodyPr/>
        <a:lstStyle/>
        <a:p>
          <a:endParaRPr lang="en-US"/>
        </a:p>
      </dgm:t>
    </dgm:pt>
    <dgm:pt modelId="{D4249B41-4AA2-4176-8183-7F34ADA61BB6}">
      <dgm:prSet phldrT="[Text]"/>
      <dgm:spPr/>
      <dgm:t>
        <a:bodyPr/>
        <a:lstStyle/>
        <a:p>
          <a:r>
            <a:rPr lang="en-US" dirty="0" smtClean="0"/>
            <a:t>Speed of BAU deployment</a:t>
          </a:r>
          <a:endParaRPr lang="en-US" dirty="0"/>
        </a:p>
      </dgm:t>
    </dgm:pt>
    <dgm:pt modelId="{89F10B90-29E4-4EAA-A806-FBA73EBDC1CD}" type="parTrans" cxnId="{8FDFCC7A-5300-479D-9410-5F3AAC4DCC50}">
      <dgm:prSet/>
      <dgm:spPr/>
      <dgm:t>
        <a:bodyPr/>
        <a:lstStyle/>
        <a:p>
          <a:endParaRPr lang="en-US"/>
        </a:p>
      </dgm:t>
    </dgm:pt>
    <dgm:pt modelId="{6DF8FF57-DF8A-408F-A9B7-E6153D186030}" type="sibTrans" cxnId="{8FDFCC7A-5300-479D-9410-5F3AAC4DCC50}">
      <dgm:prSet/>
      <dgm:spPr/>
      <dgm:t>
        <a:bodyPr/>
        <a:lstStyle/>
        <a:p>
          <a:endParaRPr lang="en-US"/>
        </a:p>
      </dgm:t>
    </dgm:pt>
    <dgm:pt modelId="{1D94BCED-1001-46E8-8E4E-F01B767CB282}">
      <dgm:prSet phldrT="[Text]"/>
      <dgm:spPr/>
      <dgm:t>
        <a:bodyPr/>
        <a:lstStyle/>
        <a:p>
          <a:r>
            <a:rPr lang="en-US" dirty="0" smtClean="0"/>
            <a:t>Foundation for KASM, Power Potential</a:t>
          </a:r>
          <a:endParaRPr lang="en-US" dirty="0"/>
        </a:p>
      </dgm:t>
    </dgm:pt>
    <dgm:pt modelId="{B299F8E9-9F84-43AF-A71B-B741662358D5}" type="parTrans" cxnId="{E8BD4C53-A1CB-4E56-8668-C9C46F3053C0}">
      <dgm:prSet/>
      <dgm:spPr/>
      <dgm:t>
        <a:bodyPr/>
        <a:lstStyle/>
        <a:p>
          <a:endParaRPr lang="en-US"/>
        </a:p>
      </dgm:t>
    </dgm:pt>
    <dgm:pt modelId="{13FF4046-B2B0-4F6A-A873-C03DE6CCE22F}" type="sibTrans" cxnId="{E8BD4C53-A1CB-4E56-8668-C9C46F3053C0}">
      <dgm:prSet/>
      <dgm:spPr/>
      <dgm:t>
        <a:bodyPr/>
        <a:lstStyle/>
        <a:p>
          <a:endParaRPr lang="en-US"/>
        </a:p>
      </dgm:t>
    </dgm:pt>
    <dgm:pt modelId="{EDBE8D4D-D595-4D1F-8635-DDCCB0825870}">
      <dgm:prSet phldrT="[Text]"/>
      <dgm:spPr/>
      <dgm:t>
        <a:bodyPr/>
        <a:lstStyle/>
        <a:p>
          <a:r>
            <a:rPr lang="en-US" dirty="0" smtClean="0"/>
            <a:t>BAU zones opened in project lifetime and FDG connection offers continue to be issued to customers</a:t>
          </a:r>
          <a:endParaRPr lang="en-US" dirty="0"/>
        </a:p>
      </dgm:t>
    </dgm:pt>
    <dgm:pt modelId="{18290827-F444-447A-9CD5-30A7A68EE5E3}" type="parTrans" cxnId="{D1BF170A-3188-48B7-B33A-0A2CC3D57F06}">
      <dgm:prSet/>
      <dgm:spPr/>
      <dgm:t>
        <a:bodyPr/>
        <a:lstStyle/>
        <a:p>
          <a:endParaRPr lang="en-US"/>
        </a:p>
      </dgm:t>
    </dgm:pt>
    <dgm:pt modelId="{93D9E598-A3F1-43DD-B16D-012BBDB1E3C7}" type="sibTrans" cxnId="{D1BF170A-3188-48B7-B33A-0A2CC3D57F06}">
      <dgm:prSet/>
      <dgm:spPr/>
      <dgm:t>
        <a:bodyPr/>
        <a:lstStyle/>
        <a:p>
          <a:endParaRPr lang="en-US"/>
        </a:p>
      </dgm:t>
    </dgm:pt>
    <dgm:pt modelId="{0D4537EE-2ED3-4D00-9793-CDA5D67221D2}">
      <dgm:prSet phldrT="[Text]"/>
      <dgm:spPr/>
      <dgm:t>
        <a:bodyPr/>
        <a:lstStyle/>
        <a:p>
          <a:r>
            <a:rPr lang="en-US" dirty="0" smtClean="0"/>
            <a:t>54.4MW connected during FPP lifetime</a:t>
          </a:r>
          <a:endParaRPr lang="en-US" dirty="0"/>
        </a:p>
      </dgm:t>
    </dgm:pt>
    <dgm:pt modelId="{D6EB69AC-E4AA-427D-A084-1F00A92AD1CA}" type="parTrans" cxnId="{A549397B-E70D-4E2F-BAA9-68F4B178C78B}">
      <dgm:prSet/>
      <dgm:spPr/>
      <dgm:t>
        <a:bodyPr/>
        <a:lstStyle/>
        <a:p>
          <a:endParaRPr lang="en-US"/>
        </a:p>
      </dgm:t>
    </dgm:pt>
    <dgm:pt modelId="{14514712-1310-4E55-9812-4432C449CB4E}" type="sibTrans" cxnId="{A549397B-E70D-4E2F-BAA9-68F4B178C78B}">
      <dgm:prSet/>
      <dgm:spPr/>
      <dgm:t>
        <a:bodyPr/>
        <a:lstStyle/>
        <a:p>
          <a:endParaRPr lang="en-US"/>
        </a:p>
      </dgm:t>
    </dgm:pt>
    <dgm:pt modelId="{747148DE-0EE5-4634-99B9-1CA98A7D3F95}">
      <dgm:prSet phldrT="[Text]"/>
      <dgm:spPr/>
      <dgm:t>
        <a:bodyPr/>
        <a:lstStyle/>
        <a:p>
          <a:r>
            <a:rPr lang="en-US" dirty="0" smtClean="0"/>
            <a:t>FDG connections will be available in all UKPN areas by the end of 2019</a:t>
          </a:r>
          <a:endParaRPr lang="en-US" dirty="0"/>
        </a:p>
      </dgm:t>
    </dgm:pt>
    <dgm:pt modelId="{76EF2ABE-9B07-4396-B185-776F1678F368}" type="parTrans" cxnId="{3BD91D16-8FE9-4C0F-B0DD-5060C8143746}">
      <dgm:prSet/>
      <dgm:spPr/>
      <dgm:t>
        <a:bodyPr/>
        <a:lstStyle/>
        <a:p>
          <a:endParaRPr lang="en-US"/>
        </a:p>
      </dgm:t>
    </dgm:pt>
    <dgm:pt modelId="{A8E540A2-516A-4DB0-90F9-798D291E0FA8}" type="sibTrans" cxnId="{3BD91D16-8FE9-4C0F-B0DD-5060C8143746}">
      <dgm:prSet/>
      <dgm:spPr/>
      <dgm:t>
        <a:bodyPr/>
        <a:lstStyle/>
        <a:p>
          <a:endParaRPr lang="en-US"/>
        </a:p>
      </dgm:t>
    </dgm:pt>
    <dgm:pt modelId="{97254D59-E089-4935-9D01-76459BF7B110}" type="pres">
      <dgm:prSet presAssocID="{AD037B30-0A42-4C29-9127-2EFDC7A3270D}" presName="Name0" presStyleCnt="0">
        <dgm:presLayoutVars>
          <dgm:dir/>
          <dgm:animLvl val="lvl"/>
          <dgm:resizeHandles val="exact"/>
        </dgm:presLayoutVars>
      </dgm:prSet>
      <dgm:spPr/>
      <dgm:t>
        <a:bodyPr/>
        <a:lstStyle/>
        <a:p>
          <a:endParaRPr lang="en-US"/>
        </a:p>
      </dgm:t>
    </dgm:pt>
    <dgm:pt modelId="{7429D8CB-C80A-4BF4-A554-3FDA18AFBDEB}" type="pres">
      <dgm:prSet presAssocID="{E9945BA0-2E48-4428-BB84-B725ED237925}" presName="linNode" presStyleCnt="0"/>
      <dgm:spPr/>
    </dgm:pt>
    <dgm:pt modelId="{7A4C34D7-BD78-4DF1-AB5F-F8AF789A64C6}" type="pres">
      <dgm:prSet presAssocID="{E9945BA0-2E48-4428-BB84-B725ED237925}" presName="parentText" presStyleLbl="node1" presStyleIdx="0" presStyleCnt="3" custScaleX="75689">
        <dgm:presLayoutVars>
          <dgm:chMax val="1"/>
          <dgm:bulletEnabled val="1"/>
        </dgm:presLayoutVars>
      </dgm:prSet>
      <dgm:spPr/>
      <dgm:t>
        <a:bodyPr/>
        <a:lstStyle/>
        <a:p>
          <a:endParaRPr lang="en-US"/>
        </a:p>
      </dgm:t>
    </dgm:pt>
    <dgm:pt modelId="{ABEB1C18-FA41-4CA2-BD8F-2AEFCE96A0EA}" type="pres">
      <dgm:prSet presAssocID="{E9945BA0-2E48-4428-BB84-B725ED237925}" presName="descendantText" presStyleLbl="alignAccFollowNode1" presStyleIdx="0" presStyleCnt="3" custScaleX="114746" custScaleY="109955">
        <dgm:presLayoutVars>
          <dgm:bulletEnabled val="1"/>
        </dgm:presLayoutVars>
      </dgm:prSet>
      <dgm:spPr/>
      <dgm:t>
        <a:bodyPr/>
        <a:lstStyle/>
        <a:p>
          <a:endParaRPr lang="en-US"/>
        </a:p>
      </dgm:t>
    </dgm:pt>
    <dgm:pt modelId="{E4B7AA53-4215-4B90-9292-4D70232F8E3F}" type="pres">
      <dgm:prSet presAssocID="{B0DD5E13-6730-4F46-BFA9-E88C0D449C86}" presName="sp" presStyleCnt="0"/>
      <dgm:spPr/>
    </dgm:pt>
    <dgm:pt modelId="{82C3DE54-6D23-4BEF-B407-544A938A5852}" type="pres">
      <dgm:prSet presAssocID="{FDA7449F-FBE2-415B-AD77-CEB81C414655}" presName="linNode" presStyleCnt="0"/>
      <dgm:spPr/>
    </dgm:pt>
    <dgm:pt modelId="{1AD8582C-BDCE-4730-9A61-7C1C5A70317F}" type="pres">
      <dgm:prSet presAssocID="{FDA7449F-FBE2-415B-AD77-CEB81C414655}" presName="parentText" presStyleLbl="node1" presStyleIdx="1" presStyleCnt="3" custScaleX="76258">
        <dgm:presLayoutVars>
          <dgm:chMax val="1"/>
          <dgm:bulletEnabled val="1"/>
        </dgm:presLayoutVars>
      </dgm:prSet>
      <dgm:spPr/>
      <dgm:t>
        <a:bodyPr/>
        <a:lstStyle/>
        <a:p>
          <a:endParaRPr lang="en-US"/>
        </a:p>
      </dgm:t>
    </dgm:pt>
    <dgm:pt modelId="{923D8326-61E6-4D62-9B3B-A0CCD0F4EFA5}" type="pres">
      <dgm:prSet presAssocID="{FDA7449F-FBE2-415B-AD77-CEB81C414655}" presName="descendantText" presStyleLbl="alignAccFollowNode1" presStyleIdx="1" presStyleCnt="3" custScaleX="113805">
        <dgm:presLayoutVars>
          <dgm:bulletEnabled val="1"/>
        </dgm:presLayoutVars>
      </dgm:prSet>
      <dgm:spPr/>
      <dgm:t>
        <a:bodyPr/>
        <a:lstStyle/>
        <a:p>
          <a:endParaRPr lang="en-US"/>
        </a:p>
      </dgm:t>
    </dgm:pt>
    <dgm:pt modelId="{9E55ED0A-B34E-404E-9322-9273E32948EB}" type="pres">
      <dgm:prSet presAssocID="{1E0B61AB-00B0-4972-B9DC-C44947BC0413}" presName="sp" presStyleCnt="0"/>
      <dgm:spPr/>
    </dgm:pt>
    <dgm:pt modelId="{D4C97749-13B1-4D25-809F-213657C17C88}" type="pres">
      <dgm:prSet presAssocID="{D4249B41-4AA2-4176-8183-7F34ADA61BB6}" presName="linNode" presStyleCnt="0"/>
      <dgm:spPr/>
    </dgm:pt>
    <dgm:pt modelId="{CB71F4DB-6AD8-4961-AA85-24066BF0F978}" type="pres">
      <dgm:prSet presAssocID="{D4249B41-4AA2-4176-8183-7F34ADA61BB6}" presName="parentText" presStyleLbl="node1" presStyleIdx="2" presStyleCnt="3" custScaleX="75689" custLinFactNeighborY="3628">
        <dgm:presLayoutVars>
          <dgm:chMax val="1"/>
          <dgm:bulletEnabled val="1"/>
        </dgm:presLayoutVars>
      </dgm:prSet>
      <dgm:spPr/>
      <dgm:t>
        <a:bodyPr/>
        <a:lstStyle/>
        <a:p>
          <a:endParaRPr lang="en-US"/>
        </a:p>
      </dgm:t>
    </dgm:pt>
    <dgm:pt modelId="{B16DB867-0747-448E-B66D-7D20CB2B8E54}" type="pres">
      <dgm:prSet presAssocID="{D4249B41-4AA2-4176-8183-7F34ADA61BB6}" presName="descendantText" presStyleLbl="alignAccFollowNode1" presStyleIdx="2" presStyleCnt="3" custScaleX="113592">
        <dgm:presLayoutVars>
          <dgm:bulletEnabled val="1"/>
        </dgm:presLayoutVars>
      </dgm:prSet>
      <dgm:spPr/>
      <dgm:t>
        <a:bodyPr/>
        <a:lstStyle/>
        <a:p>
          <a:endParaRPr lang="en-US"/>
        </a:p>
      </dgm:t>
    </dgm:pt>
  </dgm:ptLst>
  <dgm:cxnLst>
    <dgm:cxn modelId="{D1BF170A-3188-48B7-B33A-0A2CC3D57F06}" srcId="{D4249B41-4AA2-4176-8183-7F34ADA61BB6}" destId="{EDBE8D4D-D595-4D1F-8635-DDCCB0825870}" srcOrd="0" destOrd="0" parTransId="{18290827-F444-447A-9CD5-30A7A68EE5E3}" sibTransId="{93D9E598-A3F1-43DD-B16D-012BBDB1E3C7}"/>
    <dgm:cxn modelId="{749852E4-FF2B-4E53-A835-075451B4AF1D}" type="presOf" srcId="{0D4537EE-2ED3-4D00-9793-CDA5D67221D2}" destId="{923D8326-61E6-4D62-9B3B-A0CCD0F4EFA5}" srcOrd="0" destOrd="0" presId="urn:microsoft.com/office/officeart/2005/8/layout/vList5"/>
    <dgm:cxn modelId="{FB7F501F-9256-4032-84A0-8446DB818FB0}" srcId="{FDA7449F-FBE2-415B-AD77-CEB81C414655}" destId="{A1DC6990-EB4D-4F84-8D1F-F1DADEC2393C}" srcOrd="1" destOrd="0" parTransId="{1968A7E7-21E3-49DA-832B-5CE3A7A26E54}" sibTransId="{2F077085-F86B-4765-B08A-A92AE543CA46}"/>
    <dgm:cxn modelId="{284EAC8F-7480-453A-8F44-7675CBF791F1}" type="presOf" srcId="{1D94BCED-1001-46E8-8E4E-F01B767CB282}" destId="{B16DB867-0747-448E-B66D-7D20CB2B8E54}" srcOrd="0" destOrd="2" presId="urn:microsoft.com/office/officeart/2005/8/layout/vList5"/>
    <dgm:cxn modelId="{DB53DBBE-4CD2-4497-BC5A-063B6A8551F2}" type="presOf" srcId="{747148DE-0EE5-4634-99B9-1CA98A7D3F95}" destId="{B16DB867-0747-448E-B66D-7D20CB2B8E54}" srcOrd="0" destOrd="1" presId="urn:microsoft.com/office/officeart/2005/8/layout/vList5"/>
    <dgm:cxn modelId="{27618A50-2910-490D-AEF4-F648EA01D68D}" type="presOf" srcId="{D4249B41-4AA2-4176-8183-7F34ADA61BB6}" destId="{CB71F4DB-6AD8-4961-AA85-24066BF0F978}" srcOrd="0" destOrd="0" presId="urn:microsoft.com/office/officeart/2005/8/layout/vList5"/>
    <dgm:cxn modelId="{A549397B-E70D-4E2F-BAA9-68F4B178C78B}" srcId="{FDA7449F-FBE2-415B-AD77-CEB81C414655}" destId="{0D4537EE-2ED3-4D00-9793-CDA5D67221D2}" srcOrd="0" destOrd="0" parTransId="{D6EB69AC-E4AA-427D-A084-1F00A92AD1CA}" sibTransId="{14514712-1310-4E55-9812-4432C449CB4E}"/>
    <dgm:cxn modelId="{FB61A8A3-CA63-44BD-801A-2F128C19663F}" srcId="{E9945BA0-2E48-4428-BB84-B725ED237925}" destId="{CDB87364-AB28-48C8-9301-B470060AF193}" srcOrd="0" destOrd="0" parTransId="{6B881CBC-BE59-44A9-BDD2-5489F0E8ACAC}" sibTransId="{5B1A79ED-142E-42BB-8C55-213728246178}"/>
    <dgm:cxn modelId="{3BD91D16-8FE9-4C0F-B0DD-5060C8143746}" srcId="{D4249B41-4AA2-4176-8183-7F34ADA61BB6}" destId="{747148DE-0EE5-4634-99B9-1CA98A7D3F95}" srcOrd="1" destOrd="0" parTransId="{76EF2ABE-9B07-4396-B185-776F1678F368}" sibTransId="{A8E540A2-516A-4DB0-90F9-798D291E0FA8}"/>
    <dgm:cxn modelId="{E699D7D8-1CF1-469F-9886-AD768CD7BE8D}" type="presOf" srcId="{A1DC6990-EB4D-4F84-8D1F-F1DADEC2393C}" destId="{923D8326-61E6-4D62-9B3B-A0CCD0F4EFA5}" srcOrd="0" destOrd="1" presId="urn:microsoft.com/office/officeart/2005/8/layout/vList5"/>
    <dgm:cxn modelId="{8FDFCC7A-5300-479D-9410-5F3AAC4DCC50}" srcId="{AD037B30-0A42-4C29-9127-2EFDC7A3270D}" destId="{D4249B41-4AA2-4176-8183-7F34ADA61BB6}" srcOrd="2" destOrd="0" parTransId="{89F10B90-29E4-4EAA-A806-FBA73EBDC1CD}" sibTransId="{6DF8FF57-DF8A-408F-A9B7-E6153D186030}"/>
    <dgm:cxn modelId="{69658700-3ED1-46E1-9C7A-25F2096332A6}" srcId="{AD037B30-0A42-4C29-9127-2EFDC7A3270D}" destId="{FDA7449F-FBE2-415B-AD77-CEB81C414655}" srcOrd="1" destOrd="0" parTransId="{25B34748-F88D-4B64-9CE2-1276BCBA87D6}" sibTransId="{1E0B61AB-00B0-4972-B9DC-C44947BC0413}"/>
    <dgm:cxn modelId="{533DC1E5-3BD7-4979-B4CE-FD4CAF766FC1}" srcId="{E9945BA0-2E48-4428-BB84-B725ED237925}" destId="{27E464CF-B827-4200-8F0E-459182DE93DD}" srcOrd="1" destOrd="0" parTransId="{6EC6BEB1-B0D9-4A90-B81C-F3C73DA458CF}" sibTransId="{DA01B7FE-13C5-4B5F-BC4A-321BCE5F2CD4}"/>
    <dgm:cxn modelId="{86B9C266-7982-467E-BA2F-A49AE22AAD59}" type="presOf" srcId="{27E464CF-B827-4200-8F0E-459182DE93DD}" destId="{ABEB1C18-FA41-4CA2-BD8F-2AEFCE96A0EA}" srcOrd="0" destOrd="1" presId="urn:microsoft.com/office/officeart/2005/8/layout/vList5"/>
    <dgm:cxn modelId="{6CF76BCC-B88E-4738-AD8B-E09DF41243C7}" type="presOf" srcId="{FDA7449F-FBE2-415B-AD77-CEB81C414655}" destId="{1AD8582C-BDCE-4730-9A61-7C1C5A70317F}" srcOrd="0" destOrd="0" presId="urn:microsoft.com/office/officeart/2005/8/layout/vList5"/>
    <dgm:cxn modelId="{3CDD0BA5-38A4-477B-95D1-876D4AC2487D}" srcId="{AD037B30-0A42-4C29-9127-2EFDC7A3270D}" destId="{E9945BA0-2E48-4428-BB84-B725ED237925}" srcOrd="0" destOrd="0" parTransId="{47767F07-D00C-4CD3-BA48-E910BCE4A170}" sibTransId="{B0DD5E13-6730-4F46-BFA9-E88C0D449C86}"/>
    <dgm:cxn modelId="{E13C6B83-6004-4BBC-A3E4-F018AF317D3E}" type="presOf" srcId="{EDBE8D4D-D595-4D1F-8635-DDCCB0825870}" destId="{B16DB867-0747-448E-B66D-7D20CB2B8E54}" srcOrd="0" destOrd="0" presId="urn:microsoft.com/office/officeart/2005/8/layout/vList5"/>
    <dgm:cxn modelId="{E8BD4C53-A1CB-4E56-8668-C9C46F3053C0}" srcId="{D4249B41-4AA2-4176-8183-7F34ADA61BB6}" destId="{1D94BCED-1001-46E8-8E4E-F01B767CB282}" srcOrd="2" destOrd="0" parTransId="{B299F8E9-9F84-43AF-A71B-B741662358D5}" sibTransId="{13FF4046-B2B0-4F6A-A873-C03DE6CCE22F}"/>
    <dgm:cxn modelId="{D5C1AF9D-C3EF-46EA-AEF7-B1EADFC18B53}" type="presOf" srcId="{AD037B30-0A42-4C29-9127-2EFDC7A3270D}" destId="{97254D59-E089-4935-9D01-76459BF7B110}" srcOrd="0" destOrd="0" presId="urn:microsoft.com/office/officeart/2005/8/layout/vList5"/>
    <dgm:cxn modelId="{97C474B1-3746-4CFA-B7C0-F7F283C00250}" type="presOf" srcId="{E9945BA0-2E48-4428-BB84-B725ED237925}" destId="{7A4C34D7-BD78-4DF1-AB5F-F8AF789A64C6}" srcOrd="0" destOrd="0" presId="urn:microsoft.com/office/officeart/2005/8/layout/vList5"/>
    <dgm:cxn modelId="{D8A6C67A-123A-4917-B8E9-613F90FF2752}" type="presOf" srcId="{CDB87364-AB28-48C8-9301-B470060AF193}" destId="{ABEB1C18-FA41-4CA2-BD8F-2AEFCE96A0EA}" srcOrd="0" destOrd="0" presId="urn:microsoft.com/office/officeart/2005/8/layout/vList5"/>
    <dgm:cxn modelId="{1A53B71E-EB34-436E-8040-60DE7809F9D4}" type="presParOf" srcId="{97254D59-E089-4935-9D01-76459BF7B110}" destId="{7429D8CB-C80A-4BF4-A554-3FDA18AFBDEB}" srcOrd="0" destOrd="0" presId="urn:microsoft.com/office/officeart/2005/8/layout/vList5"/>
    <dgm:cxn modelId="{E7078171-48D0-40F2-AABD-8A8A42FB94A8}" type="presParOf" srcId="{7429D8CB-C80A-4BF4-A554-3FDA18AFBDEB}" destId="{7A4C34D7-BD78-4DF1-AB5F-F8AF789A64C6}" srcOrd="0" destOrd="0" presId="urn:microsoft.com/office/officeart/2005/8/layout/vList5"/>
    <dgm:cxn modelId="{8C90E005-6435-4BBA-88C9-427DC60EB3BB}" type="presParOf" srcId="{7429D8CB-C80A-4BF4-A554-3FDA18AFBDEB}" destId="{ABEB1C18-FA41-4CA2-BD8F-2AEFCE96A0EA}" srcOrd="1" destOrd="0" presId="urn:microsoft.com/office/officeart/2005/8/layout/vList5"/>
    <dgm:cxn modelId="{B0D42F1F-B5D9-432C-84A3-3D5109E4F3FD}" type="presParOf" srcId="{97254D59-E089-4935-9D01-76459BF7B110}" destId="{E4B7AA53-4215-4B90-9292-4D70232F8E3F}" srcOrd="1" destOrd="0" presId="urn:microsoft.com/office/officeart/2005/8/layout/vList5"/>
    <dgm:cxn modelId="{0EE61B90-F33F-4A77-B39C-3130EC7005C2}" type="presParOf" srcId="{97254D59-E089-4935-9D01-76459BF7B110}" destId="{82C3DE54-6D23-4BEF-B407-544A938A5852}" srcOrd="2" destOrd="0" presId="urn:microsoft.com/office/officeart/2005/8/layout/vList5"/>
    <dgm:cxn modelId="{A3871724-8FB5-4EEE-ADEF-C6B9498D3B78}" type="presParOf" srcId="{82C3DE54-6D23-4BEF-B407-544A938A5852}" destId="{1AD8582C-BDCE-4730-9A61-7C1C5A70317F}" srcOrd="0" destOrd="0" presId="urn:microsoft.com/office/officeart/2005/8/layout/vList5"/>
    <dgm:cxn modelId="{454559FA-7BC4-4A87-9247-96D79844A49B}" type="presParOf" srcId="{82C3DE54-6D23-4BEF-B407-544A938A5852}" destId="{923D8326-61E6-4D62-9B3B-A0CCD0F4EFA5}" srcOrd="1" destOrd="0" presId="urn:microsoft.com/office/officeart/2005/8/layout/vList5"/>
    <dgm:cxn modelId="{E7E5C746-8EFD-4F76-B966-7FCE80AD6EB5}" type="presParOf" srcId="{97254D59-E089-4935-9D01-76459BF7B110}" destId="{9E55ED0A-B34E-404E-9322-9273E32948EB}" srcOrd="3" destOrd="0" presId="urn:microsoft.com/office/officeart/2005/8/layout/vList5"/>
    <dgm:cxn modelId="{87A2ED19-4688-4C3E-8688-C3CEDF48A006}" type="presParOf" srcId="{97254D59-E089-4935-9D01-76459BF7B110}" destId="{D4C97749-13B1-4D25-809F-213657C17C88}" srcOrd="4" destOrd="0" presId="urn:microsoft.com/office/officeart/2005/8/layout/vList5"/>
    <dgm:cxn modelId="{74D06F76-759E-4653-A664-E59A86454C2D}" type="presParOf" srcId="{D4C97749-13B1-4D25-809F-213657C17C88}" destId="{CB71F4DB-6AD8-4961-AA85-24066BF0F978}" srcOrd="0" destOrd="0" presId="urn:microsoft.com/office/officeart/2005/8/layout/vList5"/>
    <dgm:cxn modelId="{9D7914BB-8CF5-4FF8-8D39-932FA5EDAC2E}" type="presParOf" srcId="{D4C97749-13B1-4D25-809F-213657C17C88}" destId="{B16DB867-0747-448E-B66D-7D20CB2B8E54}"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4FC815C-731E-40A7-B168-8ECB57DD37A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6BD81D6A-F7C9-4847-BF28-8B40BBFC8974}">
      <dgm:prSet phldrT="[Text]"/>
      <dgm:spPr/>
      <dgm:t>
        <a:bodyPr/>
        <a:lstStyle/>
        <a:p>
          <a:r>
            <a:rPr lang="en-US" dirty="0" smtClean="0"/>
            <a:t>ENA ANM Working Group</a:t>
          </a:r>
          <a:endParaRPr lang="en-US" dirty="0"/>
        </a:p>
      </dgm:t>
    </dgm:pt>
    <dgm:pt modelId="{70884366-48E2-4342-B28C-E4241B281A5D}" type="parTrans" cxnId="{71A7A269-AF95-4F24-A4BA-14B1DA43B117}">
      <dgm:prSet/>
      <dgm:spPr/>
      <dgm:t>
        <a:bodyPr/>
        <a:lstStyle/>
        <a:p>
          <a:endParaRPr lang="en-US"/>
        </a:p>
      </dgm:t>
    </dgm:pt>
    <dgm:pt modelId="{55915737-7CE9-447E-A460-8215F1B8293F}" type="sibTrans" cxnId="{71A7A269-AF95-4F24-A4BA-14B1DA43B117}">
      <dgm:prSet/>
      <dgm:spPr/>
      <dgm:t>
        <a:bodyPr/>
        <a:lstStyle/>
        <a:p>
          <a:endParaRPr lang="en-US"/>
        </a:p>
      </dgm:t>
    </dgm:pt>
    <dgm:pt modelId="{7C49EDB0-D696-4A77-ADAC-4710E9D3075C}">
      <dgm:prSet phldrT="[Text]"/>
      <dgm:spPr/>
      <dgm:t>
        <a:bodyPr/>
        <a:lstStyle/>
        <a:p>
          <a:r>
            <a:rPr lang="en-US" dirty="0" smtClean="0"/>
            <a:t>Shared data and learning as part of ENA ANM working group including connection offer templates, ANM configuration settings</a:t>
          </a:r>
          <a:endParaRPr lang="en-US" dirty="0"/>
        </a:p>
      </dgm:t>
    </dgm:pt>
    <dgm:pt modelId="{DBC9CAE7-D6BC-4D2E-ADAA-C07F4EDC9D1A}" type="parTrans" cxnId="{52B98F64-0136-4356-B983-627B98DA97C9}">
      <dgm:prSet/>
      <dgm:spPr/>
      <dgm:t>
        <a:bodyPr/>
        <a:lstStyle/>
        <a:p>
          <a:endParaRPr lang="en-US"/>
        </a:p>
      </dgm:t>
    </dgm:pt>
    <dgm:pt modelId="{606C7169-EFC5-446B-8ED5-3655FFB177E8}" type="sibTrans" cxnId="{52B98F64-0136-4356-B983-627B98DA97C9}">
      <dgm:prSet/>
      <dgm:spPr/>
      <dgm:t>
        <a:bodyPr/>
        <a:lstStyle/>
        <a:p>
          <a:endParaRPr lang="en-US"/>
        </a:p>
      </dgm:t>
    </dgm:pt>
    <dgm:pt modelId="{05AB0FF4-B846-4A55-85F5-FAB586058889}">
      <dgm:prSet phldrT="[Text]"/>
      <dgm:spPr/>
      <dgm:t>
        <a:bodyPr/>
        <a:lstStyle/>
        <a:p>
          <a:r>
            <a:rPr lang="en-US" dirty="0" smtClean="0"/>
            <a:t>Other DNOs</a:t>
          </a:r>
          <a:endParaRPr lang="en-US" dirty="0"/>
        </a:p>
      </dgm:t>
    </dgm:pt>
    <dgm:pt modelId="{95DFC20F-DEBA-42AD-A619-64EE63A2B0BD}" type="parTrans" cxnId="{7A0FE53B-681C-45C0-8657-B5D336611100}">
      <dgm:prSet/>
      <dgm:spPr/>
      <dgm:t>
        <a:bodyPr/>
        <a:lstStyle/>
        <a:p>
          <a:endParaRPr lang="en-US"/>
        </a:p>
      </dgm:t>
    </dgm:pt>
    <dgm:pt modelId="{0FC5058A-286A-408D-897E-9473D7A0A441}" type="sibTrans" cxnId="{7A0FE53B-681C-45C0-8657-B5D336611100}">
      <dgm:prSet/>
      <dgm:spPr/>
      <dgm:t>
        <a:bodyPr/>
        <a:lstStyle/>
        <a:p>
          <a:endParaRPr lang="en-US"/>
        </a:p>
      </dgm:t>
    </dgm:pt>
    <dgm:pt modelId="{633ABDB1-0B89-4CEC-A34C-8C1E1EAD85CC}">
      <dgm:prSet phldrT="[Text]"/>
      <dgm:spPr/>
      <dgm:t>
        <a:bodyPr/>
        <a:lstStyle/>
        <a:p>
          <a:r>
            <a:rPr lang="en-US" dirty="0" smtClean="0"/>
            <a:t>Learning discussions with all DNOs, face to face with SPEN, SSE and WPD to enable their own FPP equivalent</a:t>
          </a:r>
          <a:endParaRPr lang="en-US" dirty="0"/>
        </a:p>
      </dgm:t>
    </dgm:pt>
    <dgm:pt modelId="{07E09EA4-E870-4625-832E-06FFC2A526BD}" type="parTrans" cxnId="{5C9CDDED-49D9-4565-8EB6-49E1A8CCB77C}">
      <dgm:prSet/>
      <dgm:spPr/>
      <dgm:t>
        <a:bodyPr/>
        <a:lstStyle/>
        <a:p>
          <a:endParaRPr lang="en-US"/>
        </a:p>
      </dgm:t>
    </dgm:pt>
    <dgm:pt modelId="{8FE111F5-51EC-4523-B75E-A34E6EA060CF}" type="sibTrans" cxnId="{5C9CDDED-49D9-4565-8EB6-49E1A8CCB77C}">
      <dgm:prSet/>
      <dgm:spPr/>
      <dgm:t>
        <a:bodyPr/>
        <a:lstStyle/>
        <a:p>
          <a:endParaRPr lang="en-US"/>
        </a:p>
      </dgm:t>
    </dgm:pt>
    <dgm:pt modelId="{29143ABA-C36D-4B3B-BEFF-820302685C90}">
      <dgm:prSet phldrT="[Text]"/>
      <dgm:spPr/>
      <dgm:t>
        <a:bodyPr/>
        <a:lstStyle/>
        <a:p>
          <a:r>
            <a:rPr lang="en-US" dirty="0" smtClean="0"/>
            <a:t>Foreground IP shared included details of the live system, BAU rollout documentation, live ANM configuration settings and the FPP cyber security architecture including risks and mitigation</a:t>
          </a:r>
          <a:endParaRPr lang="en-US" dirty="0">
            <a:solidFill>
              <a:srgbClr val="FF0000"/>
            </a:solidFill>
          </a:endParaRPr>
        </a:p>
      </dgm:t>
    </dgm:pt>
    <dgm:pt modelId="{1755B9FB-29E6-49CE-BE95-1E53CC98F44D}" type="parTrans" cxnId="{8C108C70-03FA-4E8E-AE96-9F2DCFFB73A1}">
      <dgm:prSet/>
      <dgm:spPr/>
      <dgm:t>
        <a:bodyPr/>
        <a:lstStyle/>
        <a:p>
          <a:endParaRPr lang="en-US"/>
        </a:p>
      </dgm:t>
    </dgm:pt>
    <dgm:pt modelId="{A10288E4-D8D1-4B20-A1C6-C0304C62C749}" type="sibTrans" cxnId="{8C108C70-03FA-4E8E-AE96-9F2DCFFB73A1}">
      <dgm:prSet/>
      <dgm:spPr/>
      <dgm:t>
        <a:bodyPr/>
        <a:lstStyle/>
        <a:p>
          <a:endParaRPr lang="en-US"/>
        </a:p>
      </dgm:t>
    </dgm:pt>
    <dgm:pt modelId="{104F49DA-4DF8-483B-9A0D-9B4FFAFDD7D8}">
      <dgm:prSet phldrT="[Text]"/>
      <dgm:spPr/>
      <dgm:t>
        <a:bodyPr/>
        <a:lstStyle/>
        <a:p>
          <a:r>
            <a:rPr lang="en-US" dirty="0" smtClean="0"/>
            <a:t>Public Domain</a:t>
          </a:r>
          <a:endParaRPr lang="en-US" dirty="0"/>
        </a:p>
      </dgm:t>
    </dgm:pt>
    <dgm:pt modelId="{6056F56B-380D-4E53-9BF8-20BCC64BBE2F}" type="parTrans" cxnId="{1EEEFEF1-21E2-410F-9ACB-EA4945FD85BA}">
      <dgm:prSet/>
      <dgm:spPr/>
      <dgm:t>
        <a:bodyPr/>
        <a:lstStyle/>
        <a:p>
          <a:endParaRPr lang="en-US"/>
        </a:p>
      </dgm:t>
    </dgm:pt>
    <dgm:pt modelId="{24CB361B-680A-40C2-8F18-F23635F4916B}" type="sibTrans" cxnId="{1EEEFEF1-21E2-410F-9ACB-EA4945FD85BA}">
      <dgm:prSet/>
      <dgm:spPr/>
      <dgm:t>
        <a:bodyPr/>
        <a:lstStyle/>
        <a:p>
          <a:endParaRPr lang="en-US"/>
        </a:p>
      </dgm:t>
    </dgm:pt>
    <dgm:pt modelId="{2A270BA4-1A68-440F-BCC6-F0BBC13C1FAE}">
      <dgm:prSet phldrT="[Text]"/>
      <dgm:spPr/>
      <dgm:t>
        <a:bodyPr/>
        <a:lstStyle/>
        <a:p>
          <a:r>
            <a:rPr lang="en-US" dirty="0" smtClean="0"/>
            <a:t>As part of the project, FPP hosted five learning events, one replication event and published  12 papers, all of which can be found </a:t>
          </a:r>
          <a:r>
            <a:rPr lang="en-US" dirty="0" smtClean="0">
              <a:hlinkClick xmlns:r="http://schemas.openxmlformats.org/officeDocument/2006/relationships" r:id="rId1"/>
            </a:rPr>
            <a:t>here</a:t>
          </a:r>
          <a:endParaRPr lang="en-US" dirty="0"/>
        </a:p>
      </dgm:t>
    </dgm:pt>
    <dgm:pt modelId="{749CF2B3-545B-4188-8AC4-661DF516D9FD}" type="parTrans" cxnId="{50FEAEF3-C4DA-40B6-8C6E-E0A889F18B68}">
      <dgm:prSet/>
      <dgm:spPr/>
      <dgm:t>
        <a:bodyPr/>
        <a:lstStyle/>
        <a:p>
          <a:endParaRPr lang="en-US"/>
        </a:p>
      </dgm:t>
    </dgm:pt>
    <dgm:pt modelId="{5B8CBB42-94B4-430C-8EF0-0298517A281E}" type="sibTrans" cxnId="{50FEAEF3-C4DA-40B6-8C6E-E0A889F18B68}">
      <dgm:prSet/>
      <dgm:spPr/>
      <dgm:t>
        <a:bodyPr/>
        <a:lstStyle/>
        <a:p>
          <a:endParaRPr lang="en-US"/>
        </a:p>
      </dgm:t>
    </dgm:pt>
    <dgm:pt modelId="{FC8B37E1-F156-43B0-B431-909E58826D19}">
      <dgm:prSet phldrT="[Text]"/>
      <dgm:spPr/>
      <dgm:t>
        <a:bodyPr/>
        <a:lstStyle/>
        <a:p>
          <a:r>
            <a:rPr lang="en-US" dirty="0" smtClean="0"/>
            <a:t>As part of the project, there were over 60 national and international speaking slots, including CIRED 2012, 20133, </a:t>
          </a:r>
          <a:r>
            <a:rPr lang="en-US" dirty="0" err="1" smtClean="0"/>
            <a:t>EuroTechCon</a:t>
          </a:r>
          <a:r>
            <a:rPr lang="en-US" dirty="0" smtClean="0"/>
            <a:t>, </a:t>
          </a:r>
          <a:r>
            <a:rPr lang="en-US" dirty="0" err="1" smtClean="0"/>
            <a:t>TechCon</a:t>
          </a:r>
          <a:r>
            <a:rPr lang="en-US" dirty="0" smtClean="0"/>
            <a:t> Asia, DG Fora and UK Power Networks’ Customer Forums</a:t>
          </a:r>
          <a:endParaRPr lang="en-US" dirty="0"/>
        </a:p>
      </dgm:t>
    </dgm:pt>
    <dgm:pt modelId="{62CF3CB1-D522-40BD-AD3A-CB9C36FA9578}" type="parTrans" cxnId="{38E9FC8B-369D-40C6-B82B-801AB2635FD5}">
      <dgm:prSet/>
      <dgm:spPr/>
      <dgm:t>
        <a:bodyPr/>
        <a:lstStyle/>
        <a:p>
          <a:endParaRPr lang="en-US"/>
        </a:p>
      </dgm:t>
    </dgm:pt>
    <dgm:pt modelId="{E2AC7056-700F-4B2C-8135-E47B6C74FE38}" type="sibTrans" cxnId="{38E9FC8B-369D-40C6-B82B-801AB2635FD5}">
      <dgm:prSet/>
      <dgm:spPr/>
      <dgm:t>
        <a:bodyPr/>
        <a:lstStyle/>
        <a:p>
          <a:endParaRPr lang="en-US"/>
        </a:p>
      </dgm:t>
    </dgm:pt>
    <dgm:pt modelId="{F6ECD7D9-4B04-4D63-9D1E-DB9312781228}" type="pres">
      <dgm:prSet presAssocID="{F4FC815C-731E-40A7-B168-8ECB57DD37A2}" presName="Name0" presStyleCnt="0">
        <dgm:presLayoutVars>
          <dgm:dir/>
          <dgm:animLvl val="lvl"/>
          <dgm:resizeHandles val="exact"/>
        </dgm:presLayoutVars>
      </dgm:prSet>
      <dgm:spPr/>
      <dgm:t>
        <a:bodyPr/>
        <a:lstStyle/>
        <a:p>
          <a:endParaRPr lang="en-US"/>
        </a:p>
      </dgm:t>
    </dgm:pt>
    <dgm:pt modelId="{37F9B799-9102-4756-8A70-F2453B76E4B3}" type="pres">
      <dgm:prSet presAssocID="{6BD81D6A-F7C9-4847-BF28-8B40BBFC8974}" presName="linNode" presStyleCnt="0"/>
      <dgm:spPr/>
    </dgm:pt>
    <dgm:pt modelId="{F1333CA0-8FFE-4701-AA52-D3B47C824490}" type="pres">
      <dgm:prSet presAssocID="{6BD81D6A-F7C9-4847-BF28-8B40BBFC8974}" presName="parentText" presStyleLbl="node1" presStyleIdx="0" presStyleCnt="3" custScaleX="63370">
        <dgm:presLayoutVars>
          <dgm:chMax val="1"/>
          <dgm:bulletEnabled val="1"/>
        </dgm:presLayoutVars>
      </dgm:prSet>
      <dgm:spPr/>
      <dgm:t>
        <a:bodyPr/>
        <a:lstStyle/>
        <a:p>
          <a:endParaRPr lang="en-US"/>
        </a:p>
      </dgm:t>
    </dgm:pt>
    <dgm:pt modelId="{24093974-5B6E-49B4-81B8-F5C1466FD47F}" type="pres">
      <dgm:prSet presAssocID="{6BD81D6A-F7C9-4847-BF28-8B40BBFC8974}" presName="descendantText" presStyleLbl="alignAccFollowNode1" presStyleIdx="0" presStyleCnt="3" custScaleX="102963">
        <dgm:presLayoutVars>
          <dgm:bulletEnabled val="1"/>
        </dgm:presLayoutVars>
      </dgm:prSet>
      <dgm:spPr/>
      <dgm:t>
        <a:bodyPr/>
        <a:lstStyle/>
        <a:p>
          <a:endParaRPr lang="en-US"/>
        </a:p>
      </dgm:t>
    </dgm:pt>
    <dgm:pt modelId="{286EDB77-C53F-454F-8A4A-C6F0430C23B0}" type="pres">
      <dgm:prSet presAssocID="{55915737-7CE9-447E-A460-8215F1B8293F}" presName="sp" presStyleCnt="0"/>
      <dgm:spPr/>
    </dgm:pt>
    <dgm:pt modelId="{0D7687C5-1338-416B-BB0D-5704889BEA3D}" type="pres">
      <dgm:prSet presAssocID="{05AB0FF4-B846-4A55-85F5-FAB586058889}" presName="linNode" presStyleCnt="0"/>
      <dgm:spPr/>
    </dgm:pt>
    <dgm:pt modelId="{36EC970C-F3D1-4029-94DE-2D71193F4713}" type="pres">
      <dgm:prSet presAssocID="{05AB0FF4-B846-4A55-85F5-FAB586058889}" presName="parentText" presStyleLbl="node1" presStyleIdx="1" presStyleCnt="3" custScaleX="63369">
        <dgm:presLayoutVars>
          <dgm:chMax val="1"/>
          <dgm:bulletEnabled val="1"/>
        </dgm:presLayoutVars>
      </dgm:prSet>
      <dgm:spPr/>
      <dgm:t>
        <a:bodyPr/>
        <a:lstStyle/>
        <a:p>
          <a:endParaRPr lang="en-US"/>
        </a:p>
      </dgm:t>
    </dgm:pt>
    <dgm:pt modelId="{942020B4-F006-4474-9888-166AD43A50DF}" type="pres">
      <dgm:prSet presAssocID="{05AB0FF4-B846-4A55-85F5-FAB586058889}" presName="descendantText" presStyleLbl="alignAccFollowNode1" presStyleIdx="1" presStyleCnt="3" custScaleX="103407">
        <dgm:presLayoutVars>
          <dgm:bulletEnabled val="1"/>
        </dgm:presLayoutVars>
      </dgm:prSet>
      <dgm:spPr/>
      <dgm:t>
        <a:bodyPr/>
        <a:lstStyle/>
        <a:p>
          <a:endParaRPr lang="en-US"/>
        </a:p>
      </dgm:t>
    </dgm:pt>
    <dgm:pt modelId="{594C8FE9-F23F-4072-A3DE-2551A05D8FE1}" type="pres">
      <dgm:prSet presAssocID="{0FC5058A-286A-408D-897E-9473D7A0A441}" presName="sp" presStyleCnt="0"/>
      <dgm:spPr/>
    </dgm:pt>
    <dgm:pt modelId="{7E33B905-83CE-4D5B-928E-27173B975FC0}" type="pres">
      <dgm:prSet presAssocID="{104F49DA-4DF8-483B-9A0D-9B4FFAFDD7D8}" presName="linNode" presStyleCnt="0"/>
      <dgm:spPr/>
    </dgm:pt>
    <dgm:pt modelId="{EB283872-6599-42C7-9FDD-503CE4F5E61C}" type="pres">
      <dgm:prSet presAssocID="{104F49DA-4DF8-483B-9A0D-9B4FFAFDD7D8}" presName="parentText" presStyleLbl="node1" presStyleIdx="2" presStyleCnt="3" custScaleX="63368">
        <dgm:presLayoutVars>
          <dgm:chMax val="1"/>
          <dgm:bulletEnabled val="1"/>
        </dgm:presLayoutVars>
      </dgm:prSet>
      <dgm:spPr/>
      <dgm:t>
        <a:bodyPr/>
        <a:lstStyle/>
        <a:p>
          <a:endParaRPr lang="en-US"/>
        </a:p>
      </dgm:t>
    </dgm:pt>
    <dgm:pt modelId="{2DD27FD2-89D1-4DEF-B023-9882CF71BF38}" type="pres">
      <dgm:prSet presAssocID="{104F49DA-4DF8-483B-9A0D-9B4FFAFDD7D8}" presName="descendantText" presStyleLbl="alignAccFollowNode1" presStyleIdx="2" presStyleCnt="3" custScaleX="103852">
        <dgm:presLayoutVars>
          <dgm:bulletEnabled val="1"/>
        </dgm:presLayoutVars>
      </dgm:prSet>
      <dgm:spPr/>
      <dgm:t>
        <a:bodyPr/>
        <a:lstStyle/>
        <a:p>
          <a:endParaRPr lang="en-US"/>
        </a:p>
      </dgm:t>
    </dgm:pt>
  </dgm:ptLst>
  <dgm:cxnLst>
    <dgm:cxn modelId="{E5C91D68-17F9-4CAE-A14A-F9755E2FD524}" type="presOf" srcId="{633ABDB1-0B89-4CEC-A34C-8C1E1EAD85CC}" destId="{942020B4-F006-4474-9888-166AD43A50DF}" srcOrd="0" destOrd="0" presId="urn:microsoft.com/office/officeart/2005/8/layout/vList5"/>
    <dgm:cxn modelId="{CB6561DA-FEFB-4993-97B9-CBC7B2D1612D}" type="presOf" srcId="{104F49DA-4DF8-483B-9A0D-9B4FFAFDD7D8}" destId="{EB283872-6599-42C7-9FDD-503CE4F5E61C}" srcOrd="0" destOrd="0" presId="urn:microsoft.com/office/officeart/2005/8/layout/vList5"/>
    <dgm:cxn modelId="{48DC0030-01F0-450F-B4D9-C4620A43FA08}" type="presOf" srcId="{6BD81D6A-F7C9-4847-BF28-8B40BBFC8974}" destId="{F1333CA0-8FFE-4701-AA52-D3B47C824490}" srcOrd="0" destOrd="0" presId="urn:microsoft.com/office/officeart/2005/8/layout/vList5"/>
    <dgm:cxn modelId="{8ED880ED-98CA-4D58-97BA-67A487336695}" type="presOf" srcId="{F4FC815C-731E-40A7-B168-8ECB57DD37A2}" destId="{F6ECD7D9-4B04-4D63-9D1E-DB9312781228}" srcOrd="0" destOrd="0" presId="urn:microsoft.com/office/officeart/2005/8/layout/vList5"/>
    <dgm:cxn modelId="{50FEAEF3-C4DA-40B6-8C6E-E0A889F18B68}" srcId="{104F49DA-4DF8-483B-9A0D-9B4FFAFDD7D8}" destId="{2A270BA4-1A68-440F-BCC6-F0BBC13C1FAE}" srcOrd="0" destOrd="0" parTransId="{749CF2B3-545B-4188-8AC4-661DF516D9FD}" sibTransId="{5B8CBB42-94B4-430C-8EF0-0298517A281E}"/>
    <dgm:cxn modelId="{1EEEFEF1-21E2-410F-9ACB-EA4945FD85BA}" srcId="{F4FC815C-731E-40A7-B168-8ECB57DD37A2}" destId="{104F49DA-4DF8-483B-9A0D-9B4FFAFDD7D8}" srcOrd="2" destOrd="0" parTransId="{6056F56B-380D-4E53-9BF8-20BCC64BBE2F}" sibTransId="{24CB361B-680A-40C2-8F18-F23635F4916B}"/>
    <dgm:cxn modelId="{8D2220AA-C054-4960-9B77-64CB2CA816FA}" type="presOf" srcId="{05AB0FF4-B846-4A55-85F5-FAB586058889}" destId="{36EC970C-F3D1-4029-94DE-2D71193F4713}" srcOrd="0" destOrd="0" presId="urn:microsoft.com/office/officeart/2005/8/layout/vList5"/>
    <dgm:cxn modelId="{71A7A269-AF95-4F24-A4BA-14B1DA43B117}" srcId="{F4FC815C-731E-40A7-B168-8ECB57DD37A2}" destId="{6BD81D6A-F7C9-4847-BF28-8B40BBFC8974}" srcOrd="0" destOrd="0" parTransId="{70884366-48E2-4342-B28C-E4241B281A5D}" sibTransId="{55915737-7CE9-447E-A460-8215F1B8293F}"/>
    <dgm:cxn modelId="{7A0FE53B-681C-45C0-8657-B5D336611100}" srcId="{F4FC815C-731E-40A7-B168-8ECB57DD37A2}" destId="{05AB0FF4-B846-4A55-85F5-FAB586058889}" srcOrd="1" destOrd="0" parTransId="{95DFC20F-DEBA-42AD-A619-64EE63A2B0BD}" sibTransId="{0FC5058A-286A-408D-897E-9473D7A0A441}"/>
    <dgm:cxn modelId="{088FD9A3-4A32-4EC1-963F-56A6CEDD719F}" type="presOf" srcId="{2A270BA4-1A68-440F-BCC6-F0BBC13C1FAE}" destId="{2DD27FD2-89D1-4DEF-B023-9882CF71BF38}" srcOrd="0" destOrd="0" presId="urn:microsoft.com/office/officeart/2005/8/layout/vList5"/>
    <dgm:cxn modelId="{8C108C70-03FA-4E8E-AE96-9F2DCFFB73A1}" srcId="{05AB0FF4-B846-4A55-85F5-FAB586058889}" destId="{29143ABA-C36D-4B3B-BEFF-820302685C90}" srcOrd="1" destOrd="0" parTransId="{1755B9FB-29E6-49CE-BE95-1E53CC98F44D}" sibTransId="{A10288E4-D8D1-4B20-A1C6-C0304C62C749}"/>
    <dgm:cxn modelId="{448EB96F-5DC2-4644-8A13-F655A78A7F4B}" type="presOf" srcId="{7C49EDB0-D696-4A77-ADAC-4710E9D3075C}" destId="{24093974-5B6E-49B4-81B8-F5C1466FD47F}" srcOrd="0" destOrd="0" presId="urn:microsoft.com/office/officeart/2005/8/layout/vList5"/>
    <dgm:cxn modelId="{607A4A18-615F-49AD-9193-46927F8E253F}" type="presOf" srcId="{FC8B37E1-F156-43B0-B431-909E58826D19}" destId="{2DD27FD2-89D1-4DEF-B023-9882CF71BF38}" srcOrd="0" destOrd="1" presId="urn:microsoft.com/office/officeart/2005/8/layout/vList5"/>
    <dgm:cxn modelId="{5C9CDDED-49D9-4565-8EB6-49E1A8CCB77C}" srcId="{05AB0FF4-B846-4A55-85F5-FAB586058889}" destId="{633ABDB1-0B89-4CEC-A34C-8C1E1EAD85CC}" srcOrd="0" destOrd="0" parTransId="{07E09EA4-E870-4625-832E-06FFC2A526BD}" sibTransId="{8FE111F5-51EC-4523-B75E-A34E6EA060CF}"/>
    <dgm:cxn modelId="{52B98F64-0136-4356-B983-627B98DA97C9}" srcId="{6BD81D6A-F7C9-4847-BF28-8B40BBFC8974}" destId="{7C49EDB0-D696-4A77-ADAC-4710E9D3075C}" srcOrd="0" destOrd="0" parTransId="{DBC9CAE7-D6BC-4D2E-ADAA-C07F4EDC9D1A}" sibTransId="{606C7169-EFC5-446B-8ED5-3655FFB177E8}"/>
    <dgm:cxn modelId="{38E9FC8B-369D-40C6-B82B-801AB2635FD5}" srcId="{104F49DA-4DF8-483B-9A0D-9B4FFAFDD7D8}" destId="{FC8B37E1-F156-43B0-B431-909E58826D19}" srcOrd="1" destOrd="0" parTransId="{62CF3CB1-D522-40BD-AD3A-CB9C36FA9578}" sibTransId="{E2AC7056-700F-4B2C-8135-E47B6C74FE38}"/>
    <dgm:cxn modelId="{B568DF63-E562-42D7-B5BD-0339AEB0CB95}" type="presOf" srcId="{29143ABA-C36D-4B3B-BEFF-820302685C90}" destId="{942020B4-F006-4474-9888-166AD43A50DF}" srcOrd="0" destOrd="1" presId="urn:microsoft.com/office/officeart/2005/8/layout/vList5"/>
    <dgm:cxn modelId="{E606B89F-F8B4-4B76-BCB7-5B8459392AD1}" type="presParOf" srcId="{F6ECD7D9-4B04-4D63-9D1E-DB9312781228}" destId="{37F9B799-9102-4756-8A70-F2453B76E4B3}" srcOrd="0" destOrd="0" presId="urn:microsoft.com/office/officeart/2005/8/layout/vList5"/>
    <dgm:cxn modelId="{825AAD45-E369-4091-9C23-B2FEEF5D8862}" type="presParOf" srcId="{37F9B799-9102-4756-8A70-F2453B76E4B3}" destId="{F1333CA0-8FFE-4701-AA52-D3B47C824490}" srcOrd="0" destOrd="0" presId="urn:microsoft.com/office/officeart/2005/8/layout/vList5"/>
    <dgm:cxn modelId="{3B992F0E-59A1-490B-B328-0FC066835BFC}" type="presParOf" srcId="{37F9B799-9102-4756-8A70-F2453B76E4B3}" destId="{24093974-5B6E-49B4-81B8-F5C1466FD47F}" srcOrd="1" destOrd="0" presId="urn:microsoft.com/office/officeart/2005/8/layout/vList5"/>
    <dgm:cxn modelId="{52C38922-A730-499B-85B2-17F16743FF9F}" type="presParOf" srcId="{F6ECD7D9-4B04-4D63-9D1E-DB9312781228}" destId="{286EDB77-C53F-454F-8A4A-C6F0430C23B0}" srcOrd="1" destOrd="0" presId="urn:microsoft.com/office/officeart/2005/8/layout/vList5"/>
    <dgm:cxn modelId="{8912B926-E272-4CED-B493-B0D3A2E4F59E}" type="presParOf" srcId="{F6ECD7D9-4B04-4D63-9D1E-DB9312781228}" destId="{0D7687C5-1338-416B-BB0D-5704889BEA3D}" srcOrd="2" destOrd="0" presId="urn:microsoft.com/office/officeart/2005/8/layout/vList5"/>
    <dgm:cxn modelId="{0377B137-CA05-46B7-B224-7C2542CA49AD}" type="presParOf" srcId="{0D7687C5-1338-416B-BB0D-5704889BEA3D}" destId="{36EC970C-F3D1-4029-94DE-2D71193F4713}" srcOrd="0" destOrd="0" presId="urn:microsoft.com/office/officeart/2005/8/layout/vList5"/>
    <dgm:cxn modelId="{0A342FDE-D315-4CE8-AB26-F06368B291DB}" type="presParOf" srcId="{0D7687C5-1338-416B-BB0D-5704889BEA3D}" destId="{942020B4-F006-4474-9888-166AD43A50DF}" srcOrd="1" destOrd="0" presId="urn:microsoft.com/office/officeart/2005/8/layout/vList5"/>
    <dgm:cxn modelId="{7417F9F7-5201-422F-BB65-497270228FC8}" type="presParOf" srcId="{F6ECD7D9-4B04-4D63-9D1E-DB9312781228}" destId="{594C8FE9-F23F-4072-A3DE-2551A05D8FE1}" srcOrd="3" destOrd="0" presId="urn:microsoft.com/office/officeart/2005/8/layout/vList5"/>
    <dgm:cxn modelId="{602337A4-8328-4EAB-BFA4-35AEE128781F}" type="presParOf" srcId="{F6ECD7D9-4B04-4D63-9D1E-DB9312781228}" destId="{7E33B905-83CE-4D5B-928E-27173B975FC0}" srcOrd="4" destOrd="0" presId="urn:microsoft.com/office/officeart/2005/8/layout/vList5"/>
    <dgm:cxn modelId="{2AB0AFEF-F09E-431C-9839-A3F68790F8E7}" type="presParOf" srcId="{7E33B905-83CE-4D5B-928E-27173B975FC0}" destId="{EB283872-6599-42C7-9FDD-503CE4F5E61C}" srcOrd="0" destOrd="0" presId="urn:microsoft.com/office/officeart/2005/8/layout/vList5"/>
    <dgm:cxn modelId="{02E0FFA4-D0ED-4E97-9B91-01388C33710F}" type="presParOf" srcId="{7E33B905-83CE-4D5B-928E-27173B975FC0}" destId="{2DD27FD2-89D1-4DEF-B023-9882CF71BF38}"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4FC815C-731E-40A7-B168-8ECB57DD37A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6BD81D6A-F7C9-4847-BF28-8B40BBFC8974}">
      <dgm:prSet phldrT="[Text]"/>
      <dgm:spPr/>
      <dgm:t>
        <a:bodyPr/>
        <a:lstStyle/>
        <a:p>
          <a:r>
            <a:rPr lang="en-US" dirty="0" smtClean="0"/>
            <a:t>DG Market</a:t>
          </a:r>
          <a:endParaRPr lang="en-US" dirty="0"/>
        </a:p>
      </dgm:t>
    </dgm:pt>
    <dgm:pt modelId="{70884366-48E2-4342-B28C-E4241B281A5D}" type="parTrans" cxnId="{71A7A269-AF95-4F24-A4BA-14B1DA43B117}">
      <dgm:prSet/>
      <dgm:spPr/>
      <dgm:t>
        <a:bodyPr/>
        <a:lstStyle/>
        <a:p>
          <a:endParaRPr lang="en-US"/>
        </a:p>
      </dgm:t>
    </dgm:pt>
    <dgm:pt modelId="{55915737-7CE9-447E-A460-8215F1B8293F}" type="sibTrans" cxnId="{71A7A269-AF95-4F24-A4BA-14B1DA43B117}">
      <dgm:prSet/>
      <dgm:spPr/>
      <dgm:t>
        <a:bodyPr/>
        <a:lstStyle/>
        <a:p>
          <a:endParaRPr lang="en-US"/>
        </a:p>
      </dgm:t>
    </dgm:pt>
    <dgm:pt modelId="{7C49EDB0-D696-4A77-ADAC-4710E9D3075C}">
      <dgm:prSet phldrT="[Text]" custT="1"/>
      <dgm:spPr/>
      <dgm:t>
        <a:bodyPr/>
        <a:lstStyle/>
        <a:p>
          <a:r>
            <a:rPr lang="en-US" sz="1800" dirty="0" smtClean="0"/>
            <a:t>Direct capacity released – 322MW to date</a:t>
          </a:r>
          <a:endParaRPr lang="en-US" sz="1800" dirty="0"/>
        </a:p>
      </dgm:t>
    </dgm:pt>
    <dgm:pt modelId="{DBC9CAE7-D6BC-4D2E-ADAA-C07F4EDC9D1A}" type="parTrans" cxnId="{52B98F64-0136-4356-B983-627B98DA97C9}">
      <dgm:prSet/>
      <dgm:spPr/>
      <dgm:t>
        <a:bodyPr/>
        <a:lstStyle/>
        <a:p>
          <a:endParaRPr lang="en-US"/>
        </a:p>
      </dgm:t>
    </dgm:pt>
    <dgm:pt modelId="{606C7169-EFC5-446B-8ED5-3655FFB177E8}" type="sibTrans" cxnId="{52B98F64-0136-4356-B983-627B98DA97C9}">
      <dgm:prSet/>
      <dgm:spPr/>
      <dgm:t>
        <a:bodyPr/>
        <a:lstStyle/>
        <a:p>
          <a:endParaRPr lang="en-US"/>
        </a:p>
      </dgm:t>
    </dgm:pt>
    <dgm:pt modelId="{3EB527B2-6897-4EC6-A142-8B6749B19C6A}">
      <dgm:prSet phldrT="[Text]" custT="1"/>
      <dgm:spPr/>
      <dgm:t>
        <a:bodyPr/>
        <a:lstStyle/>
        <a:p>
          <a:r>
            <a:rPr lang="en-US" sz="1800" dirty="0" smtClean="0"/>
            <a:t>Confidence in connection ability</a:t>
          </a:r>
          <a:endParaRPr lang="en-US" sz="1800" dirty="0"/>
        </a:p>
      </dgm:t>
    </dgm:pt>
    <dgm:pt modelId="{819CCBA3-5319-4B6C-85BB-9298BE417F7F}" type="parTrans" cxnId="{14CB39DE-F68C-4520-9808-DF6F76A9B81C}">
      <dgm:prSet/>
      <dgm:spPr/>
      <dgm:t>
        <a:bodyPr/>
        <a:lstStyle/>
        <a:p>
          <a:endParaRPr lang="en-US"/>
        </a:p>
      </dgm:t>
    </dgm:pt>
    <dgm:pt modelId="{0D7EC245-980F-4EB3-B010-A1FEB2662CE8}" type="sibTrans" cxnId="{14CB39DE-F68C-4520-9808-DF6F76A9B81C}">
      <dgm:prSet/>
      <dgm:spPr/>
      <dgm:t>
        <a:bodyPr/>
        <a:lstStyle/>
        <a:p>
          <a:endParaRPr lang="en-US"/>
        </a:p>
      </dgm:t>
    </dgm:pt>
    <dgm:pt modelId="{05AB0FF4-B846-4A55-85F5-FAB586058889}">
      <dgm:prSet phldrT="[Text]"/>
      <dgm:spPr/>
      <dgm:t>
        <a:bodyPr/>
        <a:lstStyle/>
        <a:p>
          <a:r>
            <a:rPr lang="en-US" dirty="0" smtClean="0"/>
            <a:t>Government Policy</a:t>
          </a:r>
          <a:endParaRPr lang="en-US" dirty="0"/>
        </a:p>
      </dgm:t>
    </dgm:pt>
    <dgm:pt modelId="{95DFC20F-DEBA-42AD-A619-64EE63A2B0BD}" type="parTrans" cxnId="{7A0FE53B-681C-45C0-8657-B5D336611100}">
      <dgm:prSet/>
      <dgm:spPr/>
      <dgm:t>
        <a:bodyPr/>
        <a:lstStyle/>
        <a:p>
          <a:endParaRPr lang="en-US"/>
        </a:p>
      </dgm:t>
    </dgm:pt>
    <dgm:pt modelId="{0FC5058A-286A-408D-897E-9473D7A0A441}" type="sibTrans" cxnId="{7A0FE53B-681C-45C0-8657-B5D336611100}">
      <dgm:prSet/>
      <dgm:spPr/>
      <dgm:t>
        <a:bodyPr/>
        <a:lstStyle/>
        <a:p>
          <a:endParaRPr lang="en-US"/>
        </a:p>
      </dgm:t>
    </dgm:pt>
    <dgm:pt modelId="{633ABDB1-0B89-4CEC-A34C-8C1E1EAD85CC}">
      <dgm:prSet phldrT="[Text]" custT="1"/>
      <dgm:spPr/>
      <dgm:t>
        <a:bodyPr/>
        <a:lstStyle/>
        <a:p>
          <a:r>
            <a:rPr lang="en-US" sz="1800" dirty="0" smtClean="0"/>
            <a:t>Responded to 11 Government relevant consultations between 2015-18 using experience of FPP                                 </a:t>
          </a:r>
          <a:r>
            <a:rPr lang="en-US" sz="1200" i="1" dirty="0" smtClean="0"/>
            <a:t>(Smart Flexible Energy System, Guidelines for Good Practice for Flexibility Use at Distribution Level, Constrained Networks Areas Additional Information.)  </a:t>
          </a:r>
          <a:endParaRPr lang="en-US" sz="1900" i="1" dirty="0"/>
        </a:p>
      </dgm:t>
    </dgm:pt>
    <dgm:pt modelId="{07E09EA4-E870-4625-832E-06FFC2A526BD}" type="parTrans" cxnId="{5C9CDDED-49D9-4565-8EB6-49E1A8CCB77C}">
      <dgm:prSet/>
      <dgm:spPr/>
      <dgm:t>
        <a:bodyPr/>
        <a:lstStyle/>
        <a:p>
          <a:endParaRPr lang="en-US"/>
        </a:p>
      </dgm:t>
    </dgm:pt>
    <dgm:pt modelId="{8FE111F5-51EC-4523-B75E-A34E6EA060CF}" type="sibTrans" cxnId="{5C9CDDED-49D9-4565-8EB6-49E1A8CCB77C}">
      <dgm:prSet/>
      <dgm:spPr/>
      <dgm:t>
        <a:bodyPr/>
        <a:lstStyle/>
        <a:p>
          <a:endParaRPr lang="en-US"/>
        </a:p>
      </dgm:t>
    </dgm:pt>
    <dgm:pt modelId="{104F49DA-4DF8-483B-9A0D-9B4FFAFDD7D8}">
      <dgm:prSet phldrT="[Text]"/>
      <dgm:spPr/>
      <dgm:t>
        <a:bodyPr/>
        <a:lstStyle/>
        <a:p>
          <a:r>
            <a:rPr lang="en-US" dirty="0" smtClean="0"/>
            <a:t>Other DNOs</a:t>
          </a:r>
          <a:endParaRPr lang="en-US" dirty="0"/>
        </a:p>
      </dgm:t>
    </dgm:pt>
    <dgm:pt modelId="{6056F56B-380D-4E53-9BF8-20BCC64BBE2F}" type="parTrans" cxnId="{1EEEFEF1-21E2-410F-9ACB-EA4945FD85BA}">
      <dgm:prSet/>
      <dgm:spPr/>
      <dgm:t>
        <a:bodyPr/>
        <a:lstStyle/>
        <a:p>
          <a:endParaRPr lang="en-US"/>
        </a:p>
      </dgm:t>
    </dgm:pt>
    <dgm:pt modelId="{24CB361B-680A-40C2-8F18-F23635F4916B}" type="sibTrans" cxnId="{1EEEFEF1-21E2-410F-9ACB-EA4945FD85BA}">
      <dgm:prSet/>
      <dgm:spPr/>
      <dgm:t>
        <a:bodyPr/>
        <a:lstStyle/>
        <a:p>
          <a:endParaRPr lang="en-US"/>
        </a:p>
      </dgm:t>
    </dgm:pt>
    <dgm:pt modelId="{2A270BA4-1A68-440F-BCC6-F0BBC13C1FAE}">
      <dgm:prSet phldrT="[Text]" custT="1"/>
      <dgm:spPr/>
      <dgm:t>
        <a:bodyPr/>
        <a:lstStyle/>
        <a:p>
          <a:r>
            <a:rPr lang="en-US" sz="1800" dirty="0" smtClean="0"/>
            <a:t>Several GB DNOs impacted by FPP (details in additional slides)</a:t>
          </a:r>
          <a:endParaRPr lang="en-US" sz="1800" dirty="0"/>
        </a:p>
      </dgm:t>
    </dgm:pt>
    <dgm:pt modelId="{749CF2B3-545B-4188-8AC4-661DF516D9FD}" type="parTrans" cxnId="{50FEAEF3-C4DA-40B6-8C6E-E0A889F18B68}">
      <dgm:prSet/>
      <dgm:spPr/>
      <dgm:t>
        <a:bodyPr/>
        <a:lstStyle/>
        <a:p>
          <a:endParaRPr lang="en-US"/>
        </a:p>
      </dgm:t>
    </dgm:pt>
    <dgm:pt modelId="{5B8CBB42-94B4-430C-8EF0-0298517A281E}" type="sibTrans" cxnId="{50FEAEF3-C4DA-40B6-8C6E-E0A889F18B68}">
      <dgm:prSet/>
      <dgm:spPr/>
      <dgm:t>
        <a:bodyPr/>
        <a:lstStyle/>
        <a:p>
          <a:endParaRPr lang="en-US"/>
        </a:p>
      </dgm:t>
    </dgm:pt>
    <dgm:pt modelId="{54CA6D35-7A4F-498B-812B-BEC2F21D09A5}">
      <dgm:prSet phldrT="[Text]" custT="1"/>
      <dgm:spPr/>
      <dgm:t>
        <a:bodyPr/>
        <a:lstStyle/>
        <a:p>
          <a:r>
            <a:rPr lang="en-US" sz="1800" dirty="0" smtClean="0">
              <a:solidFill>
                <a:schemeClr val="tx1"/>
              </a:solidFill>
            </a:rPr>
            <a:t>Many International DNOs hosted for learning sessions (details in additional slides)   </a:t>
          </a:r>
          <a:endParaRPr lang="en-US" sz="1800" dirty="0">
            <a:solidFill>
              <a:schemeClr val="tx1"/>
            </a:solidFill>
          </a:endParaRPr>
        </a:p>
      </dgm:t>
    </dgm:pt>
    <dgm:pt modelId="{5A1B6399-8AEB-4554-95E6-C04310FCE1FD}" type="parTrans" cxnId="{2544DC7B-5498-4A1D-AAD4-B970608E0013}">
      <dgm:prSet/>
      <dgm:spPr/>
      <dgm:t>
        <a:bodyPr/>
        <a:lstStyle/>
        <a:p>
          <a:endParaRPr lang="en-US"/>
        </a:p>
      </dgm:t>
    </dgm:pt>
    <dgm:pt modelId="{8A7C4C22-2D1C-402C-87AB-6209C086BAAA}" type="sibTrans" cxnId="{2544DC7B-5498-4A1D-AAD4-B970608E0013}">
      <dgm:prSet/>
      <dgm:spPr/>
      <dgm:t>
        <a:bodyPr/>
        <a:lstStyle/>
        <a:p>
          <a:endParaRPr lang="en-US"/>
        </a:p>
      </dgm:t>
    </dgm:pt>
    <dgm:pt modelId="{F6ECD7D9-4B04-4D63-9D1E-DB9312781228}" type="pres">
      <dgm:prSet presAssocID="{F4FC815C-731E-40A7-B168-8ECB57DD37A2}" presName="Name0" presStyleCnt="0">
        <dgm:presLayoutVars>
          <dgm:dir/>
          <dgm:animLvl val="lvl"/>
          <dgm:resizeHandles val="exact"/>
        </dgm:presLayoutVars>
      </dgm:prSet>
      <dgm:spPr/>
      <dgm:t>
        <a:bodyPr/>
        <a:lstStyle/>
        <a:p>
          <a:endParaRPr lang="en-US"/>
        </a:p>
      </dgm:t>
    </dgm:pt>
    <dgm:pt modelId="{37F9B799-9102-4756-8A70-F2453B76E4B3}" type="pres">
      <dgm:prSet presAssocID="{6BD81D6A-F7C9-4847-BF28-8B40BBFC8974}" presName="linNode" presStyleCnt="0"/>
      <dgm:spPr/>
    </dgm:pt>
    <dgm:pt modelId="{F1333CA0-8FFE-4701-AA52-D3B47C824490}" type="pres">
      <dgm:prSet presAssocID="{6BD81D6A-F7C9-4847-BF28-8B40BBFC8974}" presName="parentText" presStyleLbl="node1" presStyleIdx="0" presStyleCnt="3" custScaleX="63370">
        <dgm:presLayoutVars>
          <dgm:chMax val="1"/>
          <dgm:bulletEnabled val="1"/>
        </dgm:presLayoutVars>
      </dgm:prSet>
      <dgm:spPr/>
      <dgm:t>
        <a:bodyPr/>
        <a:lstStyle/>
        <a:p>
          <a:endParaRPr lang="en-US"/>
        </a:p>
      </dgm:t>
    </dgm:pt>
    <dgm:pt modelId="{24093974-5B6E-49B4-81B8-F5C1466FD47F}" type="pres">
      <dgm:prSet presAssocID="{6BD81D6A-F7C9-4847-BF28-8B40BBFC8974}" presName="descendantText" presStyleLbl="alignAccFollowNode1" presStyleIdx="0" presStyleCnt="3" custScaleX="102600">
        <dgm:presLayoutVars>
          <dgm:bulletEnabled val="1"/>
        </dgm:presLayoutVars>
      </dgm:prSet>
      <dgm:spPr/>
      <dgm:t>
        <a:bodyPr/>
        <a:lstStyle/>
        <a:p>
          <a:endParaRPr lang="en-US"/>
        </a:p>
      </dgm:t>
    </dgm:pt>
    <dgm:pt modelId="{286EDB77-C53F-454F-8A4A-C6F0430C23B0}" type="pres">
      <dgm:prSet presAssocID="{55915737-7CE9-447E-A460-8215F1B8293F}" presName="sp" presStyleCnt="0"/>
      <dgm:spPr/>
    </dgm:pt>
    <dgm:pt modelId="{0D7687C5-1338-416B-BB0D-5704889BEA3D}" type="pres">
      <dgm:prSet presAssocID="{05AB0FF4-B846-4A55-85F5-FAB586058889}" presName="linNode" presStyleCnt="0"/>
      <dgm:spPr/>
    </dgm:pt>
    <dgm:pt modelId="{36EC970C-F3D1-4029-94DE-2D71193F4713}" type="pres">
      <dgm:prSet presAssocID="{05AB0FF4-B846-4A55-85F5-FAB586058889}" presName="parentText" presStyleLbl="node1" presStyleIdx="1" presStyleCnt="3" custScaleX="63369">
        <dgm:presLayoutVars>
          <dgm:chMax val="1"/>
          <dgm:bulletEnabled val="1"/>
        </dgm:presLayoutVars>
      </dgm:prSet>
      <dgm:spPr/>
      <dgm:t>
        <a:bodyPr/>
        <a:lstStyle/>
        <a:p>
          <a:endParaRPr lang="en-US"/>
        </a:p>
      </dgm:t>
    </dgm:pt>
    <dgm:pt modelId="{942020B4-F006-4474-9888-166AD43A50DF}" type="pres">
      <dgm:prSet presAssocID="{05AB0FF4-B846-4A55-85F5-FAB586058889}" presName="descendantText" presStyleLbl="alignAccFollowNode1" presStyleIdx="1" presStyleCnt="3" custScaleX="102626">
        <dgm:presLayoutVars>
          <dgm:bulletEnabled val="1"/>
        </dgm:presLayoutVars>
      </dgm:prSet>
      <dgm:spPr/>
      <dgm:t>
        <a:bodyPr/>
        <a:lstStyle/>
        <a:p>
          <a:endParaRPr lang="en-US"/>
        </a:p>
      </dgm:t>
    </dgm:pt>
    <dgm:pt modelId="{594C8FE9-F23F-4072-A3DE-2551A05D8FE1}" type="pres">
      <dgm:prSet presAssocID="{0FC5058A-286A-408D-897E-9473D7A0A441}" presName="sp" presStyleCnt="0"/>
      <dgm:spPr/>
    </dgm:pt>
    <dgm:pt modelId="{7E33B905-83CE-4D5B-928E-27173B975FC0}" type="pres">
      <dgm:prSet presAssocID="{104F49DA-4DF8-483B-9A0D-9B4FFAFDD7D8}" presName="linNode" presStyleCnt="0"/>
      <dgm:spPr/>
    </dgm:pt>
    <dgm:pt modelId="{EB283872-6599-42C7-9FDD-503CE4F5E61C}" type="pres">
      <dgm:prSet presAssocID="{104F49DA-4DF8-483B-9A0D-9B4FFAFDD7D8}" presName="parentText" presStyleLbl="node1" presStyleIdx="2" presStyleCnt="3" custScaleX="63368">
        <dgm:presLayoutVars>
          <dgm:chMax val="1"/>
          <dgm:bulletEnabled val="1"/>
        </dgm:presLayoutVars>
      </dgm:prSet>
      <dgm:spPr/>
      <dgm:t>
        <a:bodyPr/>
        <a:lstStyle/>
        <a:p>
          <a:endParaRPr lang="en-US"/>
        </a:p>
      </dgm:t>
    </dgm:pt>
    <dgm:pt modelId="{2DD27FD2-89D1-4DEF-B023-9882CF71BF38}" type="pres">
      <dgm:prSet presAssocID="{104F49DA-4DF8-483B-9A0D-9B4FFAFDD7D8}" presName="descendantText" presStyleLbl="alignAccFollowNode1" presStyleIdx="2" presStyleCnt="3" custScaleX="102652">
        <dgm:presLayoutVars>
          <dgm:bulletEnabled val="1"/>
        </dgm:presLayoutVars>
      </dgm:prSet>
      <dgm:spPr/>
      <dgm:t>
        <a:bodyPr/>
        <a:lstStyle/>
        <a:p>
          <a:endParaRPr lang="en-US"/>
        </a:p>
      </dgm:t>
    </dgm:pt>
  </dgm:ptLst>
  <dgm:cxnLst>
    <dgm:cxn modelId="{2544DC7B-5498-4A1D-AAD4-B970608E0013}" srcId="{104F49DA-4DF8-483B-9A0D-9B4FFAFDD7D8}" destId="{54CA6D35-7A4F-498B-812B-BEC2F21D09A5}" srcOrd="1" destOrd="0" parTransId="{5A1B6399-8AEB-4554-95E6-C04310FCE1FD}" sibTransId="{8A7C4C22-2D1C-402C-87AB-6209C086BAAA}"/>
    <dgm:cxn modelId="{E5C91D68-17F9-4CAE-A14A-F9755E2FD524}" type="presOf" srcId="{633ABDB1-0B89-4CEC-A34C-8C1E1EAD85CC}" destId="{942020B4-F006-4474-9888-166AD43A50DF}" srcOrd="0" destOrd="0" presId="urn:microsoft.com/office/officeart/2005/8/layout/vList5"/>
    <dgm:cxn modelId="{CB6561DA-FEFB-4993-97B9-CBC7B2D1612D}" type="presOf" srcId="{104F49DA-4DF8-483B-9A0D-9B4FFAFDD7D8}" destId="{EB283872-6599-42C7-9FDD-503CE4F5E61C}" srcOrd="0" destOrd="0" presId="urn:microsoft.com/office/officeart/2005/8/layout/vList5"/>
    <dgm:cxn modelId="{48DC0030-01F0-450F-B4D9-C4620A43FA08}" type="presOf" srcId="{6BD81D6A-F7C9-4847-BF28-8B40BBFC8974}" destId="{F1333CA0-8FFE-4701-AA52-D3B47C824490}" srcOrd="0" destOrd="0" presId="urn:microsoft.com/office/officeart/2005/8/layout/vList5"/>
    <dgm:cxn modelId="{8ED880ED-98CA-4D58-97BA-67A487336695}" type="presOf" srcId="{F4FC815C-731E-40A7-B168-8ECB57DD37A2}" destId="{F6ECD7D9-4B04-4D63-9D1E-DB9312781228}" srcOrd="0" destOrd="0" presId="urn:microsoft.com/office/officeart/2005/8/layout/vList5"/>
    <dgm:cxn modelId="{50FEAEF3-C4DA-40B6-8C6E-E0A889F18B68}" srcId="{104F49DA-4DF8-483B-9A0D-9B4FFAFDD7D8}" destId="{2A270BA4-1A68-440F-BCC6-F0BBC13C1FAE}" srcOrd="0" destOrd="0" parTransId="{749CF2B3-545B-4188-8AC4-661DF516D9FD}" sibTransId="{5B8CBB42-94B4-430C-8EF0-0298517A281E}"/>
    <dgm:cxn modelId="{1EEEFEF1-21E2-410F-9ACB-EA4945FD85BA}" srcId="{F4FC815C-731E-40A7-B168-8ECB57DD37A2}" destId="{104F49DA-4DF8-483B-9A0D-9B4FFAFDD7D8}" srcOrd="2" destOrd="0" parTransId="{6056F56B-380D-4E53-9BF8-20BCC64BBE2F}" sibTransId="{24CB361B-680A-40C2-8F18-F23635F4916B}"/>
    <dgm:cxn modelId="{8D2220AA-C054-4960-9B77-64CB2CA816FA}" type="presOf" srcId="{05AB0FF4-B846-4A55-85F5-FAB586058889}" destId="{36EC970C-F3D1-4029-94DE-2D71193F4713}" srcOrd="0" destOrd="0" presId="urn:microsoft.com/office/officeart/2005/8/layout/vList5"/>
    <dgm:cxn modelId="{3E7A4421-AF45-4DDC-AF97-F0EAD8B3F2FC}" type="presOf" srcId="{54CA6D35-7A4F-498B-812B-BEC2F21D09A5}" destId="{2DD27FD2-89D1-4DEF-B023-9882CF71BF38}" srcOrd="0" destOrd="1" presId="urn:microsoft.com/office/officeart/2005/8/layout/vList5"/>
    <dgm:cxn modelId="{7A0FE53B-681C-45C0-8657-B5D336611100}" srcId="{F4FC815C-731E-40A7-B168-8ECB57DD37A2}" destId="{05AB0FF4-B846-4A55-85F5-FAB586058889}" srcOrd="1" destOrd="0" parTransId="{95DFC20F-DEBA-42AD-A619-64EE63A2B0BD}" sibTransId="{0FC5058A-286A-408D-897E-9473D7A0A441}"/>
    <dgm:cxn modelId="{71A7A269-AF95-4F24-A4BA-14B1DA43B117}" srcId="{F4FC815C-731E-40A7-B168-8ECB57DD37A2}" destId="{6BD81D6A-F7C9-4847-BF28-8B40BBFC8974}" srcOrd="0" destOrd="0" parTransId="{70884366-48E2-4342-B28C-E4241B281A5D}" sibTransId="{55915737-7CE9-447E-A460-8215F1B8293F}"/>
    <dgm:cxn modelId="{088FD9A3-4A32-4EC1-963F-56A6CEDD719F}" type="presOf" srcId="{2A270BA4-1A68-440F-BCC6-F0BBC13C1FAE}" destId="{2DD27FD2-89D1-4DEF-B023-9882CF71BF38}" srcOrd="0" destOrd="0" presId="urn:microsoft.com/office/officeart/2005/8/layout/vList5"/>
    <dgm:cxn modelId="{448EB96F-5DC2-4644-8A13-F655A78A7F4B}" type="presOf" srcId="{7C49EDB0-D696-4A77-ADAC-4710E9D3075C}" destId="{24093974-5B6E-49B4-81B8-F5C1466FD47F}" srcOrd="0" destOrd="0" presId="urn:microsoft.com/office/officeart/2005/8/layout/vList5"/>
    <dgm:cxn modelId="{5C9CDDED-49D9-4565-8EB6-49E1A8CCB77C}" srcId="{05AB0FF4-B846-4A55-85F5-FAB586058889}" destId="{633ABDB1-0B89-4CEC-A34C-8C1E1EAD85CC}" srcOrd="0" destOrd="0" parTransId="{07E09EA4-E870-4625-832E-06FFC2A526BD}" sibTransId="{8FE111F5-51EC-4523-B75E-A34E6EA060CF}"/>
    <dgm:cxn modelId="{52B98F64-0136-4356-B983-627B98DA97C9}" srcId="{6BD81D6A-F7C9-4847-BF28-8B40BBFC8974}" destId="{7C49EDB0-D696-4A77-ADAC-4710E9D3075C}" srcOrd="0" destOrd="0" parTransId="{DBC9CAE7-D6BC-4D2E-ADAA-C07F4EDC9D1A}" sibTransId="{606C7169-EFC5-446B-8ED5-3655FFB177E8}"/>
    <dgm:cxn modelId="{14CB39DE-F68C-4520-9808-DF6F76A9B81C}" srcId="{6BD81D6A-F7C9-4847-BF28-8B40BBFC8974}" destId="{3EB527B2-6897-4EC6-A142-8B6749B19C6A}" srcOrd="1" destOrd="0" parTransId="{819CCBA3-5319-4B6C-85BB-9298BE417F7F}" sibTransId="{0D7EC245-980F-4EB3-B010-A1FEB2662CE8}"/>
    <dgm:cxn modelId="{2CA4A40D-6E07-4761-ABBA-73AFEE1C769E}" type="presOf" srcId="{3EB527B2-6897-4EC6-A142-8B6749B19C6A}" destId="{24093974-5B6E-49B4-81B8-F5C1466FD47F}" srcOrd="0" destOrd="1" presId="urn:microsoft.com/office/officeart/2005/8/layout/vList5"/>
    <dgm:cxn modelId="{E606B89F-F8B4-4B76-BCB7-5B8459392AD1}" type="presParOf" srcId="{F6ECD7D9-4B04-4D63-9D1E-DB9312781228}" destId="{37F9B799-9102-4756-8A70-F2453B76E4B3}" srcOrd="0" destOrd="0" presId="urn:microsoft.com/office/officeart/2005/8/layout/vList5"/>
    <dgm:cxn modelId="{825AAD45-E369-4091-9C23-B2FEEF5D8862}" type="presParOf" srcId="{37F9B799-9102-4756-8A70-F2453B76E4B3}" destId="{F1333CA0-8FFE-4701-AA52-D3B47C824490}" srcOrd="0" destOrd="0" presId="urn:microsoft.com/office/officeart/2005/8/layout/vList5"/>
    <dgm:cxn modelId="{3B992F0E-59A1-490B-B328-0FC066835BFC}" type="presParOf" srcId="{37F9B799-9102-4756-8A70-F2453B76E4B3}" destId="{24093974-5B6E-49B4-81B8-F5C1466FD47F}" srcOrd="1" destOrd="0" presId="urn:microsoft.com/office/officeart/2005/8/layout/vList5"/>
    <dgm:cxn modelId="{52C38922-A730-499B-85B2-17F16743FF9F}" type="presParOf" srcId="{F6ECD7D9-4B04-4D63-9D1E-DB9312781228}" destId="{286EDB77-C53F-454F-8A4A-C6F0430C23B0}" srcOrd="1" destOrd="0" presId="urn:microsoft.com/office/officeart/2005/8/layout/vList5"/>
    <dgm:cxn modelId="{8912B926-E272-4CED-B493-B0D3A2E4F59E}" type="presParOf" srcId="{F6ECD7D9-4B04-4D63-9D1E-DB9312781228}" destId="{0D7687C5-1338-416B-BB0D-5704889BEA3D}" srcOrd="2" destOrd="0" presId="urn:microsoft.com/office/officeart/2005/8/layout/vList5"/>
    <dgm:cxn modelId="{0377B137-CA05-46B7-B224-7C2542CA49AD}" type="presParOf" srcId="{0D7687C5-1338-416B-BB0D-5704889BEA3D}" destId="{36EC970C-F3D1-4029-94DE-2D71193F4713}" srcOrd="0" destOrd="0" presId="urn:microsoft.com/office/officeart/2005/8/layout/vList5"/>
    <dgm:cxn modelId="{0A342FDE-D315-4CE8-AB26-F06368B291DB}" type="presParOf" srcId="{0D7687C5-1338-416B-BB0D-5704889BEA3D}" destId="{942020B4-F006-4474-9888-166AD43A50DF}" srcOrd="1" destOrd="0" presId="urn:microsoft.com/office/officeart/2005/8/layout/vList5"/>
    <dgm:cxn modelId="{7417F9F7-5201-422F-BB65-497270228FC8}" type="presParOf" srcId="{F6ECD7D9-4B04-4D63-9D1E-DB9312781228}" destId="{594C8FE9-F23F-4072-A3DE-2551A05D8FE1}" srcOrd="3" destOrd="0" presId="urn:microsoft.com/office/officeart/2005/8/layout/vList5"/>
    <dgm:cxn modelId="{602337A4-8328-4EAB-BFA4-35AEE128781F}" type="presParOf" srcId="{F6ECD7D9-4B04-4D63-9D1E-DB9312781228}" destId="{7E33B905-83CE-4D5B-928E-27173B975FC0}" srcOrd="4" destOrd="0" presId="urn:microsoft.com/office/officeart/2005/8/layout/vList5"/>
    <dgm:cxn modelId="{2AB0AFEF-F09E-431C-9839-A3F68790F8E7}" type="presParOf" srcId="{7E33B905-83CE-4D5B-928E-27173B975FC0}" destId="{EB283872-6599-42C7-9FDD-503CE4F5E61C}" srcOrd="0" destOrd="0" presId="urn:microsoft.com/office/officeart/2005/8/layout/vList5"/>
    <dgm:cxn modelId="{02E0FFA4-D0ED-4E97-9B91-01388C33710F}" type="presParOf" srcId="{7E33B905-83CE-4D5B-928E-27173B975FC0}" destId="{2DD27FD2-89D1-4DEF-B023-9882CF71BF38}"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EB1C18-FA41-4CA2-BD8F-2AEFCE96A0EA}">
      <dsp:nvSpPr>
        <dsp:cNvPr id="0" name=""/>
        <dsp:cNvSpPr/>
      </dsp:nvSpPr>
      <dsp:spPr>
        <a:xfrm rot="5400000">
          <a:off x="4655345" y="-2329316"/>
          <a:ext cx="1211192" cy="603972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n-US" sz="1500" kern="1200" dirty="0" smtClean="0"/>
            <a:t>FPP paid back 5x project costs to customers within its lifetime (£54m)</a:t>
          </a:r>
          <a:endParaRPr lang="en-US" sz="1500" kern="1200" dirty="0"/>
        </a:p>
        <a:p>
          <a:pPr marL="114300" lvl="1" indent="-114300" algn="l" defTabSz="666750">
            <a:lnSpc>
              <a:spcPct val="90000"/>
            </a:lnSpc>
            <a:spcBef>
              <a:spcPct val="0"/>
            </a:spcBef>
            <a:spcAft>
              <a:spcPct val="15000"/>
            </a:spcAft>
            <a:buChar char="••"/>
          </a:pPr>
          <a:r>
            <a:rPr lang="en-US" sz="1500" kern="1200" dirty="0" smtClean="0"/>
            <a:t>Smart savings to customers has been £73m as per RRP E6</a:t>
          </a:r>
          <a:endParaRPr lang="en-US" sz="1500" kern="1200" dirty="0"/>
        </a:p>
      </dsp:txBody>
      <dsp:txXfrm rot="-5400000">
        <a:off x="2241079" y="144076"/>
        <a:ext cx="5980598" cy="1092940"/>
      </dsp:txXfrm>
    </dsp:sp>
    <dsp:sp modelId="{7A4C34D7-BD78-4DF1-AB5F-F8AF789A64C6}">
      <dsp:nvSpPr>
        <dsp:cNvPr id="0" name=""/>
        <dsp:cNvSpPr/>
      </dsp:nvSpPr>
      <dsp:spPr>
        <a:xfrm>
          <a:off x="115" y="2086"/>
          <a:ext cx="2240963" cy="137691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n-US" sz="2700" kern="1200" dirty="0" smtClean="0"/>
            <a:t>Project Payback</a:t>
          </a:r>
          <a:endParaRPr lang="en-US" sz="2700" kern="1200" dirty="0"/>
        </a:p>
      </dsp:txBody>
      <dsp:txXfrm>
        <a:off x="67331" y="69302"/>
        <a:ext cx="2106531" cy="1242485"/>
      </dsp:txXfrm>
    </dsp:sp>
    <dsp:sp modelId="{923D8326-61E6-4D62-9B3B-A0CCD0F4EFA5}">
      <dsp:nvSpPr>
        <dsp:cNvPr id="0" name=""/>
        <dsp:cNvSpPr/>
      </dsp:nvSpPr>
      <dsp:spPr>
        <a:xfrm rot="5400000">
          <a:off x="4722916" y="-870568"/>
          <a:ext cx="1101534" cy="601375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n-US" sz="1500" kern="1200" dirty="0" smtClean="0"/>
            <a:t>54.4MW connected during FPP lifetime</a:t>
          </a:r>
          <a:endParaRPr lang="en-US" sz="1500" kern="1200" dirty="0"/>
        </a:p>
        <a:p>
          <a:pPr marL="114300" lvl="1" indent="-114300" algn="l" defTabSz="666750">
            <a:lnSpc>
              <a:spcPct val="90000"/>
            </a:lnSpc>
            <a:spcBef>
              <a:spcPct val="0"/>
            </a:spcBef>
            <a:spcAft>
              <a:spcPct val="15000"/>
            </a:spcAft>
            <a:buChar char="••"/>
          </a:pPr>
          <a:r>
            <a:rPr lang="en-US" sz="1500" kern="1200" dirty="0" smtClean="0"/>
            <a:t>322MW of network capacity released for DG project to date</a:t>
          </a:r>
          <a:endParaRPr lang="en-US" sz="1500" kern="1200" dirty="0"/>
        </a:p>
      </dsp:txBody>
      <dsp:txXfrm rot="-5400000">
        <a:off x="2266806" y="1639314"/>
        <a:ext cx="5959982" cy="993990"/>
      </dsp:txXfrm>
    </dsp:sp>
    <dsp:sp modelId="{1AD8582C-BDCE-4730-9A61-7C1C5A70317F}">
      <dsp:nvSpPr>
        <dsp:cNvPr id="0" name=""/>
        <dsp:cNvSpPr/>
      </dsp:nvSpPr>
      <dsp:spPr>
        <a:xfrm>
          <a:off x="115" y="1447850"/>
          <a:ext cx="2266690" cy="137691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n-US" sz="2700" kern="1200" dirty="0" smtClean="0"/>
            <a:t>Release of DG Capacity</a:t>
          </a:r>
          <a:endParaRPr lang="en-US" sz="2700" kern="1200" dirty="0"/>
        </a:p>
      </dsp:txBody>
      <dsp:txXfrm>
        <a:off x="67331" y="1515066"/>
        <a:ext cx="2132258" cy="1242485"/>
      </dsp:txXfrm>
    </dsp:sp>
    <dsp:sp modelId="{B16DB867-0747-448E-B66D-7D20CB2B8E54}">
      <dsp:nvSpPr>
        <dsp:cNvPr id="0" name=""/>
        <dsp:cNvSpPr/>
      </dsp:nvSpPr>
      <dsp:spPr>
        <a:xfrm rot="5400000">
          <a:off x="4715805" y="572004"/>
          <a:ext cx="1101534" cy="602013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n-US" sz="1500" kern="1200" dirty="0" smtClean="0"/>
            <a:t>BAU zones opened in project lifetime and FDG connection offers continue to be issued to customers</a:t>
          </a:r>
          <a:endParaRPr lang="en-US" sz="1500" kern="1200" dirty="0"/>
        </a:p>
        <a:p>
          <a:pPr marL="114300" lvl="1" indent="-114300" algn="l" defTabSz="666750">
            <a:lnSpc>
              <a:spcPct val="90000"/>
            </a:lnSpc>
            <a:spcBef>
              <a:spcPct val="0"/>
            </a:spcBef>
            <a:spcAft>
              <a:spcPct val="15000"/>
            </a:spcAft>
            <a:buChar char="••"/>
          </a:pPr>
          <a:r>
            <a:rPr lang="en-US" sz="1500" kern="1200" dirty="0" smtClean="0"/>
            <a:t>FDG connections will be available in all UKPN areas by the end of 2019</a:t>
          </a:r>
          <a:endParaRPr lang="en-US" sz="1500" kern="1200" dirty="0"/>
        </a:p>
        <a:p>
          <a:pPr marL="114300" lvl="1" indent="-114300" algn="l" defTabSz="666750">
            <a:lnSpc>
              <a:spcPct val="90000"/>
            </a:lnSpc>
            <a:spcBef>
              <a:spcPct val="0"/>
            </a:spcBef>
            <a:spcAft>
              <a:spcPct val="15000"/>
            </a:spcAft>
            <a:buChar char="••"/>
          </a:pPr>
          <a:r>
            <a:rPr lang="en-US" sz="1500" kern="1200" dirty="0" smtClean="0"/>
            <a:t>Foundation for KASM, Power Potential</a:t>
          </a:r>
          <a:endParaRPr lang="en-US" sz="1500" kern="1200" dirty="0"/>
        </a:p>
      </dsp:txBody>
      <dsp:txXfrm rot="-5400000">
        <a:off x="2256504" y="3085077"/>
        <a:ext cx="5966364" cy="993990"/>
      </dsp:txXfrm>
    </dsp:sp>
    <dsp:sp modelId="{CB71F4DB-6AD8-4961-AA85-24066BF0F978}">
      <dsp:nvSpPr>
        <dsp:cNvPr id="0" name=""/>
        <dsp:cNvSpPr/>
      </dsp:nvSpPr>
      <dsp:spPr>
        <a:xfrm>
          <a:off x="115" y="2895700"/>
          <a:ext cx="2256388" cy="137691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n-US" sz="2700" kern="1200" dirty="0" smtClean="0"/>
            <a:t>Speed of BAU deployment</a:t>
          </a:r>
          <a:endParaRPr lang="en-US" sz="2700" kern="1200" dirty="0"/>
        </a:p>
      </dsp:txBody>
      <dsp:txXfrm>
        <a:off x="67331" y="2962916"/>
        <a:ext cx="2121956" cy="12424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093974-5B6E-49B4-81B8-F5C1466FD47F}">
      <dsp:nvSpPr>
        <dsp:cNvPr id="0" name=""/>
        <dsp:cNvSpPr/>
      </dsp:nvSpPr>
      <dsp:spPr>
        <a:xfrm rot="5400000">
          <a:off x="4933746" y="-2285110"/>
          <a:ext cx="1047750" cy="5883877"/>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t>Shared data and learning as part of ENA ANM working group including connection offer templates, ANM configuration settings</a:t>
          </a:r>
          <a:endParaRPr lang="en-US" sz="1200" kern="1200" dirty="0"/>
        </a:p>
      </dsp:txBody>
      <dsp:txXfrm rot="-5400000">
        <a:off x="2515683" y="184100"/>
        <a:ext cx="5832730" cy="945456"/>
      </dsp:txXfrm>
    </dsp:sp>
    <dsp:sp modelId="{F1333CA0-8FFE-4701-AA52-D3B47C824490}">
      <dsp:nvSpPr>
        <dsp:cNvPr id="0" name=""/>
        <dsp:cNvSpPr/>
      </dsp:nvSpPr>
      <dsp:spPr>
        <a:xfrm>
          <a:off x="478693" y="1984"/>
          <a:ext cx="2036988" cy="13096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en-US" sz="2500" kern="1200" dirty="0" smtClean="0"/>
            <a:t>ENA ANM Working Group</a:t>
          </a:r>
          <a:endParaRPr lang="en-US" sz="2500" kern="1200" dirty="0"/>
        </a:p>
      </dsp:txBody>
      <dsp:txXfrm>
        <a:off x="542627" y="65918"/>
        <a:ext cx="1909120" cy="1181819"/>
      </dsp:txXfrm>
    </dsp:sp>
    <dsp:sp modelId="{942020B4-F006-4474-9888-166AD43A50DF}">
      <dsp:nvSpPr>
        <dsp:cNvPr id="0" name=""/>
        <dsp:cNvSpPr/>
      </dsp:nvSpPr>
      <dsp:spPr>
        <a:xfrm rot="5400000">
          <a:off x="4946400" y="-922624"/>
          <a:ext cx="1047750" cy="590924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t>Learning discussions with all DNOs, face to face with SPEN, SSE and WPD to enable their own FPP equivalent</a:t>
          </a:r>
          <a:endParaRPr lang="en-US" sz="1200" kern="1200" dirty="0"/>
        </a:p>
        <a:p>
          <a:pPr marL="114300" lvl="1" indent="-114300" algn="l" defTabSz="533400">
            <a:lnSpc>
              <a:spcPct val="90000"/>
            </a:lnSpc>
            <a:spcBef>
              <a:spcPct val="0"/>
            </a:spcBef>
            <a:spcAft>
              <a:spcPct val="15000"/>
            </a:spcAft>
            <a:buChar char="••"/>
          </a:pPr>
          <a:r>
            <a:rPr lang="en-US" sz="1200" kern="1200" dirty="0" smtClean="0"/>
            <a:t>Foreground IP shared included details of the live system, BAU rollout documentation, live ANM configuration settings and the FPP cyber security architecture including risks and mitigation</a:t>
          </a:r>
          <a:endParaRPr lang="en-US" sz="1200" kern="1200" dirty="0">
            <a:solidFill>
              <a:srgbClr val="FF0000"/>
            </a:solidFill>
          </a:endParaRPr>
        </a:p>
      </dsp:txBody>
      <dsp:txXfrm rot="-5400000">
        <a:off x="2515651" y="1559272"/>
        <a:ext cx="5858102" cy="945456"/>
      </dsp:txXfrm>
    </dsp:sp>
    <dsp:sp modelId="{36EC970C-F3D1-4029-94DE-2D71193F4713}">
      <dsp:nvSpPr>
        <dsp:cNvPr id="0" name=""/>
        <dsp:cNvSpPr/>
      </dsp:nvSpPr>
      <dsp:spPr>
        <a:xfrm>
          <a:off x="478693" y="1377156"/>
          <a:ext cx="2036956" cy="13096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en-US" sz="2500" kern="1200" dirty="0" smtClean="0"/>
            <a:t>Other DNOs</a:t>
          </a:r>
          <a:endParaRPr lang="en-US" sz="2500" kern="1200" dirty="0"/>
        </a:p>
      </dsp:txBody>
      <dsp:txXfrm>
        <a:off x="542627" y="1441090"/>
        <a:ext cx="1909088" cy="1181819"/>
      </dsp:txXfrm>
    </dsp:sp>
    <dsp:sp modelId="{2DD27FD2-89D1-4DEF-B023-9882CF71BF38}">
      <dsp:nvSpPr>
        <dsp:cNvPr id="0" name=""/>
        <dsp:cNvSpPr/>
      </dsp:nvSpPr>
      <dsp:spPr>
        <a:xfrm rot="5400000">
          <a:off x="4959083" y="439832"/>
          <a:ext cx="1047750" cy="593467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t>As part of the project, FPP hosted five learning events, one replication event and published  12 papers, all of which can be found </a:t>
          </a:r>
          <a:r>
            <a:rPr lang="en-US" sz="1200" kern="1200" dirty="0" smtClean="0">
              <a:hlinkClick xmlns:r="http://schemas.openxmlformats.org/officeDocument/2006/relationships" r:id="rId1"/>
            </a:rPr>
            <a:t>here</a:t>
          </a:r>
          <a:endParaRPr lang="en-US" sz="1200" kern="1200" dirty="0"/>
        </a:p>
        <a:p>
          <a:pPr marL="114300" lvl="1" indent="-114300" algn="l" defTabSz="533400">
            <a:lnSpc>
              <a:spcPct val="90000"/>
            </a:lnSpc>
            <a:spcBef>
              <a:spcPct val="0"/>
            </a:spcBef>
            <a:spcAft>
              <a:spcPct val="15000"/>
            </a:spcAft>
            <a:buChar char="••"/>
          </a:pPr>
          <a:r>
            <a:rPr lang="en-US" sz="1200" kern="1200" dirty="0" smtClean="0"/>
            <a:t>As part of the project, there were over 60 national and international speaking slots, including CIRED 2012, 20133, </a:t>
          </a:r>
          <a:r>
            <a:rPr lang="en-US" sz="1200" kern="1200" dirty="0" err="1" smtClean="0"/>
            <a:t>EuroTechCon</a:t>
          </a:r>
          <a:r>
            <a:rPr lang="en-US" sz="1200" kern="1200" dirty="0" smtClean="0"/>
            <a:t>, </a:t>
          </a:r>
          <a:r>
            <a:rPr lang="en-US" sz="1200" kern="1200" dirty="0" err="1" smtClean="0"/>
            <a:t>TechCon</a:t>
          </a:r>
          <a:r>
            <a:rPr lang="en-US" sz="1200" kern="1200" dirty="0" smtClean="0"/>
            <a:t> Asia, DG Fora and UK Power Networks’ Customer Forums</a:t>
          </a:r>
          <a:endParaRPr lang="en-US" sz="1200" kern="1200" dirty="0"/>
        </a:p>
      </dsp:txBody>
      <dsp:txXfrm rot="-5400000">
        <a:off x="2515619" y="2934444"/>
        <a:ext cx="5883532" cy="945456"/>
      </dsp:txXfrm>
    </dsp:sp>
    <dsp:sp modelId="{EB283872-6599-42C7-9FDD-503CE4F5E61C}">
      <dsp:nvSpPr>
        <dsp:cNvPr id="0" name=""/>
        <dsp:cNvSpPr/>
      </dsp:nvSpPr>
      <dsp:spPr>
        <a:xfrm>
          <a:off x="478693" y="2752328"/>
          <a:ext cx="2036924" cy="13096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en-US" sz="2500" kern="1200" dirty="0" smtClean="0"/>
            <a:t>Public Domain</a:t>
          </a:r>
          <a:endParaRPr lang="en-US" sz="2500" kern="1200" dirty="0"/>
        </a:p>
      </dsp:txBody>
      <dsp:txXfrm>
        <a:off x="542627" y="2816262"/>
        <a:ext cx="1909056" cy="11818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093974-5B6E-49B4-81B8-F5C1466FD47F}">
      <dsp:nvSpPr>
        <dsp:cNvPr id="0" name=""/>
        <dsp:cNvSpPr/>
      </dsp:nvSpPr>
      <dsp:spPr>
        <a:xfrm rot="5400000">
          <a:off x="4839571" y="-2211582"/>
          <a:ext cx="1047750" cy="573682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Direct capacity released – 322MW to date</a:t>
          </a:r>
          <a:endParaRPr lang="en-US" sz="1800" kern="1200" dirty="0"/>
        </a:p>
        <a:p>
          <a:pPr marL="171450" lvl="1" indent="-171450" algn="l" defTabSz="800100">
            <a:lnSpc>
              <a:spcPct val="90000"/>
            </a:lnSpc>
            <a:spcBef>
              <a:spcPct val="0"/>
            </a:spcBef>
            <a:spcAft>
              <a:spcPct val="15000"/>
            </a:spcAft>
            <a:buChar char="••"/>
          </a:pPr>
          <a:r>
            <a:rPr lang="en-US" sz="1800" kern="1200" dirty="0" smtClean="0"/>
            <a:t>Confidence in connection ability</a:t>
          </a:r>
          <a:endParaRPr lang="en-US" sz="1800" kern="1200" dirty="0"/>
        </a:p>
      </dsp:txBody>
      <dsp:txXfrm rot="-5400000">
        <a:off x="2495036" y="184100"/>
        <a:ext cx="5685675" cy="945456"/>
      </dsp:txXfrm>
    </dsp:sp>
    <dsp:sp modelId="{F1333CA0-8FFE-4701-AA52-D3B47C824490}">
      <dsp:nvSpPr>
        <dsp:cNvPr id="0" name=""/>
        <dsp:cNvSpPr/>
      </dsp:nvSpPr>
      <dsp:spPr>
        <a:xfrm>
          <a:off x="501929" y="1984"/>
          <a:ext cx="1993105" cy="13096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DG Market</a:t>
          </a:r>
          <a:endParaRPr lang="en-US" sz="2400" kern="1200" dirty="0"/>
        </a:p>
      </dsp:txBody>
      <dsp:txXfrm>
        <a:off x="565863" y="65918"/>
        <a:ext cx="1865237" cy="1181819"/>
      </dsp:txXfrm>
    </dsp:sp>
    <dsp:sp modelId="{942020B4-F006-4474-9888-166AD43A50DF}">
      <dsp:nvSpPr>
        <dsp:cNvPr id="0" name=""/>
        <dsp:cNvSpPr/>
      </dsp:nvSpPr>
      <dsp:spPr>
        <a:xfrm rot="5400000">
          <a:off x="4840266" y="-837137"/>
          <a:ext cx="1047750" cy="5738275"/>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Responded to 11 Government relevant consultations between 2015-18 using experience of FPP                                 </a:t>
          </a:r>
          <a:r>
            <a:rPr lang="en-US" sz="1200" i="1" kern="1200" dirty="0" smtClean="0"/>
            <a:t>(Smart Flexible Energy System, Guidelines for Good Practice for Flexibility Use at Distribution Level, Constrained Networks Areas Additional Information.)  </a:t>
          </a:r>
          <a:endParaRPr lang="en-US" sz="1900" i="1" kern="1200" dirty="0"/>
        </a:p>
      </dsp:txBody>
      <dsp:txXfrm rot="-5400000">
        <a:off x="2495004" y="1559272"/>
        <a:ext cx="5687128" cy="945456"/>
      </dsp:txXfrm>
    </dsp:sp>
    <dsp:sp modelId="{36EC970C-F3D1-4029-94DE-2D71193F4713}">
      <dsp:nvSpPr>
        <dsp:cNvPr id="0" name=""/>
        <dsp:cNvSpPr/>
      </dsp:nvSpPr>
      <dsp:spPr>
        <a:xfrm>
          <a:off x="501929" y="1377156"/>
          <a:ext cx="1993073" cy="13096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Government Policy</a:t>
          </a:r>
          <a:endParaRPr lang="en-US" sz="2400" kern="1200" dirty="0"/>
        </a:p>
      </dsp:txBody>
      <dsp:txXfrm>
        <a:off x="565863" y="1441090"/>
        <a:ext cx="1865205" cy="1181819"/>
      </dsp:txXfrm>
    </dsp:sp>
    <dsp:sp modelId="{2DD27FD2-89D1-4DEF-B023-9882CF71BF38}">
      <dsp:nvSpPr>
        <dsp:cNvPr id="0" name=""/>
        <dsp:cNvSpPr/>
      </dsp:nvSpPr>
      <dsp:spPr>
        <a:xfrm rot="5400000">
          <a:off x="4840962" y="537307"/>
          <a:ext cx="1047750" cy="573972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Several GB DNOs impacted by FPP (details in additional slides)</a:t>
          </a:r>
          <a:endParaRPr lang="en-US" sz="1800" kern="1200" dirty="0"/>
        </a:p>
        <a:p>
          <a:pPr marL="171450" lvl="1" indent="-171450" algn="l" defTabSz="800100">
            <a:lnSpc>
              <a:spcPct val="90000"/>
            </a:lnSpc>
            <a:spcBef>
              <a:spcPct val="0"/>
            </a:spcBef>
            <a:spcAft>
              <a:spcPct val="15000"/>
            </a:spcAft>
            <a:buChar char="••"/>
          </a:pPr>
          <a:r>
            <a:rPr lang="en-US" sz="1800" kern="1200" dirty="0" smtClean="0">
              <a:solidFill>
                <a:schemeClr val="tx1"/>
              </a:solidFill>
            </a:rPr>
            <a:t>Many International DNOs hosted for learning sessions (details in additional slides)   </a:t>
          </a:r>
          <a:endParaRPr lang="en-US" sz="1800" kern="1200" dirty="0">
            <a:solidFill>
              <a:schemeClr val="tx1"/>
            </a:solidFill>
          </a:endParaRPr>
        </a:p>
      </dsp:txBody>
      <dsp:txXfrm rot="-5400000">
        <a:off x="2494973" y="2934444"/>
        <a:ext cx="5688582" cy="945456"/>
      </dsp:txXfrm>
    </dsp:sp>
    <dsp:sp modelId="{EB283872-6599-42C7-9FDD-503CE4F5E61C}">
      <dsp:nvSpPr>
        <dsp:cNvPr id="0" name=""/>
        <dsp:cNvSpPr/>
      </dsp:nvSpPr>
      <dsp:spPr>
        <a:xfrm>
          <a:off x="501929" y="2752328"/>
          <a:ext cx="1993042" cy="13096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Other DNOs</a:t>
          </a:r>
          <a:endParaRPr lang="en-US" sz="2400" kern="1200" dirty="0"/>
        </a:p>
      </dsp:txBody>
      <dsp:txXfrm>
        <a:off x="565863" y="2816262"/>
        <a:ext cx="1865174" cy="1181819"/>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25F7269C-325B-4D54-938B-C0887B517B44}" type="datetimeFigureOut">
              <a:rPr lang="en-GB" smtClean="0"/>
              <a:t>12/07/2018</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B117C1AF-C5F0-4DD8-BB03-D7F02B5D7E29}" type="slidenum">
              <a:rPr lang="en-GB" smtClean="0"/>
              <a:t>‹#›</a:t>
            </a:fld>
            <a:endParaRPr lang="en-GB"/>
          </a:p>
        </p:txBody>
      </p:sp>
    </p:spTree>
    <p:extLst>
      <p:ext uri="{BB962C8B-B14F-4D97-AF65-F5344CB8AC3E}">
        <p14:creationId xmlns:p14="http://schemas.microsoft.com/office/powerpoint/2010/main" val="14195782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Calibri" pitchFamily="34" charset="0"/>
                <a:ea typeface="Geneva"/>
                <a:cs typeface="Geneva"/>
              </a:defRPr>
            </a:lvl1pPr>
          </a:lstStyle>
          <a:p>
            <a:pPr>
              <a:defRPr/>
            </a:pPr>
            <a:endParaRPr lang="en-GB"/>
          </a:p>
        </p:txBody>
      </p:sp>
      <p:sp>
        <p:nvSpPr>
          <p:cNvPr id="18435" name="Rectangle 3"/>
          <p:cNvSpPr>
            <a:spLocks noGrp="1" noChangeArrowheads="1"/>
          </p:cNvSpPr>
          <p:nvPr>
            <p:ph type="dt" idx="1"/>
          </p:nvPr>
        </p:nvSpPr>
        <p:spPr bwMode="auto">
          <a:xfrm>
            <a:off x="3850443"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Calibri" panose="020F0502020204030204" pitchFamily="34" charset="0"/>
              </a:defRPr>
            </a:lvl1pPr>
          </a:lstStyle>
          <a:p>
            <a:fld id="{F2734C39-3577-4D3D-8F3E-6CAE63336D0E}" type="datetime1">
              <a:rPr lang="en-GB" altLang="en-US"/>
              <a:pPr/>
              <a:t>12/07/2018</a:t>
            </a:fld>
            <a:endParaRPr lang="en-GB" altLang="en-US"/>
          </a:p>
        </p:txBody>
      </p:sp>
      <p:sp>
        <p:nvSpPr>
          <p:cNvPr id="1638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7" name="Rectangle 5"/>
          <p:cNvSpPr>
            <a:spLocks noGrp="1" noChangeArrowheads="1"/>
          </p:cNvSpPr>
          <p:nvPr>
            <p:ph type="body" sz="quarter" idx="3"/>
          </p:nvPr>
        </p:nvSpPr>
        <p:spPr bwMode="auto">
          <a:xfrm>
            <a:off x="679768" y="4715153"/>
            <a:ext cx="5438140" cy="44669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8438" name="Rectangle 6"/>
          <p:cNvSpPr>
            <a:spLocks noGrp="1" noChangeArrowheads="1"/>
          </p:cNvSpPr>
          <p:nvPr>
            <p:ph type="ftr" sz="quarter" idx="4"/>
          </p:nvPr>
        </p:nvSpPr>
        <p:spPr bwMode="auto">
          <a:xfrm>
            <a:off x="0"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Calibri" pitchFamily="34" charset="0"/>
                <a:ea typeface="Geneva"/>
                <a:cs typeface="Geneva"/>
              </a:defRPr>
            </a:lvl1pPr>
          </a:lstStyle>
          <a:p>
            <a:pPr>
              <a:defRPr/>
            </a:pPr>
            <a:endParaRPr lang="en-GB"/>
          </a:p>
        </p:txBody>
      </p:sp>
      <p:sp>
        <p:nvSpPr>
          <p:cNvPr id="18439" name="Rectangle 7"/>
          <p:cNvSpPr>
            <a:spLocks noGrp="1" noChangeArrowheads="1"/>
          </p:cNvSpPr>
          <p:nvPr>
            <p:ph type="sldNum" sz="quarter" idx="5"/>
          </p:nvPr>
        </p:nvSpPr>
        <p:spPr bwMode="auto">
          <a:xfrm>
            <a:off x="3850443"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E412CBF5-BA1A-40F0-B538-20593D73C77F}" type="slidenum">
              <a:rPr lang="en-GB" altLang="en-US"/>
              <a:pPr/>
              <a:t>‹#›</a:t>
            </a:fld>
            <a:endParaRPr lang="en-GB" alt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pitchFamily="34" charset="0"/>
        <a:ea typeface="MS PGothic" pitchFamily="34" charset="-128"/>
        <a:cs typeface="Geneva"/>
      </a:defRPr>
    </a:lvl1pPr>
    <a:lvl2pPr marL="457200" algn="l" defTabSz="457200" rtl="0" eaLnBrk="0" fontAlgn="base" hangingPunct="0">
      <a:spcBef>
        <a:spcPct val="30000"/>
      </a:spcBef>
      <a:spcAft>
        <a:spcPct val="0"/>
      </a:spcAft>
      <a:defRPr sz="1200" kern="1200">
        <a:solidFill>
          <a:schemeClr val="tx1"/>
        </a:solidFill>
        <a:latin typeface="Calibri" pitchFamily="34" charset="0"/>
        <a:ea typeface="Geneva"/>
        <a:cs typeface="Geneva"/>
      </a:defRPr>
    </a:lvl2pPr>
    <a:lvl3pPr marL="914400" algn="l" defTabSz="457200" rtl="0" eaLnBrk="0" fontAlgn="base" hangingPunct="0">
      <a:spcBef>
        <a:spcPct val="30000"/>
      </a:spcBef>
      <a:spcAft>
        <a:spcPct val="0"/>
      </a:spcAft>
      <a:defRPr sz="1200" kern="1200">
        <a:solidFill>
          <a:schemeClr val="tx1"/>
        </a:solidFill>
        <a:latin typeface="Calibri" pitchFamily="34" charset="0"/>
        <a:ea typeface="Geneva"/>
        <a:cs typeface="Geneva"/>
      </a:defRPr>
    </a:lvl3pPr>
    <a:lvl4pPr marL="1371600" algn="l" defTabSz="457200" rtl="0" eaLnBrk="0" fontAlgn="base" hangingPunct="0">
      <a:spcBef>
        <a:spcPct val="30000"/>
      </a:spcBef>
      <a:spcAft>
        <a:spcPct val="0"/>
      </a:spcAft>
      <a:defRPr sz="1200" kern="1200">
        <a:solidFill>
          <a:schemeClr val="tx1"/>
        </a:solidFill>
        <a:latin typeface="Calibri" pitchFamily="34" charset="0"/>
        <a:ea typeface="Geneva"/>
        <a:cs typeface="Geneva"/>
      </a:defRPr>
    </a:lvl4pPr>
    <a:lvl5pPr marL="1828800" algn="l" defTabSz="457200" rtl="0" eaLnBrk="0" fontAlgn="base" hangingPunct="0">
      <a:spcBef>
        <a:spcPct val="30000"/>
      </a:spcBef>
      <a:spcAft>
        <a:spcPct val="0"/>
      </a:spcAft>
      <a:defRPr sz="1200" kern="1200">
        <a:solidFill>
          <a:schemeClr val="tx1"/>
        </a:solidFill>
        <a:latin typeface="Calibri" pitchFamily="34" charset="0"/>
        <a:ea typeface="Geneva"/>
        <a:cs typeface="Geneva"/>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base" latinLnBrk="0" hangingPunct="1">
              <a:lnSpc>
                <a:spcPct val="100000"/>
              </a:lnSpc>
              <a:spcBef>
                <a:spcPct val="0"/>
              </a:spcBef>
              <a:spcAft>
                <a:spcPct val="0"/>
              </a:spcAft>
              <a:buClrTx/>
              <a:buSzTx/>
              <a:buFontTx/>
              <a:buNone/>
              <a:tabLst/>
              <a:defRPr/>
            </a:pPr>
            <a:fld id="{20CC9AAE-EDF2-4C98-A138-5B0D2E8EB262}" type="slidenum">
              <a:rPr kumimoji="0" lang="en-GB" sz="1200" b="0" i="0" u="none" strike="noStrike" kern="1200" cap="none" spc="0" normalizeH="0" baseline="0" noProof="0" smtClean="0">
                <a:ln>
                  <a:noFill/>
                </a:ln>
                <a:solidFill>
                  <a:srgbClr val="000000"/>
                </a:solidFill>
                <a:effectLst/>
                <a:uLnTx/>
                <a:uFillTx/>
                <a:latin typeface="Calibri" pitchFamily="34" charset="0"/>
                <a:ea typeface="ＭＳ Ｐゴシック" charset="-128"/>
                <a:cs typeface="+mn-cs"/>
              </a:rPr>
              <a:pPr marL="0" marR="0" lvl="0" indent="0" algn="r" defTabSz="457200" rtl="0" eaLnBrk="1" fontAlgn="base" latinLnBrk="0" hangingPunct="1">
                <a:lnSpc>
                  <a:spcPct val="100000"/>
                </a:lnSpc>
                <a:spcBef>
                  <a:spcPct val="0"/>
                </a:spcBef>
                <a:spcAft>
                  <a:spcPct val="0"/>
                </a:spcAft>
                <a:buClrTx/>
                <a:buSzTx/>
                <a:buFontTx/>
                <a:buNone/>
                <a:tabLst/>
                <a:defRPr/>
              </a:pPr>
              <a:t>1</a:t>
            </a:fld>
            <a:endParaRPr kumimoji="0" lang="en-GB" sz="1200" b="0" i="0" u="none" strike="noStrike" kern="1200" cap="none" spc="0" normalizeH="0" baseline="0" noProof="0">
              <a:ln>
                <a:noFill/>
              </a:ln>
              <a:solidFill>
                <a:srgbClr val="000000"/>
              </a:solidFill>
              <a:effectLst/>
              <a:uLnTx/>
              <a:uFillTx/>
              <a:latin typeface="Calibri" pitchFamily="34" charset="0"/>
              <a:ea typeface="ＭＳ Ｐゴシック" charset="-128"/>
              <a:cs typeface="+mn-cs"/>
            </a:endParaRPr>
          </a:p>
        </p:txBody>
      </p:sp>
    </p:spTree>
    <p:extLst>
      <p:ext uri="{BB962C8B-B14F-4D97-AF65-F5344CB8AC3E}">
        <p14:creationId xmlns:p14="http://schemas.microsoft.com/office/powerpoint/2010/main" val="16215000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Calibri" pitchFamily="34" charset="0"/>
              <a:ea typeface="MS PGothic" pitchFamily="34" charset="-128"/>
              <a:cs typeface="Geneva"/>
            </a:endParaRPr>
          </a:p>
        </p:txBody>
      </p:sp>
      <p:sp>
        <p:nvSpPr>
          <p:cNvPr id="4" name="Slide Number Placeholder 3"/>
          <p:cNvSpPr>
            <a:spLocks noGrp="1"/>
          </p:cNvSpPr>
          <p:nvPr>
            <p:ph type="sldNum" sz="quarter" idx="10"/>
          </p:nvPr>
        </p:nvSpPr>
        <p:spPr/>
        <p:txBody>
          <a:bodyPr/>
          <a:lstStyle/>
          <a:p>
            <a:fld id="{E412CBF5-BA1A-40F0-B538-20593D73C77F}" type="slidenum">
              <a:rPr lang="en-GB" altLang="en-US" smtClean="0"/>
              <a:pPr/>
              <a:t>10</a:t>
            </a:fld>
            <a:endParaRPr lang="en-GB" altLang="en-US"/>
          </a:p>
        </p:txBody>
      </p:sp>
    </p:spTree>
    <p:extLst>
      <p:ext uri="{BB962C8B-B14F-4D97-AF65-F5344CB8AC3E}">
        <p14:creationId xmlns:p14="http://schemas.microsoft.com/office/powerpoint/2010/main" val="30688240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pPr marL="0" marR="0" lvl="0" indent="0" algn="r" defTabSz="457200" rtl="0" eaLnBrk="1" fontAlgn="base" latinLnBrk="0" hangingPunct="1">
              <a:lnSpc>
                <a:spcPct val="100000"/>
              </a:lnSpc>
              <a:spcBef>
                <a:spcPct val="0"/>
              </a:spcBef>
              <a:spcAft>
                <a:spcPct val="0"/>
              </a:spcAft>
              <a:buClrTx/>
              <a:buSzTx/>
              <a:buFontTx/>
              <a:buNone/>
              <a:tabLst/>
              <a:defRPr/>
            </a:pPr>
            <a:fld id="{20CC9AAE-EDF2-4C98-A138-5B0D2E8EB262}" type="slidenum">
              <a:rPr kumimoji="0" lang="en-GB" sz="1200" b="0" i="0" u="none" strike="noStrike" kern="1200" cap="none" spc="0" normalizeH="0" baseline="0" noProof="0" smtClean="0">
                <a:ln>
                  <a:noFill/>
                </a:ln>
                <a:solidFill>
                  <a:srgbClr val="000000"/>
                </a:solidFill>
                <a:effectLst/>
                <a:uLnTx/>
                <a:uFillTx/>
                <a:latin typeface="Calibri" pitchFamily="34" charset="0"/>
                <a:ea typeface="ＭＳ Ｐゴシック" charset="-128"/>
                <a:cs typeface="+mn-cs"/>
              </a:rPr>
              <a:pPr marL="0" marR="0" lvl="0" indent="0" algn="r" defTabSz="457200" rtl="0" eaLnBrk="1" fontAlgn="base" latinLnBrk="0" hangingPunct="1">
                <a:lnSpc>
                  <a:spcPct val="100000"/>
                </a:lnSpc>
                <a:spcBef>
                  <a:spcPct val="0"/>
                </a:spcBef>
                <a:spcAft>
                  <a:spcPct val="0"/>
                </a:spcAft>
                <a:buClrTx/>
                <a:buSzTx/>
                <a:buFontTx/>
                <a:buNone/>
                <a:tabLst/>
                <a:defRPr/>
              </a:pPr>
              <a:t>11</a:t>
            </a:fld>
            <a:endParaRPr kumimoji="0" lang="en-GB" sz="1200" b="0" i="0" u="none" strike="noStrike" kern="1200" cap="none" spc="0" normalizeH="0" baseline="0" noProof="0">
              <a:ln>
                <a:noFill/>
              </a:ln>
              <a:solidFill>
                <a:srgbClr val="000000"/>
              </a:solidFill>
              <a:effectLst/>
              <a:uLnTx/>
              <a:uFillTx/>
              <a:latin typeface="Calibri" pitchFamily="34" charset="0"/>
              <a:ea typeface="ＭＳ Ｐゴシック" charset="-128"/>
              <a:cs typeface="+mn-cs"/>
            </a:endParaRPr>
          </a:p>
        </p:txBody>
      </p:sp>
    </p:spTree>
    <p:extLst>
      <p:ext uri="{BB962C8B-B14F-4D97-AF65-F5344CB8AC3E}">
        <p14:creationId xmlns:p14="http://schemas.microsoft.com/office/powerpoint/2010/main" val="18760235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12CBF5-BA1A-40F0-B538-20593D73C77F}" type="slidenum">
              <a:rPr lang="en-GB" altLang="en-US" smtClean="0"/>
              <a:pPr/>
              <a:t>12</a:t>
            </a:fld>
            <a:endParaRPr lang="en-GB" altLang="en-US"/>
          </a:p>
        </p:txBody>
      </p:sp>
    </p:spTree>
    <p:extLst>
      <p:ext uri="{BB962C8B-B14F-4D97-AF65-F5344CB8AC3E}">
        <p14:creationId xmlns:p14="http://schemas.microsoft.com/office/powerpoint/2010/main" val="7536330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12CBF5-BA1A-40F0-B538-20593D73C77F}" type="slidenum">
              <a:rPr lang="en-GB" altLang="en-US" smtClean="0"/>
              <a:pPr/>
              <a:t>13</a:t>
            </a:fld>
            <a:endParaRPr lang="en-GB" altLang="en-US"/>
          </a:p>
        </p:txBody>
      </p:sp>
    </p:spTree>
    <p:extLst>
      <p:ext uri="{BB962C8B-B14F-4D97-AF65-F5344CB8AC3E}">
        <p14:creationId xmlns:p14="http://schemas.microsoft.com/office/powerpoint/2010/main" val="41053547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12CBF5-BA1A-40F0-B538-20593D73C77F}" type="slidenum">
              <a:rPr lang="en-GB" altLang="en-US" smtClean="0"/>
              <a:pPr/>
              <a:t>14</a:t>
            </a:fld>
            <a:endParaRPr lang="en-GB" altLang="en-US"/>
          </a:p>
        </p:txBody>
      </p:sp>
    </p:spTree>
    <p:extLst>
      <p:ext uri="{BB962C8B-B14F-4D97-AF65-F5344CB8AC3E}">
        <p14:creationId xmlns:p14="http://schemas.microsoft.com/office/powerpoint/2010/main" val="285443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12CBF5-BA1A-40F0-B538-20593D73C77F}" type="slidenum">
              <a:rPr lang="en-GB" altLang="en-US" smtClean="0"/>
              <a:pPr/>
              <a:t>15</a:t>
            </a:fld>
            <a:endParaRPr lang="en-GB" altLang="en-US"/>
          </a:p>
        </p:txBody>
      </p:sp>
    </p:spTree>
    <p:extLst>
      <p:ext uri="{BB962C8B-B14F-4D97-AF65-F5344CB8AC3E}">
        <p14:creationId xmlns:p14="http://schemas.microsoft.com/office/powerpoint/2010/main" val="2506787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fld id="{E412CBF5-BA1A-40F0-B538-20593D73C77F}" type="slidenum">
              <a:rPr lang="en-GB" altLang="en-US" smtClean="0"/>
              <a:pPr/>
              <a:t>2</a:t>
            </a:fld>
            <a:endParaRPr lang="en-GB" altLang="en-US"/>
          </a:p>
        </p:txBody>
      </p:sp>
    </p:spTree>
    <p:extLst>
      <p:ext uri="{BB962C8B-B14F-4D97-AF65-F5344CB8AC3E}">
        <p14:creationId xmlns:p14="http://schemas.microsoft.com/office/powerpoint/2010/main" val="2873637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Calibri" pitchFamily="34" charset="0"/>
              <a:ea typeface="MS PGothic" pitchFamily="34" charset="-128"/>
              <a:cs typeface="Geneva"/>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E412CBF5-BA1A-40F0-B538-20593D73C77F}" type="slidenum">
              <a:rPr lang="en-GB" altLang="en-US" smtClean="0"/>
              <a:pPr/>
              <a:t>3</a:t>
            </a:fld>
            <a:endParaRPr lang="en-GB" altLang="en-US"/>
          </a:p>
        </p:txBody>
      </p:sp>
    </p:spTree>
    <p:extLst>
      <p:ext uri="{BB962C8B-B14F-4D97-AF65-F5344CB8AC3E}">
        <p14:creationId xmlns:p14="http://schemas.microsoft.com/office/powerpoint/2010/main" val="3746452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E412CBF5-BA1A-40F0-B538-20593D73C77F}" type="slidenum">
              <a:rPr lang="en-GB" altLang="en-US" smtClean="0"/>
              <a:pPr/>
              <a:t>4</a:t>
            </a:fld>
            <a:endParaRPr lang="en-GB" altLang="en-US"/>
          </a:p>
        </p:txBody>
      </p:sp>
    </p:spTree>
    <p:extLst>
      <p:ext uri="{BB962C8B-B14F-4D97-AF65-F5344CB8AC3E}">
        <p14:creationId xmlns:p14="http://schemas.microsoft.com/office/powerpoint/2010/main" val="3382941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Calibri" pitchFamily="34" charset="0"/>
              <a:ea typeface="MS PGothic" pitchFamily="34" charset="-128"/>
              <a:cs typeface="Geneva"/>
            </a:endParaRPr>
          </a:p>
        </p:txBody>
      </p:sp>
      <p:sp>
        <p:nvSpPr>
          <p:cNvPr id="4" name="Slide Number Placeholder 3"/>
          <p:cNvSpPr>
            <a:spLocks noGrp="1"/>
          </p:cNvSpPr>
          <p:nvPr>
            <p:ph type="sldNum" sz="quarter" idx="10"/>
          </p:nvPr>
        </p:nvSpPr>
        <p:spPr/>
        <p:txBody>
          <a:bodyPr/>
          <a:lstStyle/>
          <a:p>
            <a:fld id="{E412CBF5-BA1A-40F0-B538-20593D73C77F}" type="slidenum">
              <a:rPr lang="en-GB" altLang="en-US" smtClean="0"/>
              <a:pPr/>
              <a:t>5</a:t>
            </a:fld>
            <a:endParaRPr lang="en-GB" altLang="en-US"/>
          </a:p>
        </p:txBody>
      </p:sp>
    </p:spTree>
    <p:extLst>
      <p:ext uri="{BB962C8B-B14F-4D97-AF65-F5344CB8AC3E}">
        <p14:creationId xmlns:p14="http://schemas.microsoft.com/office/powerpoint/2010/main" val="287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Calibri" pitchFamily="34" charset="0"/>
              <a:ea typeface="MS PGothic" pitchFamily="34" charset="-128"/>
              <a:cs typeface="Geneva"/>
            </a:endParaRPr>
          </a:p>
        </p:txBody>
      </p:sp>
      <p:sp>
        <p:nvSpPr>
          <p:cNvPr id="4" name="Slide Number Placeholder 3"/>
          <p:cNvSpPr>
            <a:spLocks noGrp="1"/>
          </p:cNvSpPr>
          <p:nvPr>
            <p:ph type="sldNum" sz="quarter" idx="10"/>
          </p:nvPr>
        </p:nvSpPr>
        <p:spPr/>
        <p:txBody>
          <a:bodyPr/>
          <a:lstStyle/>
          <a:p>
            <a:fld id="{E412CBF5-BA1A-40F0-B538-20593D73C77F}" type="slidenum">
              <a:rPr lang="en-GB" altLang="en-US" smtClean="0"/>
              <a:pPr/>
              <a:t>6</a:t>
            </a:fld>
            <a:endParaRPr lang="en-GB" altLang="en-US"/>
          </a:p>
        </p:txBody>
      </p:sp>
    </p:spTree>
    <p:extLst>
      <p:ext uri="{BB962C8B-B14F-4D97-AF65-F5344CB8AC3E}">
        <p14:creationId xmlns:p14="http://schemas.microsoft.com/office/powerpoint/2010/main" val="3451628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endParaRPr lang="en-GB" baseline="0" dirty="0" smtClean="0"/>
          </a:p>
        </p:txBody>
      </p:sp>
      <p:sp>
        <p:nvSpPr>
          <p:cNvPr id="4" name="Slide Number Placeholder 3"/>
          <p:cNvSpPr>
            <a:spLocks noGrp="1"/>
          </p:cNvSpPr>
          <p:nvPr>
            <p:ph type="sldNum" sz="quarter" idx="10"/>
          </p:nvPr>
        </p:nvSpPr>
        <p:spPr/>
        <p:txBody>
          <a:bodyPr/>
          <a:lstStyle/>
          <a:p>
            <a:fld id="{E412CBF5-BA1A-40F0-B538-20593D73C77F}" type="slidenum">
              <a:rPr lang="en-GB" altLang="en-US" smtClean="0"/>
              <a:pPr/>
              <a:t>7</a:t>
            </a:fld>
            <a:endParaRPr lang="en-GB" altLang="en-US"/>
          </a:p>
        </p:txBody>
      </p:sp>
    </p:spTree>
    <p:extLst>
      <p:ext uri="{BB962C8B-B14F-4D97-AF65-F5344CB8AC3E}">
        <p14:creationId xmlns:p14="http://schemas.microsoft.com/office/powerpoint/2010/main" val="28535871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E412CBF5-BA1A-40F0-B538-20593D73C77F}" type="slidenum">
              <a:rPr lang="en-GB" altLang="en-US" smtClean="0"/>
              <a:pPr/>
              <a:t>8</a:t>
            </a:fld>
            <a:endParaRPr lang="en-GB" altLang="en-US"/>
          </a:p>
        </p:txBody>
      </p:sp>
    </p:spTree>
    <p:extLst>
      <p:ext uri="{BB962C8B-B14F-4D97-AF65-F5344CB8AC3E}">
        <p14:creationId xmlns:p14="http://schemas.microsoft.com/office/powerpoint/2010/main" val="31140346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E412CBF5-BA1A-40F0-B538-20593D73C77F}" type="slidenum">
              <a:rPr lang="en-GB" altLang="en-US" smtClean="0"/>
              <a:pPr/>
              <a:t>9</a:t>
            </a:fld>
            <a:endParaRPr lang="en-GB" altLang="en-US"/>
          </a:p>
        </p:txBody>
      </p:sp>
    </p:spTree>
    <p:extLst>
      <p:ext uri="{BB962C8B-B14F-4D97-AF65-F5344CB8AC3E}">
        <p14:creationId xmlns:p14="http://schemas.microsoft.com/office/powerpoint/2010/main" val="17551756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jpe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4" name="Group 6"/>
          <p:cNvGrpSpPr>
            <a:grpSpLocks/>
          </p:cNvGrpSpPr>
          <p:nvPr userDrawn="1"/>
        </p:nvGrpSpPr>
        <p:grpSpPr bwMode="auto">
          <a:xfrm>
            <a:off x="493713" y="5808663"/>
            <a:ext cx="4746625" cy="796925"/>
            <a:chOff x="494477" y="5808662"/>
            <a:chExt cx="4745861" cy="796925"/>
          </a:xfrm>
        </p:grpSpPr>
        <p:pic>
          <p:nvPicPr>
            <p:cNvPr id="5" name="Picture 5" descr="IIP_GOLD_LOGO_RGB"/>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620231" y="6053968"/>
              <a:ext cx="1620107" cy="356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 descr="UWA2016-winner-UtilityofYear.png"/>
            <p:cNvPicPr>
              <a:picLocks noChangeAspect="1"/>
            </p:cNvPicPr>
            <p:nvPr userDrawn="1"/>
          </p:nvPicPr>
          <p:blipFill>
            <a:blip r:embed="rId4" cstate="print">
              <a:extLst>
                <a:ext uri="{28A0092B-C50C-407E-A947-70E740481C1C}">
                  <a14:useLocalDpi xmlns:a14="http://schemas.microsoft.com/office/drawing/2010/main"/>
                </a:ext>
              </a:extLst>
            </a:blip>
            <a:srcRect/>
            <a:stretch>
              <a:fillRect/>
            </a:stretch>
          </p:blipFill>
          <p:spPr bwMode="auto">
            <a:xfrm>
              <a:off x="1547813" y="5973763"/>
              <a:ext cx="1774825"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9" descr="BC - BIG - RGB 300dpi.jpg"/>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494477" y="5808662"/>
              <a:ext cx="773946"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ctrTitle"/>
          </p:nvPr>
        </p:nvSpPr>
        <p:spPr>
          <a:xfrm>
            <a:off x="669339" y="3571098"/>
            <a:ext cx="7772400" cy="1470025"/>
          </a:xfrm>
        </p:spPr>
        <p:txBody>
          <a:bodyPr anchor="b">
            <a:normAutofit/>
          </a:bodyPr>
          <a:lstStyle>
            <a:lvl1pPr algn="l">
              <a:defRPr sz="320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1" y="5013176"/>
            <a:ext cx="6400800" cy="1135046"/>
          </a:xfrm>
        </p:spPr>
        <p:txBody>
          <a:bodyPr>
            <a:normAutofit/>
          </a:bodyPr>
          <a:lstStyle>
            <a:lvl1pPr marL="0" indent="0" algn="l">
              <a:buNone/>
              <a:defRPr sz="2500">
                <a:solidFill>
                  <a:schemeClr val="tx2"/>
                </a:solidFill>
              </a:defRPr>
            </a:lvl1pPr>
            <a:lvl2pPr marL="457144" indent="0" algn="ctr">
              <a:buNone/>
              <a:defRPr>
                <a:solidFill>
                  <a:schemeClr val="tx1">
                    <a:tint val="75000"/>
                  </a:schemeClr>
                </a:solidFill>
              </a:defRPr>
            </a:lvl2pPr>
            <a:lvl3pPr marL="914287" indent="0" algn="ctr">
              <a:buNone/>
              <a:defRPr>
                <a:solidFill>
                  <a:schemeClr val="tx1">
                    <a:tint val="75000"/>
                  </a:schemeClr>
                </a:solidFill>
              </a:defRPr>
            </a:lvl3pPr>
            <a:lvl4pPr marL="1371431" indent="0" algn="ctr">
              <a:buNone/>
              <a:defRPr>
                <a:solidFill>
                  <a:schemeClr val="tx1">
                    <a:tint val="75000"/>
                  </a:schemeClr>
                </a:solidFill>
              </a:defRPr>
            </a:lvl4pPr>
            <a:lvl5pPr marL="1828574" indent="0" algn="ctr">
              <a:buNone/>
              <a:defRPr>
                <a:solidFill>
                  <a:schemeClr val="tx1">
                    <a:tint val="75000"/>
                  </a:schemeClr>
                </a:solidFill>
              </a:defRPr>
            </a:lvl5pPr>
            <a:lvl6pPr marL="2285717" indent="0" algn="ctr">
              <a:buNone/>
              <a:defRPr>
                <a:solidFill>
                  <a:schemeClr val="tx1">
                    <a:tint val="75000"/>
                  </a:schemeClr>
                </a:solidFill>
              </a:defRPr>
            </a:lvl6pPr>
            <a:lvl7pPr marL="2742861" indent="0" algn="ctr">
              <a:buNone/>
              <a:defRPr>
                <a:solidFill>
                  <a:schemeClr val="tx1">
                    <a:tint val="75000"/>
                  </a:schemeClr>
                </a:solidFill>
              </a:defRPr>
            </a:lvl7pPr>
            <a:lvl8pPr marL="3200004" indent="0" algn="ctr">
              <a:buNone/>
              <a:defRPr>
                <a:solidFill>
                  <a:schemeClr val="tx1">
                    <a:tint val="75000"/>
                  </a:schemeClr>
                </a:solidFill>
              </a:defRPr>
            </a:lvl8pPr>
            <a:lvl9pPr marL="3657148"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49953149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Slide Number Placeholder 5"/>
          <p:cNvSpPr>
            <a:spLocks noGrp="1"/>
          </p:cNvSpPr>
          <p:nvPr>
            <p:ph type="sldNum" sz="quarter" idx="10"/>
          </p:nvPr>
        </p:nvSpPr>
        <p:spPr/>
        <p:txBody>
          <a:bodyPr/>
          <a:lstStyle>
            <a:lvl1pPr>
              <a:defRPr/>
            </a:lvl1pPr>
          </a:lstStyle>
          <a:p>
            <a:fld id="{912F8687-45E9-4ADD-A6E8-365BC75A0125}" type="slidenum">
              <a:rPr lang="en-GB" altLang="en-US"/>
              <a:pPr/>
              <a:t>‹#›</a:t>
            </a:fld>
            <a:endParaRPr lang="en-GB" altLang="en-US"/>
          </a:p>
        </p:txBody>
      </p:sp>
    </p:spTree>
    <p:extLst>
      <p:ext uri="{BB962C8B-B14F-4D97-AF65-F5344CB8AC3E}">
        <p14:creationId xmlns:p14="http://schemas.microsoft.com/office/powerpoint/2010/main" val="3605442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Slide Number Placeholder 5"/>
          <p:cNvSpPr>
            <a:spLocks noGrp="1"/>
          </p:cNvSpPr>
          <p:nvPr>
            <p:ph type="sldNum" sz="quarter" idx="10"/>
          </p:nvPr>
        </p:nvSpPr>
        <p:spPr/>
        <p:txBody>
          <a:bodyPr/>
          <a:lstStyle>
            <a:lvl1pPr>
              <a:defRPr/>
            </a:lvl1pPr>
          </a:lstStyle>
          <a:p>
            <a:fld id="{B81C8E0C-E4F7-42BC-A5D7-B66E2DD8A7FA}" type="slidenum">
              <a:rPr lang="en-GB" altLang="en-US"/>
              <a:pPr/>
              <a:t>‹#›</a:t>
            </a:fld>
            <a:endParaRPr lang="en-GB" altLang="en-US"/>
          </a:p>
        </p:txBody>
      </p:sp>
    </p:spTree>
    <p:extLst>
      <p:ext uri="{BB962C8B-B14F-4D97-AF65-F5344CB8AC3E}">
        <p14:creationId xmlns:p14="http://schemas.microsoft.com/office/powerpoint/2010/main" val="29553944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hart Placeholder 3"/>
          <p:cNvSpPr>
            <a:spLocks noGrp="1"/>
          </p:cNvSpPr>
          <p:nvPr>
            <p:ph type="chart" sz="half" idx="2"/>
          </p:nvPr>
        </p:nvSpPr>
        <p:spPr>
          <a:xfrm>
            <a:off x="4648200" y="1600200"/>
            <a:ext cx="4038600" cy="4525963"/>
          </a:xfrm>
        </p:spPr>
        <p:txBody>
          <a:bodyPr/>
          <a:lstStyle/>
          <a:p>
            <a:pPr lvl="0"/>
            <a:endParaRPr lang="en-GB" noProof="0"/>
          </a:p>
        </p:txBody>
      </p:sp>
      <p:sp>
        <p:nvSpPr>
          <p:cNvPr id="5" name="Slide Number Placeholder 5"/>
          <p:cNvSpPr>
            <a:spLocks noGrp="1"/>
          </p:cNvSpPr>
          <p:nvPr>
            <p:ph type="sldNum" sz="quarter" idx="10"/>
          </p:nvPr>
        </p:nvSpPr>
        <p:spPr/>
        <p:txBody>
          <a:bodyPr/>
          <a:lstStyle>
            <a:lvl1pPr>
              <a:defRPr/>
            </a:lvl1pPr>
          </a:lstStyle>
          <a:p>
            <a:fld id="{5B20ECA9-842A-41DF-9060-90957F15CF53}" type="slidenum">
              <a:rPr lang="en-GB" altLang="en-US"/>
              <a:pPr/>
              <a:t>‹#›</a:t>
            </a:fld>
            <a:endParaRPr lang="en-GB" altLang="en-US"/>
          </a:p>
        </p:txBody>
      </p:sp>
    </p:spTree>
    <p:extLst>
      <p:ext uri="{BB962C8B-B14F-4D97-AF65-F5344CB8AC3E}">
        <p14:creationId xmlns:p14="http://schemas.microsoft.com/office/powerpoint/2010/main" val="773062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0"/>
            <a:ext cx="8229600" cy="4525963"/>
          </a:xfrm>
        </p:spPr>
        <p:txBody>
          <a:bodyPr/>
          <a:lstStyle/>
          <a:p>
            <a:pPr lvl="0"/>
            <a:endParaRPr lang="en-GB" noProof="0"/>
          </a:p>
        </p:txBody>
      </p:sp>
      <p:sp>
        <p:nvSpPr>
          <p:cNvPr id="4" name="Slide Number Placeholder 5"/>
          <p:cNvSpPr>
            <a:spLocks noGrp="1"/>
          </p:cNvSpPr>
          <p:nvPr>
            <p:ph type="sldNum" sz="quarter" idx="10"/>
          </p:nvPr>
        </p:nvSpPr>
        <p:spPr/>
        <p:txBody>
          <a:bodyPr/>
          <a:lstStyle>
            <a:lvl1pPr>
              <a:defRPr/>
            </a:lvl1pPr>
          </a:lstStyle>
          <a:p>
            <a:fld id="{32FFFE6A-4C91-46A1-901D-33D74E941990}" type="slidenum">
              <a:rPr lang="en-GB" altLang="en-US"/>
              <a:pPr/>
              <a:t>‹#›</a:t>
            </a:fld>
            <a:endParaRPr lang="en-GB" altLang="en-US"/>
          </a:p>
        </p:txBody>
      </p:sp>
    </p:spTree>
    <p:extLst>
      <p:ext uri="{BB962C8B-B14F-4D97-AF65-F5344CB8AC3E}">
        <p14:creationId xmlns:p14="http://schemas.microsoft.com/office/powerpoint/2010/main" val="25620011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pic>
        <p:nvPicPr>
          <p:cNvPr id="2" name="Picture 2" descr="R:\fisher profile backup Oct 2013\Desktop\AS Template\ThinkstockPhotos-489193525.jpg"/>
          <p:cNvPicPr>
            <a:picLocks noChangeAspect="1" noChangeArrowheads="1"/>
          </p:cNvPicPr>
          <p:nvPr userDrawn="1"/>
        </p:nvPicPr>
        <p:blipFill>
          <a:blip r:embed="rId2">
            <a:extLst>
              <a:ext uri="{28A0092B-C50C-407E-A947-70E740481C1C}">
                <a14:useLocalDpi xmlns:a14="http://schemas.microsoft.com/office/drawing/2010/main" val="0"/>
              </a:ext>
            </a:extLst>
          </a:blip>
          <a:srcRect t="9668" b="6067"/>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lowchart: Manual Input 2"/>
          <p:cNvSpPr/>
          <p:nvPr userDrawn="1"/>
        </p:nvSpPr>
        <p:spPr>
          <a:xfrm>
            <a:off x="0" y="4869160"/>
            <a:ext cx="9144000" cy="2003837"/>
          </a:xfrm>
          <a:prstGeom prst="flowChartManualInput">
            <a:avLst/>
          </a:prstGeom>
          <a:gradFill flip="none" rotWithShape="1">
            <a:gsLst>
              <a:gs pos="0">
                <a:srgbClr val="FAAA28"/>
              </a:gs>
              <a:gs pos="100000">
                <a:srgbClr val="E66428"/>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4" name="Flowchart: Manual Input 3"/>
          <p:cNvSpPr/>
          <p:nvPr userDrawn="1"/>
        </p:nvSpPr>
        <p:spPr>
          <a:xfrm>
            <a:off x="0" y="5060952"/>
            <a:ext cx="9144000" cy="1797049"/>
          </a:xfrm>
          <a:prstGeom prst="flowChartManualInput">
            <a:avLst/>
          </a:prstGeom>
          <a:gradFill>
            <a:gsLst>
              <a:gs pos="0">
                <a:schemeClr val="bg1"/>
              </a:gs>
              <a:gs pos="100000">
                <a:schemeClr val="bg1">
                  <a:lumMod val="95000"/>
                </a:schemeClr>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9" name="Picture 3" descr="R:\fisher profile backup Oct 2013\Desktop\Brand\New UKPN Logo with Electricity strap\New UKPN Logo with Electricity strap\New-logo-with-strap.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092950" y="5494867"/>
            <a:ext cx="1790700" cy="1164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4" name="Straight Connector 13"/>
          <p:cNvCxnSpPr/>
          <p:nvPr userDrawn="1"/>
        </p:nvCxnSpPr>
        <p:spPr>
          <a:xfrm>
            <a:off x="251521" y="2564904"/>
            <a:ext cx="4649787" cy="0"/>
          </a:xfrm>
          <a:prstGeom prst="line">
            <a:avLst/>
          </a:prstGeom>
          <a:ln w="12700">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0" name="Title 9"/>
          <p:cNvSpPr>
            <a:spLocks noGrp="1"/>
          </p:cNvSpPr>
          <p:nvPr>
            <p:ph type="title" hasCustomPrompt="1"/>
          </p:nvPr>
        </p:nvSpPr>
        <p:spPr>
          <a:xfrm>
            <a:off x="457200" y="467189"/>
            <a:ext cx="4114800" cy="2097716"/>
          </a:xfrm>
        </p:spPr>
        <p:txBody>
          <a:bodyPr/>
          <a:lstStyle>
            <a:lvl1pPr algn="l">
              <a:defRPr b="1" baseline="0"/>
            </a:lvl1pPr>
          </a:lstStyle>
          <a:p>
            <a:r>
              <a:rPr lang="en-US" dirty="0" smtClean="0"/>
              <a:t>CLICK TO EDIT TITLE</a:t>
            </a:r>
            <a:endParaRPr lang="en-GB" dirty="0"/>
          </a:p>
        </p:txBody>
      </p:sp>
      <p:sp>
        <p:nvSpPr>
          <p:cNvPr id="15" name="Content Placeholder 14"/>
          <p:cNvSpPr>
            <a:spLocks noGrp="1"/>
          </p:cNvSpPr>
          <p:nvPr>
            <p:ph sz="quarter" idx="10" hasCustomPrompt="1"/>
          </p:nvPr>
        </p:nvSpPr>
        <p:spPr>
          <a:xfrm>
            <a:off x="364137" y="2273285"/>
            <a:ext cx="4824412" cy="1143000"/>
          </a:xfrm>
        </p:spPr>
        <p:txBody>
          <a:bodyPr/>
          <a:lstStyle>
            <a:lvl1pPr>
              <a:defRPr/>
            </a:lvl1pPr>
          </a:lstStyle>
          <a:p>
            <a:pPr lvl="0"/>
            <a:r>
              <a:rPr lang="en-US" dirty="0" smtClean="0"/>
              <a:t>Presenter Name</a:t>
            </a:r>
          </a:p>
        </p:txBody>
      </p:sp>
      <p:grpSp>
        <p:nvGrpSpPr>
          <p:cNvPr id="13" name="Group 6"/>
          <p:cNvGrpSpPr>
            <a:grpSpLocks/>
          </p:cNvGrpSpPr>
          <p:nvPr userDrawn="1"/>
        </p:nvGrpSpPr>
        <p:grpSpPr bwMode="auto">
          <a:xfrm>
            <a:off x="251521" y="5585257"/>
            <a:ext cx="4746625" cy="1062567"/>
            <a:chOff x="494477" y="5808662"/>
            <a:chExt cx="4745861" cy="796925"/>
          </a:xfrm>
        </p:grpSpPr>
        <p:pic>
          <p:nvPicPr>
            <p:cNvPr id="16" name="Picture 5" descr="IIP_GOLD_LOGO_RGB"/>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620231" y="6053968"/>
              <a:ext cx="1620107" cy="356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0" descr="UWA2016-winner-UtilityofYear.png"/>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1547813" y="5973763"/>
              <a:ext cx="1774825"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9" descr="BC - BIG - RGB 300dpi.jpg"/>
            <p:cNvPicPr>
              <a:picLocks noChangeAspect="1"/>
            </p:cNvPicPr>
            <p:nvPr userDrawn="1"/>
          </p:nvPicPr>
          <p:blipFill>
            <a:blip r:embed="rId6" cstate="print">
              <a:extLst>
                <a:ext uri="{28A0092B-C50C-407E-A947-70E740481C1C}">
                  <a14:useLocalDpi xmlns:a14="http://schemas.microsoft.com/office/drawing/2010/main"/>
                </a:ext>
              </a:extLst>
            </a:blip>
            <a:srcRect/>
            <a:stretch>
              <a:fillRect/>
            </a:stretch>
          </p:blipFill>
          <p:spPr bwMode="auto">
            <a:xfrm>
              <a:off x="494477" y="5808662"/>
              <a:ext cx="773946"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2980764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8" name="Straight Connector 7"/>
          <p:cNvCxnSpPr/>
          <p:nvPr userDrawn="1"/>
        </p:nvCxnSpPr>
        <p:spPr>
          <a:xfrm>
            <a:off x="569914" y="2564904"/>
            <a:ext cx="4649787" cy="0"/>
          </a:xfrm>
          <a:prstGeom prst="line">
            <a:avLst/>
          </a:prstGeom>
          <a:ln w="12700">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a:spLocks noGrp="1"/>
          </p:cNvSpPr>
          <p:nvPr>
            <p:ph type="title"/>
          </p:nvPr>
        </p:nvSpPr>
        <p:spPr>
          <a:xfrm>
            <a:off x="529208" y="371178"/>
            <a:ext cx="4834880" cy="2097716"/>
          </a:xfrm>
          <a:prstGeom prst="rect">
            <a:avLst/>
          </a:prstGeom>
        </p:spPr>
        <p:txBody>
          <a:bodyPr/>
          <a:lstStyle>
            <a:lvl1pPr>
              <a:lnSpc>
                <a:spcPts val="5800"/>
              </a:lnSpc>
              <a:defRPr sz="5800" b="1">
                <a:solidFill>
                  <a:srgbClr val="FAAA28"/>
                </a:solidFill>
                <a:latin typeface="Arial" panose="020B0604020202020204" pitchFamily="34" charset="0"/>
                <a:cs typeface="Arial" panose="020B0604020202020204" pitchFamily="34" charset="0"/>
              </a:defRPr>
            </a:lvl1pPr>
          </a:lstStyle>
          <a:p>
            <a:endParaRPr lang="en-US" dirty="0"/>
          </a:p>
        </p:txBody>
      </p:sp>
      <p:sp>
        <p:nvSpPr>
          <p:cNvPr id="15" name="Text Placeholder 14"/>
          <p:cNvSpPr>
            <a:spLocks noGrp="1"/>
          </p:cNvSpPr>
          <p:nvPr>
            <p:ph type="body" sz="quarter" idx="10"/>
          </p:nvPr>
        </p:nvSpPr>
        <p:spPr>
          <a:xfrm>
            <a:off x="524665" y="2583533"/>
            <a:ext cx="5832475" cy="845468"/>
          </a:xfrm>
          <a:prstGeom prst="rect">
            <a:avLst/>
          </a:prstGeom>
        </p:spPr>
        <p:txBody>
          <a:bodyPr/>
          <a:lstStyle>
            <a:lvl1pPr marL="0" indent="0">
              <a:buNone/>
              <a:defRPr sz="4000" b="1" baseline="0">
                <a:latin typeface="Arial" panose="020B0604020202020204" pitchFamily="34" charset="0"/>
                <a:cs typeface="Arial" panose="020B0604020202020204" pitchFamily="34" charset="0"/>
              </a:defRPr>
            </a:lvl1pPr>
            <a:lvl2pPr marL="457200" indent="0">
              <a:buNone/>
              <a:defRPr sz="4000" b="1">
                <a:latin typeface="Arial" panose="020B0604020202020204" pitchFamily="34" charset="0"/>
                <a:cs typeface="Arial" panose="020B0604020202020204" pitchFamily="34" charset="0"/>
              </a:defRPr>
            </a:lvl2pPr>
            <a:lvl3pPr marL="914400" indent="0">
              <a:buNone/>
              <a:defRPr sz="4000" b="1">
                <a:latin typeface="Arial" panose="020B0604020202020204" pitchFamily="34" charset="0"/>
                <a:cs typeface="Arial" panose="020B0604020202020204" pitchFamily="34" charset="0"/>
              </a:defRPr>
            </a:lvl3pPr>
            <a:lvl4pPr marL="1371600" indent="0">
              <a:buNone/>
              <a:defRPr sz="4000" b="1">
                <a:latin typeface="Arial" panose="020B0604020202020204" pitchFamily="34" charset="0"/>
                <a:cs typeface="Arial" panose="020B0604020202020204" pitchFamily="34" charset="0"/>
              </a:defRPr>
            </a:lvl4pPr>
            <a:lvl5pPr marL="1828800" indent="0">
              <a:buNone/>
              <a:defRPr sz="4000" b="1">
                <a:latin typeface="Arial" panose="020B0604020202020204" pitchFamily="34" charset="0"/>
                <a:cs typeface="Arial" panose="020B0604020202020204" pitchFamily="34" charset="0"/>
              </a:defRPr>
            </a:lvl5pPr>
          </a:lstStyle>
          <a:p>
            <a:pPr lvl="0"/>
            <a:endParaRPr lang="en-GB" dirty="0" smtClean="0"/>
          </a:p>
        </p:txBody>
      </p:sp>
    </p:spTree>
    <p:extLst>
      <p:ext uri="{BB962C8B-B14F-4D97-AF65-F5344CB8AC3E}">
        <p14:creationId xmlns:p14="http://schemas.microsoft.com/office/powerpoint/2010/main" val="155394862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Title 1"/>
          <p:cNvSpPr>
            <a:spLocks noGrp="1"/>
          </p:cNvSpPr>
          <p:nvPr>
            <p:ph type="title"/>
          </p:nvPr>
        </p:nvSpPr>
        <p:spPr>
          <a:xfrm>
            <a:off x="529208" y="371178"/>
            <a:ext cx="4834880" cy="2097716"/>
          </a:xfrm>
          <a:prstGeom prst="rect">
            <a:avLst/>
          </a:prstGeom>
        </p:spPr>
        <p:txBody>
          <a:bodyPr/>
          <a:lstStyle>
            <a:lvl1pPr>
              <a:lnSpc>
                <a:spcPts val="5800"/>
              </a:lnSpc>
              <a:defRPr sz="5800" b="1">
                <a:solidFill>
                  <a:srgbClr val="FAAA28"/>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69692651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Slide Number Placeholder 5"/>
          <p:cNvSpPr>
            <a:spLocks noGrp="1"/>
          </p:cNvSpPr>
          <p:nvPr>
            <p:ph type="sldNum" sz="quarter" idx="10"/>
          </p:nvPr>
        </p:nvSpPr>
        <p:spPr/>
        <p:txBody>
          <a:bodyPr/>
          <a:lstStyle>
            <a:lvl1pPr>
              <a:defRPr/>
            </a:lvl1pPr>
          </a:lstStyle>
          <a:p>
            <a:fld id="{9252F18E-EF22-41B2-82FD-42F45F64FD5A}" type="slidenum">
              <a:rPr lang="en-GB" altLang="en-US"/>
              <a:pPr/>
              <a:t>‹#›</a:t>
            </a:fld>
            <a:endParaRPr lang="en-GB" altLang="en-US"/>
          </a:p>
        </p:txBody>
      </p:sp>
    </p:spTree>
    <p:extLst>
      <p:ext uri="{BB962C8B-B14F-4D97-AF65-F5344CB8AC3E}">
        <p14:creationId xmlns:p14="http://schemas.microsoft.com/office/powerpoint/2010/main" val="3464561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Slide Number Placeholder 5"/>
          <p:cNvSpPr>
            <a:spLocks noGrp="1"/>
          </p:cNvSpPr>
          <p:nvPr>
            <p:ph type="sldNum" sz="quarter" idx="10"/>
          </p:nvPr>
        </p:nvSpPr>
        <p:spPr/>
        <p:txBody>
          <a:bodyPr/>
          <a:lstStyle>
            <a:lvl1pPr>
              <a:defRPr/>
            </a:lvl1pPr>
          </a:lstStyle>
          <a:p>
            <a:fld id="{3DF6F8FE-AC41-4E40-B82E-6A969E196ECA}" type="slidenum">
              <a:rPr lang="en-GB" altLang="en-US"/>
              <a:pPr/>
              <a:t>‹#›</a:t>
            </a:fld>
            <a:endParaRPr lang="en-GB" altLang="en-US"/>
          </a:p>
        </p:txBody>
      </p:sp>
    </p:spTree>
    <p:extLst>
      <p:ext uri="{BB962C8B-B14F-4D97-AF65-F5344CB8AC3E}">
        <p14:creationId xmlns:p14="http://schemas.microsoft.com/office/powerpoint/2010/main" val="1419661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Slide Number Placeholder 5"/>
          <p:cNvSpPr>
            <a:spLocks noGrp="1"/>
          </p:cNvSpPr>
          <p:nvPr>
            <p:ph type="sldNum" sz="quarter" idx="10"/>
          </p:nvPr>
        </p:nvSpPr>
        <p:spPr/>
        <p:txBody>
          <a:bodyPr/>
          <a:lstStyle>
            <a:lvl1pPr>
              <a:defRPr/>
            </a:lvl1pPr>
          </a:lstStyle>
          <a:p>
            <a:fld id="{35D55F40-FB5C-49AF-BA85-4727D6E1B856}" type="slidenum">
              <a:rPr lang="en-GB" altLang="en-US"/>
              <a:pPr/>
              <a:t>‹#›</a:t>
            </a:fld>
            <a:endParaRPr lang="en-GB" altLang="en-US"/>
          </a:p>
        </p:txBody>
      </p:sp>
    </p:spTree>
    <p:extLst>
      <p:ext uri="{BB962C8B-B14F-4D97-AF65-F5344CB8AC3E}">
        <p14:creationId xmlns:p14="http://schemas.microsoft.com/office/powerpoint/2010/main" val="1853261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Slide Number Placeholder 5"/>
          <p:cNvSpPr>
            <a:spLocks noGrp="1"/>
          </p:cNvSpPr>
          <p:nvPr>
            <p:ph type="sldNum" sz="quarter" idx="10"/>
          </p:nvPr>
        </p:nvSpPr>
        <p:spPr/>
        <p:txBody>
          <a:bodyPr/>
          <a:lstStyle>
            <a:lvl1pPr>
              <a:defRPr/>
            </a:lvl1pPr>
          </a:lstStyle>
          <a:p>
            <a:fld id="{3377AE9E-933E-4091-8BE0-6387CDF8834A}" type="slidenum">
              <a:rPr lang="en-GB" altLang="en-US"/>
              <a:pPr/>
              <a:t>‹#›</a:t>
            </a:fld>
            <a:endParaRPr lang="en-GB" altLang="en-US"/>
          </a:p>
        </p:txBody>
      </p:sp>
    </p:spTree>
    <p:extLst>
      <p:ext uri="{BB962C8B-B14F-4D97-AF65-F5344CB8AC3E}">
        <p14:creationId xmlns:p14="http://schemas.microsoft.com/office/powerpoint/2010/main" val="2398248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Slide Number Placeholder 5"/>
          <p:cNvSpPr>
            <a:spLocks noGrp="1"/>
          </p:cNvSpPr>
          <p:nvPr>
            <p:ph type="sldNum" sz="quarter" idx="10"/>
          </p:nvPr>
        </p:nvSpPr>
        <p:spPr/>
        <p:txBody>
          <a:bodyPr/>
          <a:lstStyle>
            <a:lvl1pPr>
              <a:defRPr/>
            </a:lvl1pPr>
          </a:lstStyle>
          <a:p>
            <a:fld id="{61D0A293-CF37-43BF-8240-B9F343C72298}" type="slidenum">
              <a:rPr lang="en-GB" altLang="en-US"/>
              <a:pPr/>
              <a:t>‹#›</a:t>
            </a:fld>
            <a:endParaRPr lang="en-GB" altLang="en-US"/>
          </a:p>
        </p:txBody>
      </p:sp>
    </p:spTree>
    <p:extLst>
      <p:ext uri="{BB962C8B-B14F-4D97-AF65-F5344CB8AC3E}">
        <p14:creationId xmlns:p14="http://schemas.microsoft.com/office/powerpoint/2010/main" val="3761343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8BD672A2-2D29-4F45-9444-9C95F9BBA4C4}" type="slidenum">
              <a:rPr lang="en-GB" altLang="en-US"/>
              <a:pPr/>
              <a:t>‹#›</a:t>
            </a:fld>
            <a:endParaRPr lang="en-GB" altLang="en-US"/>
          </a:p>
        </p:txBody>
      </p:sp>
    </p:spTree>
    <p:extLst>
      <p:ext uri="{BB962C8B-B14F-4D97-AF65-F5344CB8AC3E}">
        <p14:creationId xmlns:p14="http://schemas.microsoft.com/office/powerpoint/2010/main" val="484968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Slide Number Placeholder 5"/>
          <p:cNvSpPr>
            <a:spLocks noGrp="1"/>
          </p:cNvSpPr>
          <p:nvPr>
            <p:ph type="sldNum" sz="quarter" idx="10"/>
          </p:nvPr>
        </p:nvSpPr>
        <p:spPr/>
        <p:txBody>
          <a:bodyPr/>
          <a:lstStyle>
            <a:lvl1pPr>
              <a:defRPr/>
            </a:lvl1pPr>
          </a:lstStyle>
          <a:p>
            <a:fld id="{377333B2-F4C0-447E-9080-14C8424BE222}" type="slidenum">
              <a:rPr lang="en-GB" altLang="en-US"/>
              <a:pPr/>
              <a:t>‹#›</a:t>
            </a:fld>
            <a:endParaRPr lang="en-GB" altLang="en-US"/>
          </a:p>
        </p:txBody>
      </p:sp>
    </p:spTree>
    <p:extLst>
      <p:ext uri="{BB962C8B-B14F-4D97-AF65-F5344CB8AC3E}">
        <p14:creationId xmlns:p14="http://schemas.microsoft.com/office/powerpoint/2010/main" val="3532703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Slide Number Placeholder 5"/>
          <p:cNvSpPr>
            <a:spLocks noGrp="1"/>
          </p:cNvSpPr>
          <p:nvPr>
            <p:ph type="sldNum" sz="quarter" idx="10"/>
          </p:nvPr>
        </p:nvSpPr>
        <p:spPr/>
        <p:txBody>
          <a:bodyPr/>
          <a:lstStyle>
            <a:lvl1pPr>
              <a:defRPr/>
            </a:lvl1pPr>
          </a:lstStyle>
          <a:p>
            <a:fld id="{6DF3A6DF-DF4B-44FC-9823-211864C2EB00}" type="slidenum">
              <a:rPr lang="en-GB" altLang="en-US"/>
              <a:pPr/>
              <a:t>‹#›</a:t>
            </a:fld>
            <a:endParaRPr lang="en-GB" altLang="en-US"/>
          </a:p>
        </p:txBody>
      </p:sp>
    </p:spTree>
    <p:extLst>
      <p:ext uri="{BB962C8B-B14F-4D97-AF65-F5344CB8AC3E}">
        <p14:creationId xmlns:p14="http://schemas.microsoft.com/office/powerpoint/2010/main" val="2014198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5.jpe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descr="watermark RGB 150dpi"/>
          <p:cNvPicPr>
            <a:picLocks noChangeAspect="1" noChangeArrowheads="1"/>
          </p:cNvPicPr>
          <p:nvPr/>
        </p:nvPicPr>
        <p:blipFill>
          <a:blip r:embed="rId16">
            <a:extLst>
              <a:ext uri="{28A0092B-C50C-407E-A947-70E740481C1C}">
                <a14:useLocalDpi xmlns:a14="http://schemas.microsoft.com/office/drawing/2010/main"/>
              </a:ext>
            </a:extLst>
          </a:blip>
          <a:srcRect/>
          <a:stretch>
            <a:fillRect/>
          </a:stretch>
        </p:blipFill>
        <p:spPr bwMode="auto">
          <a:xfrm>
            <a:off x="4763" y="5721350"/>
            <a:ext cx="9072562"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smtClean="0"/>
              <a:t>Click to edit Master text styles</a:t>
            </a:r>
          </a:p>
          <a:p>
            <a:pPr lvl="1"/>
            <a:r>
              <a:rPr lang="en-GB" altLang="en-US" dirty="0" smtClean="0"/>
              <a:t>Second level</a:t>
            </a:r>
          </a:p>
          <a:p>
            <a:pPr lvl="2"/>
            <a:r>
              <a:rPr lang="en-GB" altLang="en-US" dirty="0" smtClean="0"/>
              <a:t>Third level</a:t>
            </a:r>
          </a:p>
          <a:p>
            <a:pPr lvl="3"/>
            <a:r>
              <a:rPr lang="en-GB" altLang="en-US" dirty="0" smtClean="0"/>
              <a:t>Fourth level</a:t>
            </a:r>
          </a:p>
          <a:p>
            <a:pPr lvl="4"/>
            <a:r>
              <a:rPr lang="en-GB" altLang="en-US" smtClean="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chemeClr val="tx2"/>
                </a:solidFill>
                <a:latin typeface="Calibri" panose="020F0502020204030204" pitchFamily="34" charset="0"/>
              </a:defRPr>
            </a:lvl1pPr>
          </a:lstStyle>
          <a:p>
            <a:fld id="{BD1578DF-08C4-45A1-A2AE-0CE98ED81491}" type="slidenum">
              <a:rPr lang="en-GB" altLang="en-US"/>
              <a:pPr/>
              <a:t>‹#›</a:t>
            </a:fld>
            <a:endParaRPr lang="en-GB" altLang="en-US"/>
          </a:p>
        </p:txBody>
      </p:sp>
      <p:sp>
        <p:nvSpPr>
          <p:cNvPr id="1030" name="Text Box 8"/>
          <p:cNvSpPr txBox="1">
            <a:spLocks noChangeArrowheads="1"/>
          </p:cNvSpPr>
          <p:nvPr userDrawn="1"/>
        </p:nvSpPr>
        <p:spPr bwMode="auto">
          <a:xfrm>
            <a:off x="1835150" y="6524625"/>
            <a:ext cx="4718050"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Lucida Grande" charset="0"/>
                <a:ea typeface="ＭＳ Ｐゴシック" charset="0"/>
                <a:cs typeface="ＭＳ Ｐゴシック" charset="0"/>
              </a:defRPr>
            </a:lvl1pPr>
            <a:lvl2pPr marL="742950" indent="-285750" eaLnBrk="0" hangingPunct="0">
              <a:defRPr sz="2400">
                <a:solidFill>
                  <a:schemeClr val="tx1"/>
                </a:solidFill>
                <a:latin typeface="Lucida Grande" charset="0"/>
                <a:ea typeface="ＭＳ Ｐゴシック" charset="0"/>
              </a:defRPr>
            </a:lvl2pPr>
            <a:lvl3pPr marL="1143000" indent="-228600" eaLnBrk="0" hangingPunct="0">
              <a:defRPr sz="2400">
                <a:solidFill>
                  <a:schemeClr val="tx1"/>
                </a:solidFill>
                <a:latin typeface="Lucida Grande" charset="0"/>
                <a:ea typeface="ＭＳ Ｐゴシック" charset="0"/>
              </a:defRPr>
            </a:lvl3pPr>
            <a:lvl4pPr marL="1600200" indent="-228600" eaLnBrk="0" hangingPunct="0">
              <a:defRPr sz="2400">
                <a:solidFill>
                  <a:schemeClr val="tx1"/>
                </a:solidFill>
                <a:latin typeface="Lucida Grande" charset="0"/>
                <a:ea typeface="ＭＳ Ｐゴシック" charset="0"/>
              </a:defRPr>
            </a:lvl4pPr>
            <a:lvl5pPr marL="2057400" indent="-228600" eaLnBrk="0" hangingPunct="0">
              <a:defRPr sz="2400">
                <a:solidFill>
                  <a:schemeClr val="tx1"/>
                </a:solidFill>
                <a:latin typeface="Lucida Grande" charset="0"/>
                <a:ea typeface="ＭＳ Ｐゴシック" charset="0"/>
              </a:defRPr>
            </a:lvl5pPr>
            <a:lvl6pPr marL="2514600" indent="-228600" eaLnBrk="0" fontAlgn="base" hangingPunct="0">
              <a:spcBef>
                <a:spcPct val="0"/>
              </a:spcBef>
              <a:spcAft>
                <a:spcPct val="0"/>
              </a:spcAft>
              <a:defRPr sz="2400">
                <a:solidFill>
                  <a:schemeClr val="tx1"/>
                </a:solidFill>
                <a:latin typeface="Lucida Grande" charset="0"/>
                <a:ea typeface="ＭＳ Ｐゴシック" charset="0"/>
              </a:defRPr>
            </a:lvl6pPr>
            <a:lvl7pPr marL="2971800" indent="-228600" eaLnBrk="0" fontAlgn="base" hangingPunct="0">
              <a:spcBef>
                <a:spcPct val="0"/>
              </a:spcBef>
              <a:spcAft>
                <a:spcPct val="0"/>
              </a:spcAft>
              <a:defRPr sz="2400">
                <a:solidFill>
                  <a:schemeClr val="tx1"/>
                </a:solidFill>
                <a:latin typeface="Lucida Grande" charset="0"/>
                <a:ea typeface="ＭＳ Ｐゴシック" charset="0"/>
              </a:defRPr>
            </a:lvl7pPr>
            <a:lvl8pPr marL="3429000" indent="-228600" eaLnBrk="0" fontAlgn="base" hangingPunct="0">
              <a:spcBef>
                <a:spcPct val="0"/>
              </a:spcBef>
              <a:spcAft>
                <a:spcPct val="0"/>
              </a:spcAft>
              <a:defRPr sz="2400">
                <a:solidFill>
                  <a:schemeClr val="tx1"/>
                </a:solidFill>
                <a:latin typeface="Lucida Grande" charset="0"/>
                <a:ea typeface="ＭＳ Ｐゴシック" charset="0"/>
              </a:defRPr>
            </a:lvl8pPr>
            <a:lvl9pPr marL="3886200" indent="-228600" eaLnBrk="0" fontAlgn="base" hangingPunct="0">
              <a:spcBef>
                <a:spcPct val="0"/>
              </a:spcBef>
              <a:spcAft>
                <a:spcPct val="0"/>
              </a:spcAft>
              <a:defRPr sz="2400">
                <a:solidFill>
                  <a:schemeClr val="tx1"/>
                </a:solidFill>
                <a:latin typeface="Lucida Grande" charset="0"/>
                <a:ea typeface="ＭＳ Ｐゴシック" charset="0"/>
              </a:defRPr>
            </a:lvl9pPr>
          </a:lstStyle>
          <a:p>
            <a:pPr eaLnBrk="1" hangingPunct="1">
              <a:defRPr/>
            </a:pPr>
            <a:r>
              <a:rPr lang="en-GB" sz="800" dirty="0" smtClean="0">
                <a:latin typeface="Geneva" charset="0"/>
                <a:cs typeface="Geneva" charset="0"/>
                <a:sym typeface="Symbol" charset="0"/>
              </a:rPr>
              <a:t></a:t>
            </a:r>
            <a:r>
              <a:rPr lang="en-GB" sz="800" dirty="0" smtClean="0">
                <a:cs typeface="Geneva" charset="0"/>
              </a:rPr>
              <a:t> 2018. UK Power Networks. All rights reserved</a:t>
            </a:r>
            <a:endParaRPr lang="en-GB" sz="1800" dirty="0" smtClean="0">
              <a:cs typeface="Geneva" charset="0"/>
            </a:endParaRPr>
          </a:p>
        </p:txBody>
      </p:sp>
    </p:spTree>
  </p:cSld>
  <p:clrMap bg1="lt1" tx1="dk1" bg2="lt2" tx2="dk2" accent1="accent1" accent2="accent2" accent3="accent3" accent4="accent4" accent5="accent5" accent6="accent6" hlink="hlink" folHlink="folHlink"/>
  <p:sldLayoutIdLst>
    <p:sldLayoutId id="2147483881" r:id="rId1"/>
    <p:sldLayoutId id="2147483869" r:id="rId2"/>
    <p:sldLayoutId id="2147483870" r:id="rId3"/>
    <p:sldLayoutId id="2147483871" r:id="rId4"/>
    <p:sldLayoutId id="2147483872" r:id="rId5"/>
    <p:sldLayoutId id="2147483873" r:id="rId6"/>
    <p:sldLayoutId id="2147483874" r:id="rId7"/>
    <p:sldLayoutId id="2147483875" r:id="rId8"/>
    <p:sldLayoutId id="2147483876" r:id="rId9"/>
    <p:sldLayoutId id="2147483877" r:id="rId10"/>
    <p:sldLayoutId id="2147483878" r:id="rId11"/>
    <p:sldLayoutId id="2147483879" r:id="rId12"/>
    <p:sldLayoutId id="2147483880" r:id="rId13"/>
    <p:sldLayoutId id="2147483887" r:id="rId14"/>
  </p:sldLayoutIdLst>
  <p:timing>
    <p:tnLst>
      <p:par>
        <p:cTn id="1" dur="indefinite" restart="never" nodeType="tmRoot"/>
      </p:par>
    </p:tnLst>
  </p:timing>
  <p:txStyles>
    <p:titleStyle>
      <a:lvl1pPr algn="l" defTabSz="457200" rtl="0" eaLnBrk="0" fontAlgn="base" hangingPunct="0">
        <a:spcBef>
          <a:spcPct val="0"/>
        </a:spcBef>
        <a:spcAft>
          <a:spcPct val="0"/>
        </a:spcAft>
        <a:defRPr sz="3200" kern="1200">
          <a:solidFill>
            <a:srgbClr val="800000"/>
          </a:solidFill>
          <a:latin typeface="Arial" pitchFamily="34" charset="0"/>
          <a:ea typeface="MS PGothic" pitchFamily="34" charset="-128"/>
          <a:cs typeface="Geneva"/>
        </a:defRPr>
      </a:lvl1pPr>
      <a:lvl2pPr algn="l" defTabSz="457200" rtl="0" eaLnBrk="0" fontAlgn="base" hangingPunct="0">
        <a:spcBef>
          <a:spcPct val="0"/>
        </a:spcBef>
        <a:spcAft>
          <a:spcPct val="0"/>
        </a:spcAft>
        <a:defRPr sz="3200">
          <a:solidFill>
            <a:srgbClr val="800000"/>
          </a:solidFill>
          <a:latin typeface="Arial" pitchFamily="34" charset="0"/>
          <a:ea typeface="MS PGothic" pitchFamily="34" charset="-128"/>
          <a:cs typeface="Geneva"/>
        </a:defRPr>
      </a:lvl2pPr>
      <a:lvl3pPr algn="l" defTabSz="457200" rtl="0" eaLnBrk="0" fontAlgn="base" hangingPunct="0">
        <a:spcBef>
          <a:spcPct val="0"/>
        </a:spcBef>
        <a:spcAft>
          <a:spcPct val="0"/>
        </a:spcAft>
        <a:defRPr sz="3200">
          <a:solidFill>
            <a:srgbClr val="800000"/>
          </a:solidFill>
          <a:latin typeface="Arial" pitchFamily="34" charset="0"/>
          <a:ea typeface="MS PGothic" pitchFamily="34" charset="-128"/>
          <a:cs typeface="Geneva"/>
        </a:defRPr>
      </a:lvl3pPr>
      <a:lvl4pPr algn="l" defTabSz="457200" rtl="0" eaLnBrk="0" fontAlgn="base" hangingPunct="0">
        <a:spcBef>
          <a:spcPct val="0"/>
        </a:spcBef>
        <a:spcAft>
          <a:spcPct val="0"/>
        </a:spcAft>
        <a:defRPr sz="3200">
          <a:solidFill>
            <a:srgbClr val="800000"/>
          </a:solidFill>
          <a:latin typeface="Arial" pitchFamily="34" charset="0"/>
          <a:ea typeface="MS PGothic" pitchFamily="34" charset="-128"/>
          <a:cs typeface="Geneva"/>
        </a:defRPr>
      </a:lvl4pPr>
      <a:lvl5pPr algn="l" defTabSz="457200" rtl="0" eaLnBrk="0" fontAlgn="base" hangingPunct="0">
        <a:spcBef>
          <a:spcPct val="0"/>
        </a:spcBef>
        <a:spcAft>
          <a:spcPct val="0"/>
        </a:spcAft>
        <a:defRPr sz="3200">
          <a:solidFill>
            <a:srgbClr val="800000"/>
          </a:solidFill>
          <a:latin typeface="Arial" pitchFamily="34" charset="0"/>
          <a:ea typeface="MS PGothic" pitchFamily="34" charset="-128"/>
          <a:cs typeface="Geneva"/>
        </a:defRPr>
      </a:lvl5pPr>
      <a:lvl6pPr marL="457200" algn="l" defTabSz="457200" rtl="0" fontAlgn="base">
        <a:spcBef>
          <a:spcPct val="0"/>
        </a:spcBef>
        <a:spcAft>
          <a:spcPct val="0"/>
        </a:spcAft>
        <a:defRPr sz="3200">
          <a:solidFill>
            <a:srgbClr val="800000"/>
          </a:solidFill>
          <a:latin typeface="Arial" pitchFamily="34" charset="0"/>
          <a:ea typeface="Geneva"/>
          <a:cs typeface="Geneva"/>
        </a:defRPr>
      </a:lvl6pPr>
      <a:lvl7pPr marL="914400" algn="l" defTabSz="457200" rtl="0" fontAlgn="base">
        <a:spcBef>
          <a:spcPct val="0"/>
        </a:spcBef>
        <a:spcAft>
          <a:spcPct val="0"/>
        </a:spcAft>
        <a:defRPr sz="3200">
          <a:solidFill>
            <a:srgbClr val="800000"/>
          </a:solidFill>
          <a:latin typeface="Arial" pitchFamily="34" charset="0"/>
          <a:ea typeface="Geneva"/>
          <a:cs typeface="Geneva"/>
        </a:defRPr>
      </a:lvl7pPr>
      <a:lvl8pPr marL="1371600" algn="l" defTabSz="457200" rtl="0" fontAlgn="base">
        <a:spcBef>
          <a:spcPct val="0"/>
        </a:spcBef>
        <a:spcAft>
          <a:spcPct val="0"/>
        </a:spcAft>
        <a:defRPr sz="3200">
          <a:solidFill>
            <a:srgbClr val="800000"/>
          </a:solidFill>
          <a:latin typeface="Arial" pitchFamily="34" charset="0"/>
          <a:ea typeface="Geneva"/>
          <a:cs typeface="Geneva"/>
        </a:defRPr>
      </a:lvl8pPr>
      <a:lvl9pPr marL="1828800" algn="l" defTabSz="457200" rtl="0" fontAlgn="base">
        <a:spcBef>
          <a:spcPct val="0"/>
        </a:spcBef>
        <a:spcAft>
          <a:spcPct val="0"/>
        </a:spcAft>
        <a:defRPr sz="3200">
          <a:solidFill>
            <a:srgbClr val="800000"/>
          </a:solidFill>
          <a:latin typeface="Arial" pitchFamily="34" charset="0"/>
          <a:ea typeface="Geneva"/>
          <a:cs typeface="Geneva"/>
        </a:defRPr>
      </a:lvl9pPr>
    </p:titleStyle>
    <p:bodyStyle>
      <a:lvl1pPr marL="342900" indent="-342900"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MS PGothic" pitchFamily="34" charset="-128"/>
          <a:cs typeface="Geneva"/>
        </a:defRPr>
      </a:lvl1pPr>
      <a:lvl2pPr marL="539750" indent="-195263"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Geneva"/>
          <a:cs typeface="Geneva"/>
        </a:defRPr>
      </a:lvl2pPr>
      <a:lvl3pPr marL="738188" indent="-196850"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Geneva"/>
          <a:cs typeface="Geneva"/>
        </a:defRPr>
      </a:lvl3pPr>
      <a:lvl4pPr marL="925513" indent="-185738"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Geneva"/>
          <a:cs typeface="Geneva"/>
        </a:defRPr>
      </a:lvl4pPr>
      <a:lvl5pPr marL="1101725" indent="-174625"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Geneva"/>
          <a:cs typeface="Genev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Flowchart: Manual Input 7"/>
          <p:cNvSpPr/>
          <p:nvPr userDrawn="1"/>
        </p:nvSpPr>
        <p:spPr>
          <a:xfrm>
            <a:off x="0" y="4859000"/>
            <a:ext cx="9144000" cy="2003837"/>
          </a:xfrm>
          <a:prstGeom prst="flowChartManualInput">
            <a:avLst/>
          </a:prstGeom>
          <a:gradFill flip="none" rotWithShape="1">
            <a:gsLst>
              <a:gs pos="0">
                <a:srgbClr val="FAAA28"/>
              </a:gs>
              <a:gs pos="100000">
                <a:srgbClr val="E66428"/>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sp>
        <p:nvSpPr>
          <p:cNvPr id="9" name="Flowchart: Manual Input 8"/>
          <p:cNvSpPr/>
          <p:nvPr userDrawn="1"/>
        </p:nvSpPr>
        <p:spPr>
          <a:xfrm>
            <a:off x="0" y="5060952"/>
            <a:ext cx="9144000" cy="1797049"/>
          </a:xfrm>
          <a:prstGeom prst="flowChartManualInput">
            <a:avLst/>
          </a:prstGeom>
          <a:gradFill>
            <a:gsLst>
              <a:gs pos="0">
                <a:schemeClr val="bg1"/>
              </a:gs>
              <a:gs pos="100000">
                <a:schemeClr val="bg1">
                  <a:lumMod val="95000"/>
                </a:schemeClr>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10" name="Picture 3" descr="R:\fisher profile backup Oct 2013\Desktop\Brand\New UKPN Logo with Electricity strap\New UKPN Logo with Electricity strap\New-logo-with-strap.png"/>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a:off x="7092950" y="5494867"/>
            <a:ext cx="1790700" cy="1164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5" descr="IIP_GOLD_LOGO_RGB"/>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377777" y="5909753"/>
            <a:ext cx="1620368" cy="475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0" descr="UWA2016-winner-UtilityofYear.png"/>
          <p:cNvPicPr>
            <a:picLocks noChangeAspect="1"/>
          </p:cNvPicPr>
          <p:nvPr userDrawn="1"/>
        </p:nvPicPr>
        <p:blipFill>
          <a:blip r:embed="rId6" cstate="print">
            <a:extLst>
              <a:ext uri="{28A0092B-C50C-407E-A947-70E740481C1C}">
                <a14:useLocalDpi xmlns:a14="http://schemas.microsoft.com/office/drawing/2010/main"/>
              </a:ext>
            </a:extLst>
          </a:blip>
          <a:srcRect/>
          <a:stretch>
            <a:fillRect/>
          </a:stretch>
        </p:blipFill>
        <p:spPr bwMode="auto">
          <a:xfrm>
            <a:off x="1305027" y="5802813"/>
            <a:ext cx="1775111" cy="63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9" descr="BC - BIG - RGB 300dpi.jpg"/>
          <p:cNvPicPr>
            <a:picLocks noChangeAspect="1"/>
          </p:cNvPicPr>
          <p:nvPr userDrawn="1"/>
        </p:nvPicPr>
        <p:blipFill>
          <a:blip r:embed="rId7" cstate="print">
            <a:extLst>
              <a:ext uri="{28A0092B-C50C-407E-A947-70E740481C1C}">
                <a14:useLocalDpi xmlns:a14="http://schemas.microsoft.com/office/drawing/2010/main"/>
              </a:ext>
            </a:extLst>
          </a:blip>
          <a:srcRect/>
          <a:stretch>
            <a:fillRect/>
          </a:stretch>
        </p:blipFill>
        <p:spPr bwMode="auto">
          <a:xfrm>
            <a:off x="251521" y="5582678"/>
            <a:ext cx="774071" cy="1062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4638630"/>
      </p:ext>
    </p:extLst>
  </p:cSld>
  <p:clrMap bg1="lt1" tx1="dk1" bg2="lt2" tx2="dk2" accent1="accent1" accent2="accent2" accent3="accent3" accent4="accent4" accent5="accent5" accent6="accent6" hlink="hlink" folHlink="folHlink"/>
  <p:sldLayoutIdLst>
    <p:sldLayoutId id="2147483884" r:id="rId1"/>
    <p:sldLayoutId id="2147483885"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25" y="1020400"/>
            <a:ext cx="5912111" cy="1573287"/>
          </a:xfrm>
        </p:spPr>
        <p:txBody>
          <a:bodyPr/>
          <a:lstStyle/>
          <a:p>
            <a:pPr eaLnBrk="1" hangingPunct="1"/>
            <a:r>
              <a:rPr lang="en-US" altLang="en-US" sz="3600" dirty="0"/>
              <a:t>STR </a:t>
            </a:r>
            <a:r>
              <a:rPr lang="en-US" altLang="en-US" sz="3600" dirty="0" smtClean="0"/>
              <a:t>Bilateral</a:t>
            </a:r>
            <a:br>
              <a:rPr lang="en-US" altLang="en-US" sz="3600" dirty="0" smtClean="0"/>
            </a:br>
            <a:r>
              <a:rPr lang="en-US" altLang="en-US" sz="3600" dirty="0" smtClean="0"/>
              <a:t>Flexible </a:t>
            </a:r>
            <a:r>
              <a:rPr lang="en-US" altLang="en-US" sz="3600" dirty="0"/>
              <a:t>Plug and Play </a:t>
            </a:r>
          </a:p>
        </p:txBody>
      </p:sp>
      <p:sp>
        <p:nvSpPr>
          <p:cNvPr id="3" name="TextBox 2"/>
          <p:cNvSpPr txBox="1"/>
          <p:nvPr/>
        </p:nvSpPr>
        <p:spPr>
          <a:xfrm>
            <a:off x="0" y="5445223"/>
            <a:ext cx="6552728" cy="1412776"/>
          </a:xfrm>
          <a:prstGeom prst="rect">
            <a:avLst/>
          </a:prstGeom>
          <a:solidFill>
            <a:schemeClr val="bg1"/>
          </a:solidFill>
        </p:spPr>
        <p:txBody>
          <a:bodyPr wrap="square" rtlCol="0">
            <a:spAutoFit/>
          </a:bodyPr>
          <a:lstStyle/>
          <a:p>
            <a:endParaRPr lang="en-GB" dirty="0"/>
          </a:p>
        </p:txBody>
      </p:sp>
      <p:grpSp>
        <p:nvGrpSpPr>
          <p:cNvPr id="5" name="Group 4"/>
          <p:cNvGrpSpPr/>
          <p:nvPr/>
        </p:nvGrpSpPr>
        <p:grpSpPr>
          <a:xfrm>
            <a:off x="612242" y="5789689"/>
            <a:ext cx="3101516" cy="723844"/>
            <a:chOff x="0" y="0"/>
            <a:chExt cx="2416810" cy="633095"/>
          </a:xfrm>
        </p:grpSpPr>
        <p:pic>
          <p:nvPicPr>
            <p:cNvPr id="6" name="Picture 5" descr="IIP_GOLD_LOGO_RGB"/>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876300" y="219075"/>
              <a:ext cx="1540510" cy="33718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D:\Users\mouta1j\AppData\Local\Microsoft\Windows\Temporary Internet Files\Content.Word\2018-Best-Big-Companies-larg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632460" cy="633095"/>
            </a:xfrm>
            <a:prstGeom prst="rect">
              <a:avLst/>
            </a:prstGeom>
            <a:noFill/>
            <a:ln>
              <a:noFill/>
            </a:ln>
          </p:spPr>
        </p:pic>
      </p:grpSp>
      <p:sp>
        <p:nvSpPr>
          <p:cNvPr id="10" name="Subtitle 2"/>
          <p:cNvSpPr txBox="1">
            <a:spLocks/>
          </p:cNvSpPr>
          <p:nvPr/>
        </p:nvSpPr>
        <p:spPr>
          <a:xfrm>
            <a:off x="107571" y="2938153"/>
            <a:ext cx="6400800" cy="2669700"/>
          </a:xfrm>
          <a:prstGeom prst="rect">
            <a:avLst/>
          </a:prstGeom>
        </p:spPr>
        <p:txBody>
          <a:bodyPr>
            <a:normAutofit/>
          </a:bodyPr>
          <a:lstStyle>
            <a:lvl1pPr marL="342900" indent="-342900"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MS PGothic" pitchFamily="34" charset="-128"/>
                <a:cs typeface="Geneva"/>
              </a:defRPr>
            </a:lvl1pPr>
            <a:lvl2pPr marL="539750" indent="-195263"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Geneva"/>
                <a:cs typeface="Geneva"/>
              </a:defRPr>
            </a:lvl2pPr>
            <a:lvl3pPr marL="738188" indent="-196850"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Geneva"/>
                <a:cs typeface="Geneva"/>
              </a:defRPr>
            </a:lvl3pPr>
            <a:lvl4pPr marL="925513" indent="-185738"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Geneva"/>
                <a:cs typeface="Geneva"/>
              </a:defRPr>
            </a:lvl4pPr>
            <a:lvl5pPr marL="1101725" indent="-174625"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Geneva"/>
                <a:cs typeface="Genev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eaLnBrk="1" hangingPunct="1">
              <a:buNone/>
            </a:pPr>
            <a:r>
              <a:rPr lang="en-US" altLang="en-US" dirty="0" smtClean="0">
                <a:solidFill>
                  <a:schemeClr val="bg2">
                    <a:lumMod val="10000"/>
                  </a:schemeClr>
                </a:solidFill>
              </a:rPr>
              <a:t>16/07/2018</a:t>
            </a:r>
          </a:p>
          <a:p>
            <a:pPr eaLnBrk="1" hangingPunct="1"/>
            <a:endParaRPr lang="en-US" altLang="en-US" sz="1900" b="1" dirty="0" smtClean="0">
              <a:solidFill>
                <a:schemeClr val="bg1"/>
              </a:solidFill>
            </a:endParaRPr>
          </a:p>
          <a:p>
            <a:pPr eaLnBrk="1" hangingPunct="1"/>
            <a:r>
              <a:rPr lang="en-US" altLang="en-US" sz="1900" b="1" dirty="0" smtClean="0">
                <a:solidFill>
                  <a:schemeClr val="tx1">
                    <a:lumMod val="50000"/>
                  </a:schemeClr>
                </a:solidFill>
              </a:rPr>
              <a:t>Ian Cameron – Head of Innovation</a:t>
            </a:r>
          </a:p>
          <a:p>
            <a:pPr eaLnBrk="1" hangingPunct="1"/>
            <a:r>
              <a:rPr lang="en-US" altLang="en-US" sz="1900" b="1" dirty="0" smtClean="0">
                <a:solidFill>
                  <a:schemeClr val="tx1">
                    <a:lumMod val="50000"/>
                  </a:schemeClr>
                </a:solidFill>
              </a:rPr>
              <a:t>Sotiris </a:t>
            </a:r>
            <a:r>
              <a:rPr lang="en-US" altLang="en-US" sz="1900" b="1" dirty="0" err="1" smtClean="0">
                <a:solidFill>
                  <a:schemeClr val="tx1">
                    <a:lumMod val="50000"/>
                  </a:schemeClr>
                </a:solidFill>
              </a:rPr>
              <a:t>Georgiopoulos</a:t>
            </a:r>
            <a:r>
              <a:rPr lang="en-US" altLang="en-US" sz="1900" b="1" dirty="0" smtClean="0">
                <a:solidFill>
                  <a:schemeClr val="tx1">
                    <a:lumMod val="50000"/>
                  </a:schemeClr>
                </a:solidFill>
              </a:rPr>
              <a:t> – Head of Smart Grid Development</a:t>
            </a:r>
          </a:p>
          <a:p>
            <a:pPr eaLnBrk="1" hangingPunct="1"/>
            <a:r>
              <a:rPr lang="en-US" altLang="en-US" sz="1900" b="1" dirty="0" smtClean="0">
                <a:solidFill>
                  <a:schemeClr val="tx1">
                    <a:lumMod val="50000"/>
                  </a:schemeClr>
                </a:solidFill>
              </a:rPr>
              <a:t>Laura Daniels – Innovation Project Lead</a:t>
            </a:r>
          </a:p>
        </p:txBody>
      </p:sp>
    </p:spTree>
    <p:extLst>
      <p:ext uri="{BB962C8B-B14F-4D97-AF65-F5344CB8AC3E}">
        <p14:creationId xmlns:p14="http://schemas.microsoft.com/office/powerpoint/2010/main" val="40654005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Internal Training Activities</a:t>
            </a:r>
            <a:br>
              <a:rPr lang="en-GB" dirty="0" smtClean="0"/>
            </a:br>
            <a:endParaRPr lang="en-GB" sz="1600" dirty="0"/>
          </a:p>
        </p:txBody>
      </p:sp>
      <p:grpSp>
        <p:nvGrpSpPr>
          <p:cNvPr id="6" name="Group 5"/>
          <p:cNvGrpSpPr/>
          <p:nvPr/>
        </p:nvGrpSpPr>
        <p:grpSpPr>
          <a:xfrm>
            <a:off x="3569275" y="4761148"/>
            <a:ext cx="936104" cy="1692188"/>
            <a:chOff x="-1584684" y="2852936"/>
            <a:chExt cx="936104" cy="1692188"/>
          </a:xfrm>
        </p:grpSpPr>
        <p:sp>
          <p:nvSpPr>
            <p:cNvPr id="3" name="Flowchart: Delay 2"/>
            <p:cNvSpPr/>
            <p:nvPr/>
          </p:nvSpPr>
          <p:spPr>
            <a:xfrm rot="16200000">
              <a:off x="-1620688" y="3573016"/>
              <a:ext cx="1008112" cy="936104"/>
            </a:xfrm>
            <a:prstGeom prst="flowChartDelay">
              <a:avLst/>
            </a:prstGeom>
            <a:solidFill>
              <a:schemeClr val="accent2"/>
            </a:solidFill>
            <a:ln>
              <a:solidFill>
                <a:schemeClr val="accent2"/>
              </a:solid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Oval 4"/>
            <p:cNvSpPr/>
            <p:nvPr/>
          </p:nvSpPr>
          <p:spPr>
            <a:xfrm>
              <a:off x="-1494674" y="2852936"/>
              <a:ext cx="756084" cy="684076"/>
            </a:xfrm>
            <a:prstGeom prst="ellipse">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 name="Group 6"/>
          <p:cNvGrpSpPr/>
          <p:nvPr/>
        </p:nvGrpSpPr>
        <p:grpSpPr>
          <a:xfrm>
            <a:off x="2566550" y="4761148"/>
            <a:ext cx="936104" cy="1692188"/>
            <a:chOff x="-1584684" y="2852936"/>
            <a:chExt cx="936104" cy="1692188"/>
          </a:xfrm>
        </p:grpSpPr>
        <p:sp>
          <p:nvSpPr>
            <p:cNvPr id="8" name="Flowchart: Delay 7"/>
            <p:cNvSpPr/>
            <p:nvPr/>
          </p:nvSpPr>
          <p:spPr>
            <a:xfrm rot="16200000">
              <a:off x="-1620688" y="3573016"/>
              <a:ext cx="1008112" cy="936104"/>
            </a:xfrm>
            <a:prstGeom prst="flowChartDelay">
              <a:avLst/>
            </a:prstGeom>
            <a:solidFill>
              <a:schemeClr val="accent1"/>
            </a:solidFill>
            <a:ln>
              <a:solidFill>
                <a:schemeClr val="accent1"/>
              </a:solid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Oval 8"/>
            <p:cNvSpPr/>
            <p:nvPr/>
          </p:nvSpPr>
          <p:spPr>
            <a:xfrm>
              <a:off x="-1494674" y="2852936"/>
              <a:ext cx="756084" cy="68407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4" name="Group 13"/>
          <p:cNvGrpSpPr/>
          <p:nvPr/>
        </p:nvGrpSpPr>
        <p:grpSpPr>
          <a:xfrm>
            <a:off x="5611947" y="4761148"/>
            <a:ext cx="936104" cy="1692188"/>
            <a:chOff x="-1584684" y="2852936"/>
            <a:chExt cx="936104" cy="1692188"/>
          </a:xfrm>
          <a:solidFill>
            <a:schemeClr val="tx2">
              <a:lumMod val="40000"/>
              <a:lumOff val="60000"/>
            </a:schemeClr>
          </a:solidFill>
        </p:grpSpPr>
        <p:sp>
          <p:nvSpPr>
            <p:cNvPr id="15" name="Flowchart: Delay 14"/>
            <p:cNvSpPr/>
            <p:nvPr/>
          </p:nvSpPr>
          <p:spPr>
            <a:xfrm rot="16200000">
              <a:off x="-1620688" y="3573016"/>
              <a:ext cx="1008112" cy="936104"/>
            </a:xfrm>
            <a:prstGeom prst="flowChartDelay">
              <a:avLst/>
            </a:prstGeom>
            <a:grpFill/>
            <a:ln>
              <a:solidFill>
                <a:schemeClr val="tx2">
                  <a:lumMod val="40000"/>
                  <a:lumOff val="6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16" name="Oval 15"/>
            <p:cNvSpPr/>
            <p:nvPr/>
          </p:nvSpPr>
          <p:spPr>
            <a:xfrm>
              <a:off x="-1494674" y="2852936"/>
              <a:ext cx="756084" cy="684076"/>
            </a:xfrm>
            <a:prstGeom prst="ellipse">
              <a:avLst/>
            </a:prstGeom>
            <a:grpFill/>
            <a:ln>
              <a:solidFill>
                <a:schemeClr val="tx2">
                  <a:lumMod val="40000"/>
                  <a:lumOff val="6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grpSp>
      <p:grpSp>
        <p:nvGrpSpPr>
          <p:cNvPr id="11" name="Group 10"/>
          <p:cNvGrpSpPr/>
          <p:nvPr/>
        </p:nvGrpSpPr>
        <p:grpSpPr>
          <a:xfrm>
            <a:off x="4577779" y="4761148"/>
            <a:ext cx="936104" cy="1692188"/>
            <a:chOff x="-1584684" y="2852936"/>
            <a:chExt cx="936104" cy="1692188"/>
          </a:xfrm>
          <a:solidFill>
            <a:schemeClr val="accent5"/>
          </a:solidFill>
        </p:grpSpPr>
        <p:sp>
          <p:nvSpPr>
            <p:cNvPr id="12" name="Flowchart: Delay 11"/>
            <p:cNvSpPr/>
            <p:nvPr/>
          </p:nvSpPr>
          <p:spPr>
            <a:xfrm rot="16200000">
              <a:off x="-1620688" y="3573016"/>
              <a:ext cx="1008112" cy="936104"/>
            </a:xfrm>
            <a:prstGeom prst="flowChartDelay">
              <a:avLst/>
            </a:prstGeom>
            <a:grp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3" name="Oval 12"/>
            <p:cNvSpPr/>
            <p:nvPr/>
          </p:nvSpPr>
          <p:spPr>
            <a:xfrm>
              <a:off x="-1494674" y="2852936"/>
              <a:ext cx="756084" cy="684076"/>
            </a:xfrm>
            <a:prstGeom prst="ellipse">
              <a:avLst/>
            </a:prstGeom>
            <a:grp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grpSp>
      <p:sp>
        <p:nvSpPr>
          <p:cNvPr id="18" name="TextBox 17"/>
          <p:cNvSpPr txBox="1"/>
          <p:nvPr/>
        </p:nvSpPr>
        <p:spPr>
          <a:xfrm>
            <a:off x="470401" y="980728"/>
            <a:ext cx="7990031" cy="738664"/>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GB" sz="1400" dirty="0">
                <a:solidFill>
                  <a:schemeClr val="tx1"/>
                </a:solidFill>
                <a:latin typeface="Calibri" pitchFamily="34" charset="0"/>
              </a:rPr>
              <a:t>Please provide evidence of the quality and impact of the internal training activities. Evidence regarding attendance (i.e. How many and who within organisation; how this has influenced operational practices and organisational change management)</a:t>
            </a:r>
            <a:endParaRPr lang="en-GB" sz="1400" dirty="0"/>
          </a:p>
        </p:txBody>
      </p:sp>
      <p:cxnSp>
        <p:nvCxnSpPr>
          <p:cNvPr id="20" name="Straight Connector 19"/>
          <p:cNvCxnSpPr/>
          <p:nvPr/>
        </p:nvCxnSpPr>
        <p:spPr>
          <a:xfrm>
            <a:off x="4505379" y="1988840"/>
            <a:ext cx="0" cy="2629324"/>
          </a:xfrm>
          <a:prstGeom prst="line">
            <a:avLst/>
          </a:prstGeom>
          <a:ln w="76200"/>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6208799" y="1787491"/>
            <a:ext cx="1031051" cy="369332"/>
          </a:xfrm>
          <a:prstGeom prst="rect">
            <a:avLst/>
          </a:prstGeom>
          <a:noFill/>
        </p:spPr>
        <p:txBody>
          <a:bodyPr wrap="none" rtlCol="0">
            <a:spAutoFit/>
          </a:bodyPr>
          <a:lstStyle/>
          <a:p>
            <a:r>
              <a:rPr lang="en-GB" b="1" dirty="0" smtClean="0"/>
              <a:t>Quality </a:t>
            </a:r>
            <a:endParaRPr lang="en-GB" b="1" dirty="0"/>
          </a:p>
        </p:txBody>
      </p:sp>
      <p:sp>
        <p:nvSpPr>
          <p:cNvPr id="24" name="TextBox 23"/>
          <p:cNvSpPr txBox="1"/>
          <p:nvPr/>
        </p:nvSpPr>
        <p:spPr>
          <a:xfrm>
            <a:off x="1817208" y="1862573"/>
            <a:ext cx="928459" cy="369332"/>
          </a:xfrm>
          <a:prstGeom prst="rect">
            <a:avLst/>
          </a:prstGeom>
          <a:noFill/>
        </p:spPr>
        <p:txBody>
          <a:bodyPr wrap="none" rtlCol="0">
            <a:spAutoFit/>
          </a:bodyPr>
          <a:lstStyle/>
          <a:p>
            <a:r>
              <a:rPr lang="en-GB" b="1" dirty="0" smtClean="0"/>
              <a:t>Impact</a:t>
            </a:r>
            <a:endParaRPr lang="en-GB" b="1" dirty="0"/>
          </a:p>
        </p:txBody>
      </p:sp>
      <p:sp>
        <p:nvSpPr>
          <p:cNvPr id="25" name="TextBox 24"/>
          <p:cNvSpPr txBox="1"/>
          <p:nvPr/>
        </p:nvSpPr>
        <p:spPr>
          <a:xfrm>
            <a:off x="4649380" y="2123728"/>
            <a:ext cx="4243100" cy="3046988"/>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t>Variety of training methods used (workshops, on site, on the job, software demos) </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smtClean="0"/>
              <a:t>Successive training with key team members, ongoing to ensure relevance</a:t>
            </a:r>
          </a:p>
          <a:p>
            <a:pPr marL="285750" indent="-285750">
              <a:buFont typeface="Arial" panose="020B0604020202020204" pitchFamily="34" charset="0"/>
              <a:buChar char="•"/>
            </a:pPr>
            <a:endParaRPr lang="en-GB" sz="1600" dirty="0" smtClean="0"/>
          </a:p>
          <a:p>
            <a:pPr marL="285750" indent="-285750">
              <a:buFont typeface="Arial" panose="020B0604020202020204" pitchFamily="34" charset="0"/>
              <a:buChar char="•"/>
            </a:pPr>
            <a:r>
              <a:rPr lang="en-GB" sz="1600" dirty="0"/>
              <a:t>Allowed ANM solution to be deployed within project lifetime without putting network at risk </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sz="1600" dirty="0"/>
          </a:p>
        </p:txBody>
      </p:sp>
      <p:sp>
        <p:nvSpPr>
          <p:cNvPr id="26" name="TextBox 25"/>
          <p:cNvSpPr txBox="1"/>
          <p:nvPr/>
        </p:nvSpPr>
        <p:spPr>
          <a:xfrm>
            <a:off x="187587" y="2222613"/>
            <a:ext cx="4202118" cy="2831544"/>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t>Sessions carried out across </a:t>
            </a:r>
            <a:r>
              <a:rPr lang="en-GB" sz="1600" dirty="0" smtClean="0"/>
              <a:t>seven </a:t>
            </a:r>
            <a:r>
              <a:rPr lang="en-GB" sz="1600" dirty="0" smtClean="0"/>
              <a:t>BAU teams (60 people) </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smtClean="0"/>
              <a:t>Development of </a:t>
            </a:r>
            <a:r>
              <a:rPr lang="en-GB" sz="1600" dirty="0" smtClean="0"/>
              <a:t>four </a:t>
            </a:r>
            <a:r>
              <a:rPr lang="en-GB" sz="1600" dirty="0" smtClean="0"/>
              <a:t>external standards</a:t>
            </a:r>
            <a:r>
              <a:rPr lang="en-GB" sz="1600" dirty="0" smtClean="0"/>
              <a:t>, one </a:t>
            </a:r>
            <a:r>
              <a:rPr lang="en-GB" sz="1600" dirty="0" smtClean="0"/>
              <a:t>internal. Another standard is being developed relating to FDG rollout</a:t>
            </a:r>
          </a:p>
          <a:p>
            <a:pPr marL="285750" indent="-285750">
              <a:buFont typeface="Arial" panose="020B0604020202020204" pitchFamily="34" charset="0"/>
              <a:buChar char="•"/>
            </a:pPr>
            <a:endParaRPr lang="en-GB" sz="1600" dirty="0" smtClean="0"/>
          </a:p>
          <a:p>
            <a:pPr marL="285750" indent="-285750">
              <a:buFont typeface="Arial" panose="020B0604020202020204" pitchFamily="34" charset="0"/>
              <a:buChar char="•"/>
            </a:pPr>
            <a:r>
              <a:rPr lang="en-GB" sz="1600" dirty="0" smtClean="0"/>
              <a:t>Allowed application of standard method which has generated time and cost savings in connection offer stage</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3824847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40768"/>
            <a:ext cx="5912111" cy="1573287"/>
          </a:xfrm>
        </p:spPr>
        <p:txBody>
          <a:bodyPr/>
          <a:lstStyle/>
          <a:p>
            <a:pPr eaLnBrk="1" hangingPunct="1"/>
            <a:r>
              <a:rPr lang="en-US" altLang="en-US" sz="3600" dirty="0" smtClean="0"/>
              <a:t>Thank You</a:t>
            </a:r>
            <a:endParaRPr lang="en-US" altLang="en-US" sz="3600" dirty="0"/>
          </a:p>
        </p:txBody>
      </p:sp>
      <p:sp>
        <p:nvSpPr>
          <p:cNvPr id="3" name="TextBox 2"/>
          <p:cNvSpPr txBox="1"/>
          <p:nvPr/>
        </p:nvSpPr>
        <p:spPr>
          <a:xfrm>
            <a:off x="0" y="5445223"/>
            <a:ext cx="6552728" cy="1412776"/>
          </a:xfrm>
          <a:prstGeom prst="rect">
            <a:avLst/>
          </a:prstGeom>
          <a:solidFill>
            <a:schemeClr val="bg1"/>
          </a:solidFill>
        </p:spPr>
        <p:txBody>
          <a:bodyPr wrap="square" rtlCol="0">
            <a:spAutoFit/>
          </a:bodyPr>
          <a:lstStyle/>
          <a:p>
            <a:endParaRPr lang="en-GB" dirty="0"/>
          </a:p>
        </p:txBody>
      </p:sp>
      <p:grpSp>
        <p:nvGrpSpPr>
          <p:cNvPr id="5" name="Group 4"/>
          <p:cNvGrpSpPr/>
          <p:nvPr/>
        </p:nvGrpSpPr>
        <p:grpSpPr>
          <a:xfrm>
            <a:off x="612242" y="5789689"/>
            <a:ext cx="3101516" cy="723844"/>
            <a:chOff x="0" y="0"/>
            <a:chExt cx="2416810" cy="633095"/>
          </a:xfrm>
        </p:grpSpPr>
        <p:pic>
          <p:nvPicPr>
            <p:cNvPr id="6" name="Picture 5" descr="IIP_GOLD_LOGO_RGB"/>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876300" y="219075"/>
              <a:ext cx="1540510" cy="33718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D:\Users\mouta1j\AppData\Local\Microsoft\Windows\Temporary Internet Files\Content.Word\2018-Best-Big-Companies-larg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632460" cy="633095"/>
            </a:xfrm>
            <a:prstGeom prst="rect">
              <a:avLst/>
            </a:prstGeom>
            <a:noFill/>
            <a:ln>
              <a:noFill/>
            </a:ln>
          </p:spPr>
        </p:pic>
      </p:grpSp>
    </p:spTree>
    <p:extLst>
      <p:ext uri="{BB962C8B-B14F-4D97-AF65-F5344CB8AC3E}">
        <p14:creationId xmlns:p14="http://schemas.microsoft.com/office/powerpoint/2010/main" val="28405925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Additional Information</a:t>
            </a:r>
            <a:endParaRPr lang="en-GB" dirty="0"/>
          </a:p>
        </p:txBody>
      </p:sp>
      <p:sp>
        <p:nvSpPr>
          <p:cNvPr id="3" name="Content Placeholder 2"/>
          <p:cNvSpPr>
            <a:spLocks noGrp="1"/>
          </p:cNvSpPr>
          <p:nvPr>
            <p:ph idx="1"/>
          </p:nvPr>
        </p:nvSpPr>
        <p:spPr>
          <a:xfrm>
            <a:off x="457200" y="1196752"/>
            <a:ext cx="8435280" cy="4525963"/>
          </a:xfrm>
        </p:spPr>
        <p:txBody>
          <a:bodyPr/>
          <a:lstStyle/>
          <a:p>
            <a:r>
              <a:rPr lang="en-GB" dirty="0" smtClean="0"/>
              <a:t>Relevant Government Policy Consultation Responses</a:t>
            </a:r>
          </a:p>
          <a:p>
            <a:pPr marL="0" indent="0">
              <a:buNone/>
            </a:pPr>
            <a:endParaRPr lang="en-GB" sz="1600" dirty="0"/>
          </a:p>
          <a:p>
            <a:endParaRPr lang="en-GB" dirty="0"/>
          </a:p>
          <a:p>
            <a:pPr marL="0" indent="0">
              <a:buNone/>
            </a:pP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655526367"/>
              </p:ext>
            </p:extLst>
          </p:nvPr>
        </p:nvGraphicFramePr>
        <p:xfrm>
          <a:off x="457200" y="1700806"/>
          <a:ext cx="8229599" cy="4229668"/>
        </p:xfrm>
        <a:graphic>
          <a:graphicData uri="http://schemas.openxmlformats.org/drawingml/2006/table">
            <a:tbl>
              <a:tblPr>
                <a:tableStyleId>{5C22544A-7EE6-4342-B048-85BDC9FD1C3A}</a:tableStyleId>
              </a:tblPr>
              <a:tblGrid>
                <a:gridCol w="2289749">
                  <a:extLst>
                    <a:ext uri="{9D8B030D-6E8A-4147-A177-3AD203B41FA5}">
                      <a16:colId xmlns:a16="http://schemas.microsoft.com/office/drawing/2014/main" val="516140005"/>
                    </a:ext>
                  </a:extLst>
                </a:gridCol>
                <a:gridCol w="4942952">
                  <a:extLst>
                    <a:ext uri="{9D8B030D-6E8A-4147-A177-3AD203B41FA5}">
                      <a16:colId xmlns:a16="http://schemas.microsoft.com/office/drawing/2014/main" val="2836918197"/>
                    </a:ext>
                  </a:extLst>
                </a:gridCol>
                <a:gridCol w="996898">
                  <a:extLst>
                    <a:ext uri="{9D8B030D-6E8A-4147-A177-3AD203B41FA5}">
                      <a16:colId xmlns:a16="http://schemas.microsoft.com/office/drawing/2014/main" val="737896390"/>
                    </a:ext>
                  </a:extLst>
                </a:gridCol>
              </a:tblGrid>
              <a:tr h="148286">
                <a:tc>
                  <a:txBody>
                    <a:bodyPr/>
                    <a:lstStyle/>
                    <a:p>
                      <a:pPr algn="l" fontAlgn="b"/>
                      <a:r>
                        <a:rPr lang="en-GB" sz="1600" b="1" u="none" strike="noStrike">
                          <a:effectLst/>
                        </a:rPr>
                        <a:t>Originator</a:t>
                      </a:r>
                      <a:endParaRPr lang="en-GB" sz="1600" b="1" i="0" u="none" strike="noStrike">
                        <a:solidFill>
                          <a:srgbClr val="000000"/>
                        </a:solidFill>
                        <a:effectLst/>
                        <a:latin typeface="Calibri" panose="020F0502020204030204" pitchFamily="34" charset="0"/>
                      </a:endParaRPr>
                    </a:p>
                  </a:txBody>
                  <a:tcPr marL="6868" marR="6868" marT="6868" marB="0" anchor="b"/>
                </a:tc>
                <a:tc>
                  <a:txBody>
                    <a:bodyPr/>
                    <a:lstStyle/>
                    <a:p>
                      <a:pPr algn="l" fontAlgn="b"/>
                      <a:r>
                        <a:rPr lang="en-GB" sz="1600" b="1" u="none" strike="noStrike">
                          <a:effectLst/>
                        </a:rPr>
                        <a:t>Title </a:t>
                      </a:r>
                      <a:endParaRPr lang="en-GB" sz="1600" b="1" i="0" u="none" strike="noStrike">
                        <a:solidFill>
                          <a:srgbClr val="000000"/>
                        </a:solidFill>
                        <a:effectLst/>
                        <a:latin typeface="Calibri" panose="020F0502020204030204" pitchFamily="34" charset="0"/>
                      </a:endParaRPr>
                    </a:p>
                  </a:txBody>
                  <a:tcPr marL="6868" marR="6868" marT="6868" marB="0" anchor="b"/>
                </a:tc>
                <a:tc>
                  <a:txBody>
                    <a:bodyPr/>
                    <a:lstStyle/>
                    <a:p>
                      <a:pPr algn="l" fontAlgn="b"/>
                      <a:r>
                        <a:rPr lang="en-GB" sz="1600" b="1" u="none" strike="noStrike" dirty="0">
                          <a:effectLst/>
                        </a:rPr>
                        <a:t>Year</a:t>
                      </a:r>
                      <a:endParaRPr lang="en-GB" sz="1600" b="1" i="0" u="none" strike="noStrike" dirty="0">
                        <a:solidFill>
                          <a:srgbClr val="000000"/>
                        </a:solidFill>
                        <a:effectLst/>
                        <a:latin typeface="Calibri" panose="020F0502020204030204" pitchFamily="34" charset="0"/>
                      </a:endParaRPr>
                    </a:p>
                  </a:txBody>
                  <a:tcPr marL="6868" marR="6868" marT="6868" marB="0" anchor="b"/>
                </a:tc>
                <a:extLst>
                  <a:ext uri="{0D108BD9-81ED-4DB2-BD59-A6C34878D82A}">
                    <a16:rowId xmlns:a16="http://schemas.microsoft.com/office/drawing/2014/main" val="4197021045"/>
                  </a:ext>
                </a:extLst>
              </a:tr>
              <a:tr h="511585">
                <a:tc>
                  <a:txBody>
                    <a:bodyPr/>
                    <a:lstStyle/>
                    <a:p>
                      <a:pPr algn="l" fontAlgn="b"/>
                      <a:r>
                        <a:rPr lang="en-GB" sz="1600" u="none" strike="noStrike" dirty="0" err="1">
                          <a:effectLst/>
                        </a:rPr>
                        <a:t>Ofgem</a:t>
                      </a:r>
                      <a:endParaRPr lang="en-GB" sz="1600" b="0" i="0" u="none" strike="noStrike" dirty="0">
                        <a:solidFill>
                          <a:srgbClr val="000000"/>
                        </a:solidFill>
                        <a:effectLst/>
                        <a:latin typeface="Calibri" panose="020F0502020204030204" pitchFamily="34" charset="0"/>
                      </a:endParaRPr>
                    </a:p>
                  </a:txBody>
                  <a:tcPr marL="6868" marR="6868" marT="6868" marB="0" anchor="ctr"/>
                </a:tc>
                <a:tc>
                  <a:txBody>
                    <a:bodyPr/>
                    <a:lstStyle/>
                    <a:p>
                      <a:pPr algn="l" fontAlgn="b"/>
                      <a:r>
                        <a:rPr lang="en-GB" sz="1400" u="none" strike="noStrike" dirty="0">
                          <a:effectLst/>
                        </a:rPr>
                        <a:t>Consultation on principles to be considered when recovering the costs of providing ‘flexible connections'</a:t>
                      </a:r>
                      <a:endParaRPr lang="en-GB" sz="1400" b="0" i="0" u="none" strike="noStrike" dirty="0">
                        <a:solidFill>
                          <a:srgbClr val="000000"/>
                        </a:solidFill>
                        <a:effectLst/>
                        <a:latin typeface="Arial" panose="020B0604020202020204" pitchFamily="34" charset="0"/>
                      </a:endParaRPr>
                    </a:p>
                  </a:txBody>
                  <a:tcPr marL="6868" marR="6868" marT="6868" marB="0" anchor="ctr"/>
                </a:tc>
                <a:tc>
                  <a:txBody>
                    <a:bodyPr/>
                    <a:lstStyle/>
                    <a:p>
                      <a:pPr algn="ctr" fontAlgn="b"/>
                      <a:r>
                        <a:rPr lang="en-GB" sz="1600" u="none" strike="noStrike" dirty="0">
                          <a:effectLst/>
                        </a:rPr>
                        <a:t>2018</a:t>
                      </a:r>
                      <a:endParaRPr lang="en-GB" sz="1600" b="0" i="0" u="none" strike="noStrike" dirty="0">
                        <a:solidFill>
                          <a:srgbClr val="000000"/>
                        </a:solidFill>
                        <a:effectLst/>
                        <a:latin typeface="Calibri" panose="020F0502020204030204" pitchFamily="34" charset="0"/>
                      </a:endParaRPr>
                    </a:p>
                  </a:txBody>
                  <a:tcPr marL="6868" marR="6868" marT="6868" marB="0" anchor="ctr"/>
                </a:tc>
                <a:extLst>
                  <a:ext uri="{0D108BD9-81ED-4DB2-BD59-A6C34878D82A}">
                    <a16:rowId xmlns:a16="http://schemas.microsoft.com/office/drawing/2014/main" val="2271056147"/>
                  </a:ext>
                </a:extLst>
              </a:tr>
              <a:tr h="444857">
                <a:tc>
                  <a:txBody>
                    <a:bodyPr/>
                    <a:lstStyle/>
                    <a:p>
                      <a:pPr algn="l" fontAlgn="b"/>
                      <a:r>
                        <a:rPr lang="en-GB" sz="1600" u="none" strike="noStrike" dirty="0">
                          <a:effectLst/>
                        </a:rPr>
                        <a:t>Council of European Energy Regulators (CEER)</a:t>
                      </a:r>
                      <a:endParaRPr lang="en-GB" sz="1600" b="0" i="0" u="none" strike="noStrike" dirty="0">
                        <a:solidFill>
                          <a:srgbClr val="000000"/>
                        </a:solidFill>
                        <a:effectLst/>
                        <a:latin typeface="Calibri" panose="020F0502020204030204" pitchFamily="34" charset="0"/>
                      </a:endParaRPr>
                    </a:p>
                  </a:txBody>
                  <a:tcPr marL="6868" marR="6868" marT="6868" marB="0" anchor="ctr"/>
                </a:tc>
                <a:tc>
                  <a:txBody>
                    <a:bodyPr/>
                    <a:lstStyle/>
                    <a:p>
                      <a:pPr algn="l" fontAlgn="b"/>
                      <a:r>
                        <a:rPr lang="en-GB" sz="1400" u="none" strike="noStrike" dirty="0">
                          <a:effectLst/>
                        </a:rPr>
                        <a:t>Guidelines of good practice for flexibility use at Distribution Level</a:t>
                      </a:r>
                      <a:endParaRPr lang="en-GB" sz="1400" b="0" i="0" u="none" strike="noStrike" dirty="0">
                        <a:solidFill>
                          <a:srgbClr val="000000"/>
                        </a:solidFill>
                        <a:effectLst/>
                        <a:latin typeface="Arial" panose="020B0604020202020204" pitchFamily="34" charset="0"/>
                      </a:endParaRPr>
                    </a:p>
                  </a:txBody>
                  <a:tcPr marL="6868" marR="6868" marT="6868" marB="0" anchor="ctr"/>
                </a:tc>
                <a:tc>
                  <a:txBody>
                    <a:bodyPr/>
                    <a:lstStyle/>
                    <a:p>
                      <a:pPr algn="ctr" fontAlgn="b"/>
                      <a:r>
                        <a:rPr lang="en-GB" sz="1600" u="none" strike="noStrike" dirty="0">
                          <a:effectLst/>
                        </a:rPr>
                        <a:t>2017</a:t>
                      </a:r>
                      <a:endParaRPr lang="en-GB" sz="1600" b="0" i="0" u="none" strike="noStrike" dirty="0">
                        <a:solidFill>
                          <a:srgbClr val="000000"/>
                        </a:solidFill>
                        <a:effectLst/>
                        <a:latin typeface="Calibri" panose="020F0502020204030204" pitchFamily="34" charset="0"/>
                      </a:endParaRPr>
                    </a:p>
                  </a:txBody>
                  <a:tcPr marL="6868" marR="6868" marT="6868" marB="0" anchor="ctr"/>
                </a:tc>
                <a:extLst>
                  <a:ext uri="{0D108BD9-81ED-4DB2-BD59-A6C34878D82A}">
                    <a16:rowId xmlns:a16="http://schemas.microsoft.com/office/drawing/2014/main" val="3361468754"/>
                  </a:ext>
                </a:extLst>
              </a:tr>
              <a:tr h="511585">
                <a:tc>
                  <a:txBody>
                    <a:bodyPr/>
                    <a:lstStyle/>
                    <a:p>
                      <a:pPr algn="l" fontAlgn="b"/>
                      <a:r>
                        <a:rPr lang="en-GB" sz="1600" u="none" strike="noStrike">
                          <a:effectLst/>
                        </a:rPr>
                        <a:t>Ofgem</a:t>
                      </a:r>
                      <a:endParaRPr lang="en-GB" sz="1600" b="0" i="0" u="none" strike="noStrike">
                        <a:solidFill>
                          <a:srgbClr val="000000"/>
                        </a:solidFill>
                        <a:effectLst/>
                        <a:latin typeface="Calibri" panose="020F0502020204030204" pitchFamily="34" charset="0"/>
                      </a:endParaRPr>
                    </a:p>
                  </a:txBody>
                  <a:tcPr marL="6868" marR="6868" marT="6868" marB="0" anchor="ctr"/>
                </a:tc>
                <a:tc>
                  <a:txBody>
                    <a:bodyPr/>
                    <a:lstStyle/>
                    <a:p>
                      <a:pPr algn="l" fontAlgn="b"/>
                      <a:r>
                        <a:rPr lang="en-GB" sz="1400" u="none" strike="noStrike" dirty="0">
                          <a:effectLst/>
                        </a:rPr>
                        <a:t>Enabling the competitive deployment of storage in a flexible energy system: changes to the electricity distribution licence</a:t>
                      </a:r>
                      <a:endParaRPr lang="en-GB" sz="1400" b="0" i="0" u="none" strike="noStrike" dirty="0">
                        <a:solidFill>
                          <a:srgbClr val="000000"/>
                        </a:solidFill>
                        <a:effectLst/>
                        <a:latin typeface="Arial" panose="020B0604020202020204" pitchFamily="34" charset="0"/>
                      </a:endParaRPr>
                    </a:p>
                  </a:txBody>
                  <a:tcPr marL="6868" marR="6868" marT="6868" marB="0" anchor="ctr"/>
                </a:tc>
                <a:tc>
                  <a:txBody>
                    <a:bodyPr/>
                    <a:lstStyle/>
                    <a:p>
                      <a:pPr algn="ctr" fontAlgn="b"/>
                      <a:r>
                        <a:rPr lang="en-GB" sz="1600" u="none" strike="noStrike" dirty="0">
                          <a:effectLst/>
                        </a:rPr>
                        <a:t>2017</a:t>
                      </a:r>
                      <a:endParaRPr lang="en-GB" sz="1600" b="0" i="0" u="none" strike="noStrike" dirty="0">
                        <a:solidFill>
                          <a:srgbClr val="000000"/>
                        </a:solidFill>
                        <a:effectLst/>
                        <a:latin typeface="Calibri" panose="020F0502020204030204" pitchFamily="34" charset="0"/>
                      </a:endParaRPr>
                    </a:p>
                  </a:txBody>
                  <a:tcPr marL="6868" marR="6868" marT="6868" marB="0" anchor="ctr"/>
                </a:tc>
                <a:extLst>
                  <a:ext uri="{0D108BD9-81ED-4DB2-BD59-A6C34878D82A}">
                    <a16:rowId xmlns:a16="http://schemas.microsoft.com/office/drawing/2014/main" val="3977327601"/>
                  </a:ext>
                </a:extLst>
              </a:tr>
              <a:tr h="259499">
                <a:tc>
                  <a:txBody>
                    <a:bodyPr/>
                    <a:lstStyle/>
                    <a:p>
                      <a:pPr algn="l" fontAlgn="b"/>
                      <a:r>
                        <a:rPr lang="en-GB" sz="1600" u="none" strike="noStrike">
                          <a:effectLst/>
                        </a:rPr>
                        <a:t>Ofgem</a:t>
                      </a:r>
                      <a:endParaRPr lang="en-GB" sz="1600" b="0" i="0" u="none" strike="noStrike">
                        <a:solidFill>
                          <a:srgbClr val="000000"/>
                        </a:solidFill>
                        <a:effectLst/>
                        <a:latin typeface="Calibri" panose="020F0502020204030204" pitchFamily="34" charset="0"/>
                      </a:endParaRPr>
                    </a:p>
                  </a:txBody>
                  <a:tcPr marL="6868" marR="6868" marT="6868" marB="0" anchor="ctr"/>
                </a:tc>
                <a:tc>
                  <a:txBody>
                    <a:bodyPr/>
                    <a:lstStyle/>
                    <a:p>
                      <a:pPr algn="l" fontAlgn="b"/>
                      <a:r>
                        <a:rPr lang="en-GB" sz="1400" u="none" strike="noStrike" dirty="0">
                          <a:effectLst/>
                        </a:rPr>
                        <a:t>Clarifying the regulatory framework for electricity storage: licensing</a:t>
                      </a:r>
                      <a:endParaRPr lang="en-GB" sz="1400" b="0" i="0" u="none" strike="noStrike" dirty="0">
                        <a:solidFill>
                          <a:srgbClr val="000000"/>
                        </a:solidFill>
                        <a:effectLst/>
                        <a:latin typeface="Arial" panose="020B0604020202020204" pitchFamily="34" charset="0"/>
                      </a:endParaRPr>
                    </a:p>
                  </a:txBody>
                  <a:tcPr marL="6868" marR="6868" marT="6868" marB="0" anchor="ctr"/>
                </a:tc>
                <a:tc>
                  <a:txBody>
                    <a:bodyPr/>
                    <a:lstStyle/>
                    <a:p>
                      <a:pPr algn="ctr" fontAlgn="b"/>
                      <a:r>
                        <a:rPr lang="en-GB" sz="1600" u="none" strike="noStrike" dirty="0">
                          <a:effectLst/>
                        </a:rPr>
                        <a:t>2017</a:t>
                      </a:r>
                      <a:endParaRPr lang="en-GB" sz="1600" b="0" i="0" u="none" strike="noStrike" dirty="0">
                        <a:solidFill>
                          <a:srgbClr val="000000"/>
                        </a:solidFill>
                        <a:effectLst/>
                        <a:latin typeface="Calibri" panose="020F0502020204030204" pitchFamily="34" charset="0"/>
                      </a:endParaRPr>
                    </a:p>
                  </a:txBody>
                  <a:tcPr marL="6868" marR="6868" marT="6868" marB="0" anchor="ctr"/>
                </a:tc>
                <a:extLst>
                  <a:ext uri="{0D108BD9-81ED-4DB2-BD59-A6C34878D82A}">
                    <a16:rowId xmlns:a16="http://schemas.microsoft.com/office/drawing/2014/main" val="972943672"/>
                  </a:ext>
                </a:extLst>
              </a:tr>
              <a:tr h="259499">
                <a:tc>
                  <a:txBody>
                    <a:bodyPr/>
                    <a:lstStyle/>
                    <a:p>
                      <a:pPr algn="l" fontAlgn="b"/>
                      <a:r>
                        <a:rPr lang="en-GB" sz="1600" u="none" strike="noStrike" dirty="0" err="1">
                          <a:effectLst/>
                        </a:rPr>
                        <a:t>Ofgem</a:t>
                      </a:r>
                      <a:endParaRPr lang="en-GB" sz="1600" b="0" i="0" u="none" strike="noStrike" dirty="0">
                        <a:solidFill>
                          <a:srgbClr val="000000"/>
                        </a:solidFill>
                        <a:effectLst/>
                        <a:latin typeface="Calibri" panose="020F0502020204030204" pitchFamily="34" charset="0"/>
                      </a:endParaRPr>
                    </a:p>
                  </a:txBody>
                  <a:tcPr marL="6868" marR="6868" marT="6868" marB="0" anchor="ctr"/>
                </a:tc>
                <a:tc>
                  <a:txBody>
                    <a:bodyPr/>
                    <a:lstStyle/>
                    <a:p>
                      <a:pPr algn="l" fontAlgn="b"/>
                      <a:r>
                        <a:rPr lang="en-GB" sz="1400" u="none" strike="noStrike">
                          <a:effectLst/>
                        </a:rPr>
                        <a:t>Charging arrangements for embedded generation</a:t>
                      </a:r>
                      <a:endParaRPr lang="en-GB" sz="1400" b="0" i="0" u="none" strike="noStrike">
                        <a:solidFill>
                          <a:srgbClr val="000000"/>
                        </a:solidFill>
                        <a:effectLst/>
                        <a:latin typeface="Arial" panose="020B0604020202020204" pitchFamily="34" charset="0"/>
                      </a:endParaRPr>
                    </a:p>
                  </a:txBody>
                  <a:tcPr marL="6868" marR="6868" marT="6868" marB="0" anchor="ctr"/>
                </a:tc>
                <a:tc>
                  <a:txBody>
                    <a:bodyPr/>
                    <a:lstStyle/>
                    <a:p>
                      <a:pPr algn="ctr" fontAlgn="b"/>
                      <a:r>
                        <a:rPr lang="en-GB" sz="1600" u="none" strike="noStrike" dirty="0">
                          <a:effectLst/>
                        </a:rPr>
                        <a:t>2016</a:t>
                      </a:r>
                      <a:endParaRPr lang="en-GB" sz="1600" b="0" i="0" u="none" strike="noStrike" dirty="0">
                        <a:solidFill>
                          <a:srgbClr val="000000"/>
                        </a:solidFill>
                        <a:effectLst/>
                        <a:latin typeface="Calibri" panose="020F0502020204030204" pitchFamily="34" charset="0"/>
                      </a:endParaRPr>
                    </a:p>
                  </a:txBody>
                  <a:tcPr marL="6868" marR="6868" marT="6868" marB="0" anchor="ctr"/>
                </a:tc>
                <a:extLst>
                  <a:ext uri="{0D108BD9-81ED-4DB2-BD59-A6C34878D82A}">
                    <a16:rowId xmlns:a16="http://schemas.microsoft.com/office/drawing/2014/main" val="3580689728"/>
                  </a:ext>
                </a:extLst>
              </a:tr>
              <a:tr h="296571">
                <a:tc>
                  <a:txBody>
                    <a:bodyPr/>
                    <a:lstStyle/>
                    <a:p>
                      <a:pPr algn="l" fontAlgn="b"/>
                      <a:r>
                        <a:rPr lang="en-GB" sz="1600" u="none" strike="noStrike" dirty="0">
                          <a:effectLst/>
                        </a:rPr>
                        <a:t>Energy System Catapult</a:t>
                      </a:r>
                      <a:endParaRPr lang="en-GB" sz="1600" b="0" i="0" u="none" strike="noStrike" dirty="0">
                        <a:solidFill>
                          <a:srgbClr val="000000"/>
                        </a:solidFill>
                        <a:effectLst/>
                        <a:latin typeface="Calibri" panose="020F0502020204030204" pitchFamily="34" charset="0"/>
                      </a:endParaRPr>
                    </a:p>
                  </a:txBody>
                  <a:tcPr marL="6868" marR="6868" marT="6868" marB="0" anchor="ctr"/>
                </a:tc>
                <a:tc>
                  <a:txBody>
                    <a:bodyPr/>
                    <a:lstStyle/>
                    <a:p>
                      <a:pPr algn="l" fontAlgn="b"/>
                      <a:r>
                        <a:rPr lang="en-GB" sz="1400" u="none" strike="noStrike" dirty="0">
                          <a:effectLst/>
                        </a:rPr>
                        <a:t>Future functions of the power system</a:t>
                      </a:r>
                      <a:endParaRPr lang="en-GB" sz="1400" b="0" i="0" u="none" strike="noStrike" dirty="0">
                        <a:solidFill>
                          <a:srgbClr val="000000"/>
                        </a:solidFill>
                        <a:effectLst/>
                        <a:latin typeface="Arial" panose="020B0604020202020204" pitchFamily="34" charset="0"/>
                      </a:endParaRPr>
                    </a:p>
                  </a:txBody>
                  <a:tcPr marL="6868" marR="6868" marT="6868" marB="0" anchor="ctr"/>
                </a:tc>
                <a:tc>
                  <a:txBody>
                    <a:bodyPr/>
                    <a:lstStyle/>
                    <a:p>
                      <a:pPr algn="ctr" fontAlgn="b"/>
                      <a:r>
                        <a:rPr lang="en-GB" sz="1600" u="none" strike="noStrike" dirty="0">
                          <a:effectLst/>
                        </a:rPr>
                        <a:t>2016</a:t>
                      </a:r>
                      <a:endParaRPr lang="en-GB" sz="1600" b="0" i="0" u="none" strike="noStrike" dirty="0">
                        <a:solidFill>
                          <a:srgbClr val="000000"/>
                        </a:solidFill>
                        <a:effectLst/>
                        <a:latin typeface="Calibri" panose="020F0502020204030204" pitchFamily="34" charset="0"/>
                      </a:endParaRPr>
                    </a:p>
                  </a:txBody>
                  <a:tcPr marL="6868" marR="6868" marT="6868" marB="0" anchor="ctr"/>
                </a:tc>
                <a:extLst>
                  <a:ext uri="{0D108BD9-81ED-4DB2-BD59-A6C34878D82A}">
                    <a16:rowId xmlns:a16="http://schemas.microsoft.com/office/drawing/2014/main" val="1347549951"/>
                  </a:ext>
                </a:extLst>
              </a:tr>
              <a:tr h="259499">
                <a:tc>
                  <a:txBody>
                    <a:bodyPr/>
                    <a:lstStyle/>
                    <a:p>
                      <a:pPr algn="l" fontAlgn="b"/>
                      <a:r>
                        <a:rPr lang="en-GB" sz="1600" u="none" strike="noStrike">
                          <a:effectLst/>
                        </a:rPr>
                        <a:t>Ofgem</a:t>
                      </a:r>
                      <a:endParaRPr lang="en-GB" sz="1600" b="0" i="0" u="none" strike="noStrike">
                        <a:solidFill>
                          <a:srgbClr val="000000"/>
                        </a:solidFill>
                        <a:effectLst/>
                        <a:latin typeface="Calibri" panose="020F0502020204030204" pitchFamily="34" charset="0"/>
                      </a:endParaRPr>
                    </a:p>
                  </a:txBody>
                  <a:tcPr marL="6868" marR="6868" marT="6868" marB="0" anchor="ctr"/>
                </a:tc>
                <a:tc>
                  <a:txBody>
                    <a:bodyPr/>
                    <a:lstStyle/>
                    <a:p>
                      <a:pPr algn="l" fontAlgn="b"/>
                      <a:r>
                        <a:rPr lang="en-GB" sz="1400" u="none" strike="noStrike" dirty="0">
                          <a:effectLst/>
                        </a:rPr>
                        <a:t>Information on connections in constrained areas </a:t>
                      </a:r>
                      <a:endParaRPr lang="en-GB" sz="1400" b="0" i="0" u="none" strike="noStrike" dirty="0">
                        <a:solidFill>
                          <a:srgbClr val="000000"/>
                        </a:solidFill>
                        <a:effectLst/>
                        <a:latin typeface="Arial" panose="020B0604020202020204" pitchFamily="34" charset="0"/>
                      </a:endParaRPr>
                    </a:p>
                  </a:txBody>
                  <a:tcPr marL="6868" marR="6868" marT="6868" marB="0" anchor="ctr"/>
                </a:tc>
                <a:tc>
                  <a:txBody>
                    <a:bodyPr/>
                    <a:lstStyle/>
                    <a:p>
                      <a:pPr algn="ctr" fontAlgn="b"/>
                      <a:r>
                        <a:rPr lang="en-GB" sz="1600" u="none" strike="noStrike" dirty="0">
                          <a:effectLst/>
                        </a:rPr>
                        <a:t>2016</a:t>
                      </a:r>
                      <a:endParaRPr lang="en-GB" sz="1600" b="0" i="0" u="none" strike="noStrike" dirty="0">
                        <a:solidFill>
                          <a:srgbClr val="000000"/>
                        </a:solidFill>
                        <a:effectLst/>
                        <a:latin typeface="Calibri" panose="020F0502020204030204" pitchFamily="34" charset="0"/>
                      </a:endParaRPr>
                    </a:p>
                  </a:txBody>
                  <a:tcPr marL="6868" marR="6868" marT="6868" marB="0" anchor="ctr"/>
                </a:tc>
                <a:extLst>
                  <a:ext uri="{0D108BD9-81ED-4DB2-BD59-A6C34878D82A}">
                    <a16:rowId xmlns:a16="http://schemas.microsoft.com/office/drawing/2014/main" val="2202739486"/>
                  </a:ext>
                </a:extLst>
              </a:tr>
              <a:tr h="259499">
                <a:tc>
                  <a:txBody>
                    <a:bodyPr/>
                    <a:lstStyle/>
                    <a:p>
                      <a:pPr algn="l" fontAlgn="b"/>
                      <a:r>
                        <a:rPr lang="en-GB" sz="1600" u="none" strike="noStrike" dirty="0" err="1">
                          <a:effectLst/>
                        </a:rPr>
                        <a:t>Ofgem</a:t>
                      </a:r>
                      <a:endParaRPr lang="en-GB" sz="1600" b="0" i="0" u="none" strike="noStrike" dirty="0">
                        <a:solidFill>
                          <a:srgbClr val="000000"/>
                        </a:solidFill>
                        <a:effectLst/>
                        <a:latin typeface="Calibri" panose="020F0502020204030204" pitchFamily="34" charset="0"/>
                      </a:endParaRPr>
                    </a:p>
                  </a:txBody>
                  <a:tcPr marL="6868" marR="6868" marT="6868" marB="0" anchor="ctr"/>
                </a:tc>
                <a:tc>
                  <a:txBody>
                    <a:bodyPr/>
                    <a:lstStyle/>
                    <a:p>
                      <a:pPr algn="l" fontAlgn="b"/>
                      <a:r>
                        <a:rPr lang="en-GB" sz="1400" u="none" strike="noStrike" dirty="0">
                          <a:effectLst/>
                        </a:rPr>
                        <a:t>The findings of our review of the electricity </a:t>
                      </a:r>
                      <a:r>
                        <a:rPr lang="en-GB" sz="1400" u="none" strike="noStrike" dirty="0" err="1">
                          <a:effectLst/>
                        </a:rPr>
                        <a:t>Connctions</a:t>
                      </a:r>
                      <a:r>
                        <a:rPr lang="en-GB" sz="1400" u="none" strike="noStrike" dirty="0">
                          <a:effectLst/>
                        </a:rPr>
                        <a:t> Market</a:t>
                      </a:r>
                      <a:endParaRPr lang="en-GB" sz="1400" b="0" i="0" u="none" strike="noStrike" dirty="0">
                        <a:solidFill>
                          <a:srgbClr val="000000"/>
                        </a:solidFill>
                        <a:effectLst/>
                        <a:latin typeface="Arial" panose="020B0604020202020204" pitchFamily="34" charset="0"/>
                      </a:endParaRPr>
                    </a:p>
                  </a:txBody>
                  <a:tcPr marL="6868" marR="6868" marT="6868" marB="0" anchor="ctr"/>
                </a:tc>
                <a:tc>
                  <a:txBody>
                    <a:bodyPr/>
                    <a:lstStyle/>
                    <a:p>
                      <a:pPr algn="ctr" fontAlgn="b"/>
                      <a:r>
                        <a:rPr lang="en-GB" sz="1600" u="none" strike="noStrike" dirty="0">
                          <a:effectLst/>
                        </a:rPr>
                        <a:t>2015</a:t>
                      </a:r>
                      <a:endParaRPr lang="en-GB" sz="1600" b="0" i="0" u="none" strike="noStrike" dirty="0">
                        <a:solidFill>
                          <a:srgbClr val="000000"/>
                        </a:solidFill>
                        <a:effectLst/>
                        <a:latin typeface="Calibri" panose="020F0502020204030204" pitchFamily="34" charset="0"/>
                      </a:endParaRPr>
                    </a:p>
                  </a:txBody>
                  <a:tcPr marL="6868" marR="6868" marT="6868" marB="0" anchor="ctr"/>
                </a:tc>
                <a:extLst>
                  <a:ext uri="{0D108BD9-81ED-4DB2-BD59-A6C34878D82A}">
                    <a16:rowId xmlns:a16="http://schemas.microsoft.com/office/drawing/2014/main" val="645921316"/>
                  </a:ext>
                </a:extLst>
              </a:tr>
              <a:tr h="259499">
                <a:tc>
                  <a:txBody>
                    <a:bodyPr/>
                    <a:lstStyle/>
                    <a:p>
                      <a:pPr algn="l" fontAlgn="b"/>
                      <a:r>
                        <a:rPr lang="en-GB" sz="1600" u="none" strike="noStrike">
                          <a:effectLst/>
                        </a:rPr>
                        <a:t>Ofgem</a:t>
                      </a:r>
                      <a:endParaRPr lang="en-GB" sz="1600" b="0" i="0" u="none" strike="noStrike">
                        <a:solidFill>
                          <a:srgbClr val="000000"/>
                        </a:solidFill>
                        <a:effectLst/>
                        <a:latin typeface="Calibri" panose="020F0502020204030204" pitchFamily="34" charset="0"/>
                      </a:endParaRPr>
                    </a:p>
                  </a:txBody>
                  <a:tcPr marL="6868" marR="6868" marT="6868" marB="0" anchor="ctr"/>
                </a:tc>
                <a:tc>
                  <a:txBody>
                    <a:bodyPr/>
                    <a:lstStyle/>
                    <a:p>
                      <a:pPr algn="l" fontAlgn="b"/>
                      <a:r>
                        <a:rPr lang="en-GB" sz="1400" u="none" strike="noStrike">
                          <a:effectLst/>
                        </a:rPr>
                        <a:t>Quicker and more efficient distribution connections</a:t>
                      </a:r>
                      <a:endParaRPr lang="en-GB" sz="1400" b="0" i="0" u="none" strike="noStrike">
                        <a:solidFill>
                          <a:srgbClr val="000000"/>
                        </a:solidFill>
                        <a:effectLst/>
                        <a:latin typeface="Arial" panose="020B0604020202020204" pitchFamily="34" charset="0"/>
                      </a:endParaRPr>
                    </a:p>
                  </a:txBody>
                  <a:tcPr marL="6868" marR="6868" marT="6868" marB="0" anchor="ctr"/>
                </a:tc>
                <a:tc>
                  <a:txBody>
                    <a:bodyPr/>
                    <a:lstStyle/>
                    <a:p>
                      <a:pPr algn="ctr" fontAlgn="b"/>
                      <a:r>
                        <a:rPr lang="en-GB" sz="1600" u="none" strike="noStrike" dirty="0">
                          <a:effectLst/>
                        </a:rPr>
                        <a:t>2015</a:t>
                      </a:r>
                      <a:endParaRPr lang="en-GB" sz="1600" b="0" i="0" u="none" strike="noStrike" dirty="0">
                        <a:solidFill>
                          <a:srgbClr val="000000"/>
                        </a:solidFill>
                        <a:effectLst/>
                        <a:latin typeface="Calibri" panose="020F0502020204030204" pitchFamily="34" charset="0"/>
                      </a:endParaRPr>
                    </a:p>
                  </a:txBody>
                  <a:tcPr marL="6868" marR="6868" marT="6868" marB="0" anchor="ctr"/>
                </a:tc>
                <a:extLst>
                  <a:ext uri="{0D108BD9-81ED-4DB2-BD59-A6C34878D82A}">
                    <a16:rowId xmlns:a16="http://schemas.microsoft.com/office/drawing/2014/main" val="3248979899"/>
                  </a:ext>
                </a:extLst>
              </a:tr>
              <a:tr h="385542">
                <a:tc>
                  <a:txBody>
                    <a:bodyPr/>
                    <a:lstStyle/>
                    <a:p>
                      <a:pPr algn="l" fontAlgn="b"/>
                      <a:r>
                        <a:rPr lang="en-GB" sz="1600" u="none" strike="noStrike">
                          <a:effectLst/>
                        </a:rPr>
                        <a:t>Ofgem</a:t>
                      </a:r>
                      <a:endParaRPr lang="en-GB" sz="1600" b="0" i="0" u="none" strike="noStrike">
                        <a:solidFill>
                          <a:srgbClr val="000000"/>
                        </a:solidFill>
                        <a:effectLst/>
                        <a:latin typeface="Calibri" panose="020F0502020204030204" pitchFamily="34" charset="0"/>
                      </a:endParaRPr>
                    </a:p>
                  </a:txBody>
                  <a:tcPr marL="6868" marR="6868" marT="6868" marB="0" anchor="ctr"/>
                </a:tc>
                <a:tc>
                  <a:txBody>
                    <a:bodyPr/>
                    <a:lstStyle/>
                    <a:p>
                      <a:pPr algn="l" fontAlgn="b"/>
                      <a:r>
                        <a:rPr lang="en-GB" sz="1400" u="none" strike="noStrike">
                          <a:effectLst/>
                        </a:rPr>
                        <a:t>Non-traditional business models supporting Transformative Change in the Energy Market</a:t>
                      </a:r>
                      <a:endParaRPr lang="en-GB" sz="1400" b="0" i="0" u="none" strike="noStrike">
                        <a:solidFill>
                          <a:srgbClr val="000000"/>
                        </a:solidFill>
                        <a:effectLst/>
                        <a:latin typeface="Arial" panose="020B0604020202020204" pitchFamily="34" charset="0"/>
                      </a:endParaRPr>
                    </a:p>
                  </a:txBody>
                  <a:tcPr marL="6868" marR="6868" marT="6868" marB="0" anchor="ctr"/>
                </a:tc>
                <a:tc>
                  <a:txBody>
                    <a:bodyPr/>
                    <a:lstStyle/>
                    <a:p>
                      <a:pPr algn="ctr" fontAlgn="b"/>
                      <a:r>
                        <a:rPr lang="en-GB" sz="1600" u="none" strike="noStrike" dirty="0">
                          <a:effectLst/>
                        </a:rPr>
                        <a:t>2015</a:t>
                      </a:r>
                      <a:endParaRPr lang="en-GB" sz="1600" b="0" i="0" u="none" strike="noStrike" dirty="0">
                        <a:solidFill>
                          <a:srgbClr val="000000"/>
                        </a:solidFill>
                        <a:effectLst/>
                        <a:latin typeface="Calibri" panose="020F0502020204030204" pitchFamily="34" charset="0"/>
                      </a:endParaRPr>
                    </a:p>
                  </a:txBody>
                  <a:tcPr marL="6868" marR="6868" marT="6868" marB="0" anchor="ctr"/>
                </a:tc>
                <a:extLst>
                  <a:ext uri="{0D108BD9-81ED-4DB2-BD59-A6C34878D82A}">
                    <a16:rowId xmlns:a16="http://schemas.microsoft.com/office/drawing/2014/main" val="2649478402"/>
                  </a:ext>
                </a:extLst>
              </a:tr>
              <a:tr h="385542">
                <a:tc>
                  <a:txBody>
                    <a:bodyPr/>
                    <a:lstStyle/>
                    <a:p>
                      <a:pPr algn="l" fontAlgn="b"/>
                      <a:r>
                        <a:rPr lang="en-GB" sz="1600" u="none" strike="noStrike">
                          <a:effectLst/>
                        </a:rPr>
                        <a:t>Ofgem</a:t>
                      </a:r>
                      <a:endParaRPr lang="en-GB" sz="1600" b="0" i="0" u="none" strike="noStrike">
                        <a:solidFill>
                          <a:srgbClr val="000000"/>
                        </a:solidFill>
                        <a:effectLst/>
                        <a:latin typeface="Calibri" panose="020F0502020204030204" pitchFamily="34" charset="0"/>
                      </a:endParaRPr>
                    </a:p>
                  </a:txBody>
                  <a:tcPr marL="6868" marR="6868" marT="6868" marB="0" anchor="ctr"/>
                </a:tc>
                <a:tc>
                  <a:txBody>
                    <a:bodyPr/>
                    <a:lstStyle/>
                    <a:p>
                      <a:pPr algn="l" fontAlgn="b"/>
                      <a:r>
                        <a:rPr lang="en-GB" sz="1400" u="none" strike="noStrike">
                          <a:effectLst/>
                        </a:rPr>
                        <a:t>Update on work to resolve issues in the market for new conncetions to electricity distribution networks</a:t>
                      </a:r>
                      <a:endParaRPr lang="en-GB" sz="1400" b="0" i="0" u="none" strike="noStrike">
                        <a:solidFill>
                          <a:srgbClr val="000000"/>
                        </a:solidFill>
                        <a:effectLst/>
                        <a:latin typeface="Arial" panose="020B0604020202020204" pitchFamily="34" charset="0"/>
                      </a:endParaRPr>
                    </a:p>
                  </a:txBody>
                  <a:tcPr marL="6868" marR="6868" marT="6868" marB="0" anchor="ctr"/>
                </a:tc>
                <a:tc>
                  <a:txBody>
                    <a:bodyPr/>
                    <a:lstStyle/>
                    <a:p>
                      <a:pPr algn="ctr" fontAlgn="b"/>
                      <a:r>
                        <a:rPr lang="en-GB" sz="1600" u="none" strike="noStrike" dirty="0">
                          <a:effectLst/>
                        </a:rPr>
                        <a:t>2015</a:t>
                      </a:r>
                      <a:endParaRPr lang="en-GB" sz="1600" b="0" i="0" u="none" strike="noStrike" dirty="0">
                        <a:solidFill>
                          <a:srgbClr val="000000"/>
                        </a:solidFill>
                        <a:effectLst/>
                        <a:latin typeface="Calibri" panose="020F0502020204030204" pitchFamily="34" charset="0"/>
                      </a:endParaRPr>
                    </a:p>
                  </a:txBody>
                  <a:tcPr marL="6868" marR="6868" marT="6868" marB="0" anchor="ctr"/>
                </a:tc>
                <a:extLst>
                  <a:ext uri="{0D108BD9-81ED-4DB2-BD59-A6C34878D82A}">
                    <a16:rowId xmlns:a16="http://schemas.microsoft.com/office/drawing/2014/main" val="1931667825"/>
                  </a:ext>
                </a:extLst>
              </a:tr>
            </a:tbl>
          </a:graphicData>
        </a:graphic>
      </p:graphicFrame>
    </p:spTree>
    <p:extLst>
      <p:ext uri="{BB962C8B-B14F-4D97-AF65-F5344CB8AC3E}">
        <p14:creationId xmlns:p14="http://schemas.microsoft.com/office/powerpoint/2010/main" val="16760583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Additional Information</a:t>
            </a:r>
            <a:endParaRPr lang="en-GB" dirty="0"/>
          </a:p>
        </p:txBody>
      </p:sp>
      <p:sp>
        <p:nvSpPr>
          <p:cNvPr id="3" name="Content Placeholder 2"/>
          <p:cNvSpPr>
            <a:spLocks noGrp="1"/>
          </p:cNvSpPr>
          <p:nvPr>
            <p:ph idx="1"/>
          </p:nvPr>
        </p:nvSpPr>
        <p:spPr>
          <a:xfrm>
            <a:off x="251520" y="1600200"/>
            <a:ext cx="8640960" cy="4525963"/>
          </a:xfrm>
        </p:spPr>
        <p:txBody>
          <a:bodyPr/>
          <a:lstStyle/>
          <a:p>
            <a:r>
              <a:rPr lang="en-GB" dirty="0" smtClean="0"/>
              <a:t>Support from other DNOs for impact of FPP</a:t>
            </a:r>
          </a:p>
          <a:p>
            <a:pPr marL="0" indent="0">
              <a:buNone/>
            </a:pPr>
            <a:r>
              <a:rPr lang="en-GB" sz="1400" i="1" dirty="0" smtClean="0"/>
              <a:t>“</a:t>
            </a:r>
            <a:r>
              <a:rPr lang="en-GB" sz="1400" i="1" dirty="0"/>
              <a:t>The Flexible Plug and Play project by UKPN seems very timely and necessary. From our experience, for example the Load Management Scheme could potentially cause damages to the wind turbines. And curtailments might lead to grid disturbance,  I’ve noticed high harmonic peaks often coincides with curtailments. Curtailments are also costly. And the traditional methods for network reinforcement have shortcomings as well. The FPP project implemented the same platform as in the Orkney smart grid. I attach the 2 documents for the FPP project and 1 for the Orkney project. For the FPP project, Imperial college London developed network planning tool called the Strategic Investment Management which seems very good too. </a:t>
            </a:r>
          </a:p>
          <a:p>
            <a:pPr marL="0" indent="0">
              <a:buNone/>
            </a:pPr>
            <a:r>
              <a:rPr lang="en-GB" sz="1400" i="1" dirty="0"/>
              <a:t>For our projects: </a:t>
            </a:r>
            <a:r>
              <a:rPr lang="en-GB" sz="1400" i="1" dirty="0" smtClean="0"/>
              <a:t>We </a:t>
            </a:r>
            <a:r>
              <a:rPr lang="en-GB" sz="1400" i="1" dirty="0"/>
              <a:t>are using the knowledge in our ARC project to avoid unnecessary duplications. </a:t>
            </a:r>
          </a:p>
          <a:p>
            <a:pPr marL="0" indent="0">
              <a:buNone/>
            </a:pPr>
            <a:r>
              <a:rPr lang="en-GB" sz="1400" i="1" dirty="0"/>
              <a:t>We have not yet adopted any policy yet, but Flex Plug and Play forms part of the industrial efforts on DSO</a:t>
            </a:r>
            <a:r>
              <a:rPr lang="en-GB" sz="1400" i="1" dirty="0" smtClean="0"/>
              <a:t>.” </a:t>
            </a:r>
            <a:r>
              <a:rPr lang="en-GB" sz="1600" dirty="0" smtClean="0"/>
              <a:t>James Yu, SPEN</a:t>
            </a:r>
          </a:p>
          <a:p>
            <a:pPr marL="0" lvl="0" indent="0">
              <a:buClr>
                <a:srgbClr val="9C1421"/>
              </a:buClr>
              <a:buNone/>
            </a:pPr>
            <a:endParaRPr lang="en-GB" sz="1100" i="1" dirty="0" smtClean="0">
              <a:solidFill>
                <a:srgbClr val="4F565C"/>
              </a:solidFill>
            </a:endParaRPr>
          </a:p>
          <a:p>
            <a:pPr marL="0" lvl="0" indent="0">
              <a:buClr>
                <a:srgbClr val="9C1421"/>
              </a:buClr>
              <a:buNone/>
            </a:pPr>
            <a:r>
              <a:rPr lang="en-GB" sz="1600" i="1" dirty="0" smtClean="0">
                <a:solidFill>
                  <a:srgbClr val="4F565C"/>
                </a:solidFill>
              </a:rPr>
              <a:t>“</a:t>
            </a:r>
            <a:r>
              <a:rPr lang="en-GB" sz="1400" i="1" dirty="0">
                <a:solidFill>
                  <a:srgbClr val="4F565C"/>
                </a:solidFill>
              </a:rPr>
              <a:t>When preparing to launch our ANM role out , the outputs from the FPP project provided insight into the successful deployment of flexible connections on our distribution network.  The learning shared in UKPN’s work was taken into account when drawing up our own deployment </a:t>
            </a:r>
            <a:r>
              <a:rPr lang="en-GB" sz="1400" i="1" dirty="0">
                <a:solidFill>
                  <a:srgbClr val="4F565C"/>
                </a:solidFill>
              </a:rPr>
              <a:t>plans</a:t>
            </a:r>
            <a:r>
              <a:rPr lang="en-GB" sz="1400" i="1" dirty="0" smtClean="0">
                <a:solidFill>
                  <a:srgbClr val="4F565C"/>
                </a:solidFill>
              </a:rPr>
              <a:t>.”</a:t>
            </a:r>
            <a:endParaRPr lang="en-GB" sz="1400" i="1" dirty="0">
              <a:solidFill>
                <a:srgbClr val="4F565C"/>
              </a:solidFill>
            </a:endParaRPr>
          </a:p>
          <a:p>
            <a:pPr marL="0" lvl="0" indent="0">
              <a:buClr>
                <a:srgbClr val="9C1421"/>
              </a:buClr>
              <a:buNone/>
            </a:pPr>
            <a:r>
              <a:rPr lang="en-GB" sz="1600" dirty="0" smtClean="0">
                <a:solidFill>
                  <a:srgbClr val="4F565C"/>
                </a:solidFill>
              </a:rPr>
              <a:t>Stewart </a:t>
            </a:r>
            <a:r>
              <a:rPr lang="en-GB" sz="1600" dirty="0">
                <a:solidFill>
                  <a:srgbClr val="4F565C"/>
                </a:solidFill>
              </a:rPr>
              <a:t>Reid, SSEN</a:t>
            </a:r>
          </a:p>
          <a:p>
            <a:pPr marL="0" indent="0">
              <a:buNone/>
            </a:pPr>
            <a:endParaRPr lang="en-GB" sz="1400" dirty="0" smtClean="0"/>
          </a:p>
          <a:p>
            <a:pPr marL="0" indent="0">
              <a:buNone/>
            </a:pPr>
            <a:endParaRPr lang="en-GB" dirty="0" smtClean="0"/>
          </a:p>
          <a:p>
            <a:pPr marL="0" indent="0">
              <a:buNone/>
            </a:pPr>
            <a:endParaRPr lang="en-GB" dirty="0"/>
          </a:p>
        </p:txBody>
      </p:sp>
    </p:spTree>
    <p:extLst>
      <p:ext uri="{BB962C8B-B14F-4D97-AF65-F5344CB8AC3E}">
        <p14:creationId xmlns:p14="http://schemas.microsoft.com/office/powerpoint/2010/main" val="19344968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Additional Information</a:t>
            </a:r>
            <a:endParaRPr lang="en-GB"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5081" y="1058399"/>
            <a:ext cx="6912768" cy="5799601"/>
          </a:xfrm>
          <a:prstGeom prst="rect">
            <a:avLst/>
          </a:prstGeom>
        </p:spPr>
      </p:pic>
    </p:spTree>
    <p:extLst>
      <p:ext uri="{BB962C8B-B14F-4D97-AF65-F5344CB8AC3E}">
        <p14:creationId xmlns:p14="http://schemas.microsoft.com/office/powerpoint/2010/main" val="22959383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Additional Information</a:t>
            </a:r>
            <a:endParaRPr lang="en-GB" dirty="0"/>
          </a:p>
        </p:txBody>
      </p:sp>
      <p:sp>
        <p:nvSpPr>
          <p:cNvPr id="5" name="Content Placeholder 2"/>
          <p:cNvSpPr txBox="1">
            <a:spLocks/>
          </p:cNvSpPr>
          <p:nvPr/>
        </p:nvSpPr>
        <p:spPr bwMode="auto">
          <a:xfrm>
            <a:off x="457200" y="1124744"/>
            <a:ext cx="843528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MS PGothic" pitchFamily="34" charset="-128"/>
                <a:cs typeface="Geneva"/>
              </a:defRPr>
            </a:lvl1pPr>
            <a:lvl2pPr marL="539750" indent="-195263"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Geneva"/>
                <a:cs typeface="Geneva"/>
              </a:defRPr>
            </a:lvl2pPr>
            <a:lvl3pPr marL="738188" indent="-196850"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Geneva"/>
                <a:cs typeface="Geneva"/>
              </a:defRPr>
            </a:lvl3pPr>
            <a:lvl4pPr marL="925513" indent="-185738"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Geneva"/>
                <a:cs typeface="Geneva"/>
              </a:defRPr>
            </a:lvl4pPr>
            <a:lvl5pPr marL="1101725" indent="-174625"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Geneva"/>
                <a:cs typeface="Genev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dirty="0" smtClean="0"/>
              <a:t>International DNOs hosted for ANM/FPP learning dissemination - UK seen as leaders in automated network management.</a:t>
            </a:r>
          </a:p>
          <a:p>
            <a:pPr marL="0" indent="0">
              <a:buFont typeface="Arial" panose="020B0604020202020204" pitchFamily="34" charset="0"/>
              <a:buNone/>
            </a:pPr>
            <a:endParaRPr lang="en-GB" dirty="0" smtClean="0"/>
          </a:p>
          <a:p>
            <a:r>
              <a:rPr lang="en-GB" sz="1800" i="1" dirty="0" smtClean="0"/>
              <a:t>KEPCO</a:t>
            </a:r>
          </a:p>
          <a:p>
            <a:r>
              <a:rPr lang="en-GB" sz="1800" i="1" dirty="0" err="1" smtClean="0"/>
              <a:t>AusNet</a:t>
            </a:r>
            <a:endParaRPr lang="en-GB" sz="1800" i="1" dirty="0" smtClean="0"/>
          </a:p>
          <a:p>
            <a:r>
              <a:rPr lang="en-GB" sz="1800" i="1" dirty="0" smtClean="0"/>
              <a:t>Southern Australia Power Networks</a:t>
            </a:r>
          </a:p>
          <a:p>
            <a:r>
              <a:rPr lang="en-GB" sz="1800" i="1" dirty="0" smtClean="0"/>
              <a:t>Victoria Power Networks</a:t>
            </a:r>
          </a:p>
          <a:p>
            <a:r>
              <a:rPr lang="en-GB" sz="1800" i="1" dirty="0" smtClean="0"/>
              <a:t>Wellington Electricity</a:t>
            </a:r>
          </a:p>
          <a:p>
            <a:r>
              <a:rPr lang="en-GB" sz="1800" i="1" dirty="0" smtClean="0"/>
              <a:t>Hong Kong Electric</a:t>
            </a:r>
          </a:p>
          <a:p>
            <a:r>
              <a:rPr lang="en-GB" sz="1800" i="1" dirty="0" smtClean="0"/>
              <a:t>TEPCO</a:t>
            </a:r>
          </a:p>
          <a:p>
            <a:pPr marL="0" indent="0">
              <a:buFont typeface="Arial" panose="020B0604020202020204" pitchFamily="34" charset="0"/>
              <a:buNone/>
            </a:pPr>
            <a:endParaRPr lang="en-GB" sz="1800" i="1" dirty="0" smtClean="0"/>
          </a:p>
          <a:p>
            <a:pPr marL="0" indent="0">
              <a:buFont typeface="Arial" panose="020B0604020202020204" pitchFamily="34" charset="0"/>
              <a:buNone/>
            </a:pPr>
            <a:endParaRPr lang="en-GB" sz="1600" dirty="0" smtClean="0"/>
          </a:p>
          <a:p>
            <a:pPr marL="0" indent="0">
              <a:buFont typeface="Arial" panose="020B0604020202020204" pitchFamily="34" charset="0"/>
              <a:buNone/>
            </a:pPr>
            <a:endParaRPr lang="en-GB" sz="1600" dirty="0" smtClean="0"/>
          </a:p>
          <a:p>
            <a:endParaRPr lang="en-GB" dirty="0" smtClean="0"/>
          </a:p>
          <a:p>
            <a:pPr marL="0" indent="0">
              <a:buFont typeface="Arial" panose="020B0604020202020204" pitchFamily="34" charset="0"/>
              <a:buNone/>
            </a:pPr>
            <a:endParaRPr lang="en-GB" dirty="0"/>
          </a:p>
        </p:txBody>
      </p:sp>
      <p:sp>
        <p:nvSpPr>
          <p:cNvPr id="6" name="Content Placeholder 2"/>
          <p:cNvSpPr txBox="1">
            <a:spLocks/>
          </p:cNvSpPr>
          <p:nvPr/>
        </p:nvSpPr>
        <p:spPr bwMode="auto">
          <a:xfrm>
            <a:off x="4926360" y="2204864"/>
            <a:ext cx="396612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MS PGothic" pitchFamily="34" charset="-128"/>
                <a:cs typeface="Geneva"/>
              </a:defRPr>
            </a:lvl1pPr>
            <a:lvl2pPr marL="539750" indent="-195263"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Geneva"/>
                <a:cs typeface="Geneva"/>
              </a:defRPr>
            </a:lvl2pPr>
            <a:lvl3pPr marL="738188" indent="-196850"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Geneva"/>
                <a:cs typeface="Geneva"/>
              </a:defRPr>
            </a:lvl3pPr>
            <a:lvl4pPr marL="925513" indent="-185738"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Geneva"/>
                <a:cs typeface="Geneva"/>
              </a:defRPr>
            </a:lvl4pPr>
            <a:lvl5pPr marL="1101725" indent="-174625"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Geneva"/>
                <a:cs typeface="Genev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anose="020B0604020202020204" pitchFamily="34" charset="0"/>
              <a:buNone/>
            </a:pPr>
            <a:endParaRPr lang="en-GB" dirty="0" smtClean="0"/>
          </a:p>
          <a:p>
            <a:r>
              <a:rPr lang="en-GB" sz="1800" i="1" dirty="0" smtClean="0"/>
              <a:t>SMEPC</a:t>
            </a:r>
          </a:p>
          <a:p>
            <a:r>
              <a:rPr lang="en-GB" sz="1800" i="1" dirty="0" err="1" smtClean="0"/>
              <a:t>ComED</a:t>
            </a:r>
            <a:endParaRPr lang="en-GB" sz="1800" i="1" dirty="0" smtClean="0"/>
          </a:p>
          <a:p>
            <a:r>
              <a:rPr lang="en-GB" sz="1800" i="1" dirty="0" err="1" smtClean="0"/>
              <a:t>Enedis</a:t>
            </a:r>
            <a:endParaRPr lang="en-GB" sz="1800" i="1" dirty="0" smtClean="0"/>
          </a:p>
          <a:p>
            <a:r>
              <a:rPr lang="en-GB" sz="1800" i="1" dirty="0" smtClean="0"/>
              <a:t>Con </a:t>
            </a:r>
            <a:r>
              <a:rPr lang="en-GB" sz="1800" i="1" dirty="0" err="1" smtClean="0"/>
              <a:t>ed</a:t>
            </a:r>
            <a:endParaRPr lang="en-GB" sz="1800" i="1" dirty="0" smtClean="0"/>
          </a:p>
          <a:p>
            <a:r>
              <a:rPr lang="en-GB" sz="1800" i="1" dirty="0" err="1" smtClean="0"/>
              <a:t>Ausgrid</a:t>
            </a:r>
            <a:endParaRPr lang="en-GB" sz="1800" i="1" dirty="0" smtClean="0"/>
          </a:p>
          <a:p>
            <a:r>
              <a:rPr lang="en-GB" sz="1800" i="1" dirty="0" smtClean="0"/>
              <a:t>Singapore Power</a:t>
            </a:r>
          </a:p>
          <a:p>
            <a:r>
              <a:rPr lang="en-GB" sz="1800" i="1" dirty="0"/>
              <a:t>CLP Power HK Limited</a:t>
            </a:r>
            <a:endParaRPr lang="en-GB" sz="1800" i="1" dirty="0" smtClean="0"/>
          </a:p>
          <a:p>
            <a:pPr marL="0" indent="0">
              <a:buFont typeface="Arial" panose="020B0604020202020204" pitchFamily="34" charset="0"/>
              <a:buNone/>
            </a:pPr>
            <a:endParaRPr lang="en-GB" sz="1800" i="1" dirty="0" smtClean="0"/>
          </a:p>
          <a:p>
            <a:pPr marL="0" indent="0">
              <a:buFont typeface="Arial" panose="020B0604020202020204" pitchFamily="34" charset="0"/>
              <a:buNone/>
            </a:pPr>
            <a:endParaRPr lang="en-GB" sz="1600" dirty="0" smtClean="0"/>
          </a:p>
          <a:p>
            <a:pPr marL="0" indent="0">
              <a:buFont typeface="Arial" panose="020B0604020202020204" pitchFamily="34" charset="0"/>
              <a:buNone/>
            </a:pPr>
            <a:endParaRPr lang="en-GB" sz="1600" dirty="0" smtClean="0"/>
          </a:p>
          <a:p>
            <a:endParaRPr lang="en-GB" dirty="0" smtClean="0"/>
          </a:p>
          <a:p>
            <a:pPr marL="0" indent="0">
              <a:buFont typeface="Arial" panose="020B0604020202020204" pitchFamily="34" charset="0"/>
              <a:buNone/>
            </a:pPr>
            <a:endParaRPr lang="en-GB" dirty="0"/>
          </a:p>
        </p:txBody>
      </p:sp>
    </p:spTree>
    <p:extLst>
      <p:ext uri="{BB962C8B-B14F-4D97-AF65-F5344CB8AC3E}">
        <p14:creationId xmlns:p14="http://schemas.microsoft.com/office/powerpoint/2010/main" val="6987746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8822"/>
            <a:ext cx="8229600" cy="429897"/>
          </a:xfrm>
        </p:spPr>
        <p:txBody>
          <a:bodyPr/>
          <a:lstStyle/>
          <a:p>
            <a:r>
              <a:rPr lang="en-GB" dirty="0" smtClean="0"/>
              <a:t>Exceptional performance of FPP</a:t>
            </a:r>
            <a:br>
              <a:rPr lang="en-GB" dirty="0" smtClean="0"/>
            </a:br>
            <a:r>
              <a:rPr lang="en-GB" sz="1400" dirty="0">
                <a:solidFill>
                  <a:schemeClr val="tx1"/>
                </a:solidFill>
                <a:latin typeface="Calibri" pitchFamily="34" charset="0"/>
              </a:rPr>
              <a:t/>
            </a:r>
            <a:br>
              <a:rPr lang="en-GB" sz="1400" dirty="0">
                <a:solidFill>
                  <a:schemeClr val="tx1"/>
                </a:solidFill>
                <a:latin typeface="Calibri" pitchFamily="34" charset="0"/>
              </a:rPr>
            </a:br>
            <a:r>
              <a:rPr lang="en-GB" sz="1400" dirty="0" smtClean="0"/>
              <a:t/>
            </a:r>
            <a:br>
              <a:rPr lang="en-GB" sz="1400" dirty="0" smtClean="0"/>
            </a:br>
            <a:endParaRPr lang="en-GB" sz="1400" dirty="0"/>
          </a:p>
        </p:txBody>
      </p:sp>
      <p:graphicFrame>
        <p:nvGraphicFramePr>
          <p:cNvPr id="5" name="Diagram 4"/>
          <p:cNvGraphicFramePr/>
          <p:nvPr>
            <p:extLst>
              <p:ext uri="{D42A27DB-BD31-4B8C-83A1-F6EECF244321}">
                <p14:modId xmlns:p14="http://schemas.microsoft.com/office/powerpoint/2010/main" val="1851115984"/>
              </p:ext>
            </p:extLst>
          </p:nvPr>
        </p:nvGraphicFramePr>
        <p:xfrm>
          <a:off x="491580" y="2156787"/>
          <a:ext cx="8280920" cy="42726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5-Point Star 6"/>
          <p:cNvSpPr/>
          <p:nvPr/>
        </p:nvSpPr>
        <p:spPr>
          <a:xfrm>
            <a:off x="107504" y="2564904"/>
            <a:ext cx="658416" cy="576064"/>
          </a:xfrm>
          <a:prstGeom prst="star5">
            <a:avLst/>
          </a:prstGeom>
          <a:solidFill>
            <a:schemeClr val="accent1">
              <a:lumMod val="20000"/>
              <a:lumOff val="80000"/>
            </a:schemeClr>
          </a:solidFill>
          <a:ln w="28575">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5-Point Star 7"/>
          <p:cNvSpPr/>
          <p:nvPr/>
        </p:nvSpPr>
        <p:spPr>
          <a:xfrm>
            <a:off x="97160" y="4005064"/>
            <a:ext cx="658416" cy="576064"/>
          </a:xfrm>
          <a:prstGeom prst="star5">
            <a:avLst/>
          </a:prstGeom>
          <a:solidFill>
            <a:schemeClr val="accent1">
              <a:lumMod val="20000"/>
              <a:lumOff val="80000"/>
            </a:schemeClr>
          </a:solidFill>
          <a:ln w="28575">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5-Point Star 8"/>
          <p:cNvSpPr/>
          <p:nvPr/>
        </p:nvSpPr>
        <p:spPr>
          <a:xfrm>
            <a:off x="97160" y="5517232"/>
            <a:ext cx="658416" cy="576064"/>
          </a:xfrm>
          <a:prstGeom prst="star5">
            <a:avLst/>
          </a:prstGeom>
          <a:solidFill>
            <a:schemeClr val="accent1">
              <a:lumMod val="20000"/>
              <a:lumOff val="80000"/>
            </a:schemeClr>
          </a:solidFill>
          <a:ln w="28575">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TextBox 3"/>
          <p:cNvSpPr txBox="1"/>
          <p:nvPr/>
        </p:nvSpPr>
        <p:spPr>
          <a:xfrm>
            <a:off x="457200" y="1414927"/>
            <a:ext cx="8291264" cy="646331"/>
          </a:xfrm>
          <a:prstGeom prst="rect">
            <a:avLst/>
          </a:prstGeom>
          <a:noFill/>
        </p:spPr>
        <p:txBody>
          <a:bodyPr wrap="square" rtlCol="0">
            <a:spAutoFit/>
          </a:bodyPr>
          <a:lstStyle/>
          <a:p>
            <a:r>
              <a:rPr lang="en-GB" dirty="0" smtClean="0">
                <a:latin typeface="+mn-lt"/>
              </a:rPr>
              <a:t>FPP aimed to deliver a connection agreement for comment by customers, but achieved significantly above and beyond this ambition.</a:t>
            </a:r>
            <a:endParaRPr lang="en-GB" dirty="0">
              <a:latin typeface="+mn-lt"/>
            </a:endParaRPr>
          </a:p>
        </p:txBody>
      </p:sp>
      <p:sp>
        <p:nvSpPr>
          <p:cNvPr id="3" name="TextBox 2"/>
          <p:cNvSpPr txBox="1"/>
          <p:nvPr/>
        </p:nvSpPr>
        <p:spPr>
          <a:xfrm>
            <a:off x="467544" y="745540"/>
            <a:ext cx="8280920" cy="52322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GB" sz="1400" dirty="0">
                <a:latin typeface="Calibri" pitchFamily="34" charset="0"/>
              </a:rPr>
              <a:t>Please tell us, what are the exceptional outcomes from your project? Please emphasise the truly exceptional outputs and/or transformational impact of project outputs on GB electricity networks?</a:t>
            </a:r>
            <a:endParaRPr lang="en-GB" sz="1400" dirty="0"/>
          </a:p>
        </p:txBody>
      </p:sp>
    </p:spTree>
    <p:extLst>
      <p:ext uri="{BB962C8B-B14F-4D97-AF65-F5344CB8AC3E}">
        <p14:creationId xmlns:p14="http://schemas.microsoft.com/office/powerpoint/2010/main" val="39188707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624" y="169168"/>
            <a:ext cx="8229600" cy="1143000"/>
          </a:xfrm>
        </p:spPr>
        <p:txBody>
          <a:bodyPr/>
          <a:lstStyle/>
          <a:p>
            <a:pPr lvl="0">
              <a:spcBef>
                <a:spcPct val="30000"/>
              </a:spcBef>
              <a:defRPr/>
            </a:pPr>
            <a:r>
              <a:rPr lang="en-GB" dirty="0" smtClean="0"/>
              <a:t>Culture of Innovation</a:t>
            </a:r>
            <a:br>
              <a:rPr lang="en-GB" dirty="0" smtClean="0"/>
            </a:br>
            <a:endParaRPr lang="en-GB" dirty="0"/>
          </a:p>
        </p:txBody>
      </p:sp>
      <p:sp>
        <p:nvSpPr>
          <p:cNvPr id="3" name="Content Placeholder 2"/>
          <p:cNvSpPr>
            <a:spLocks noGrp="1"/>
          </p:cNvSpPr>
          <p:nvPr>
            <p:ph idx="1"/>
          </p:nvPr>
        </p:nvSpPr>
        <p:spPr>
          <a:xfrm>
            <a:off x="457200" y="1505604"/>
            <a:ext cx="8229600" cy="4525963"/>
          </a:xfrm>
        </p:spPr>
        <p:txBody>
          <a:bodyPr/>
          <a:lstStyle/>
          <a:p>
            <a:pPr marL="0" indent="0">
              <a:buNone/>
            </a:pPr>
            <a:endParaRPr lang="en-GB" sz="1800" b="1" dirty="0" smtClean="0"/>
          </a:p>
          <a:p>
            <a:pPr marL="0" indent="0">
              <a:buNone/>
            </a:pPr>
            <a:endParaRPr lang="en-GB" sz="1800" b="1" dirty="0"/>
          </a:p>
          <a:p>
            <a:pPr marL="0" indent="0">
              <a:buNone/>
            </a:pPr>
            <a:r>
              <a:rPr lang="en-GB" sz="1800" b="1" dirty="0" smtClean="0"/>
              <a:t>The success of FPP was the catalyst to create the 20-strong Smart Grid team</a:t>
            </a:r>
          </a:p>
          <a:p>
            <a:pPr lvl="1"/>
            <a:r>
              <a:rPr lang="en-GB" sz="1600" dirty="0" smtClean="0"/>
              <a:t>The Smart Grid team is the bridge between Innovation and BAU</a:t>
            </a:r>
          </a:p>
          <a:p>
            <a:pPr lvl="1">
              <a:spcBef>
                <a:spcPts val="0"/>
              </a:spcBef>
            </a:pPr>
            <a:r>
              <a:rPr lang="en-GB" sz="1600" dirty="0"/>
              <a:t>C</a:t>
            </a:r>
            <a:r>
              <a:rPr lang="en-GB" sz="1600" dirty="0" smtClean="0"/>
              <a:t>o-ownership of smart solutions increases the pace of transition into business</a:t>
            </a:r>
          </a:p>
          <a:p>
            <a:pPr marL="0" indent="0">
              <a:buNone/>
            </a:pPr>
            <a:endParaRPr lang="en-GB" sz="1200" b="1" dirty="0" smtClean="0"/>
          </a:p>
          <a:p>
            <a:pPr marL="0" indent="0">
              <a:buNone/>
            </a:pPr>
            <a:r>
              <a:rPr lang="en-GB" sz="1800" b="1" dirty="0" smtClean="0"/>
              <a:t>The rollout created enough change for BAU teams to challenge the norm</a:t>
            </a:r>
            <a:endParaRPr lang="en-GB" sz="1800" b="1" dirty="0"/>
          </a:p>
          <a:p>
            <a:pPr lvl="1"/>
            <a:r>
              <a:rPr lang="en-GB" sz="1600" dirty="0" smtClean="0"/>
              <a:t>FPP started off solving a very specific problem, however its evolution has allowed us to address a number of wider issues in the DSO transition</a:t>
            </a:r>
          </a:p>
          <a:p>
            <a:pPr lvl="1"/>
            <a:r>
              <a:rPr lang="en-GB" sz="1600" dirty="0" smtClean="0"/>
              <a:t>Employees recruited as part of FPP are now the business owners ensuring successful BAU deployment</a:t>
            </a:r>
          </a:p>
          <a:p>
            <a:pPr lvl="1"/>
            <a:r>
              <a:rPr lang="en-GB" sz="1600" dirty="0" smtClean="0"/>
              <a:t>The effectiveness of the response elicited a step change in wider business adoption of innovative options</a:t>
            </a:r>
          </a:p>
          <a:p>
            <a:pPr lvl="1"/>
            <a:r>
              <a:rPr lang="en-GB" sz="1600" dirty="0"/>
              <a:t>FPP was the catalyst to change our Future Networks teams to Innovation </a:t>
            </a:r>
            <a:r>
              <a:rPr lang="en-GB" sz="1600" dirty="0" smtClean="0"/>
              <a:t>teams</a:t>
            </a:r>
          </a:p>
          <a:p>
            <a:pPr marL="344487" lvl="1" indent="0">
              <a:buNone/>
            </a:pPr>
            <a:endParaRPr lang="en-GB" sz="1600" dirty="0" smtClean="0"/>
          </a:p>
          <a:p>
            <a:pPr lvl="1"/>
            <a:endParaRPr lang="en-GB" sz="1600" dirty="0" smtClean="0"/>
          </a:p>
        </p:txBody>
      </p:sp>
      <p:sp>
        <p:nvSpPr>
          <p:cNvPr id="4" name="Rounded Rectangle 3"/>
          <p:cNvSpPr/>
          <p:nvPr/>
        </p:nvSpPr>
        <p:spPr>
          <a:xfrm>
            <a:off x="457200" y="1312168"/>
            <a:ext cx="8229600" cy="676672"/>
          </a:xfrm>
          <a:prstGeom prst="roundRect">
            <a:avLst/>
          </a:prstGeom>
          <a:solidFill>
            <a:schemeClr val="accent1">
              <a:lumMod val="20000"/>
              <a:lumOff val="80000"/>
            </a:schemeClr>
          </a:solidFill>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n-GB" b="1" dirty="0" smtClean="0">
                <a:solidFill>
                  <a:schemeClr val="tx1"/>
                </a:solidFill>
              </a:rPr>
              <a:t>FPP led to BAU investment and commitment, and paves the way for Innovation projects to command the same in the future </a:t>
            </a:r>
            <a:endParaRPr lang="en-GB" b="1" dirty="0">
              <a:solidFill>
                <a:schemeClr val="tx1"/>
              </a:solidFill>
            </a:endParaRPr>
          </a:p>
        </p:txBody>
      </p:sp>
      <p:sp>
        <p:nvSpPr>
          <p:cNvPr id="5" name="TextBox 4"/>
          <p:cNvSpPr txBox="1"/>
          <p:nvPr/>
        </p:nvSpPr>
        <p:spPr>
          <a:xfrm>
            <a:off x="412649" y="798820"/>
            <a:ext cx="8274151" cy="307777"/>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GB" sz="1400" dirty="0" smtClean="0">
                <a:solidFill>
                  <a:schemeClr val="tx1"/>
                </a:solidFill>
                <a:latin typeface="Calibri" pitchFamily="34" charset="0"/>
              </a:rPr>
              <a:t>How </a:t>
            </a:r>
            <a:r>
              <a:rPr lang="en-GB" sz="1400" dirty="0">
                <a:solidFill>
                  <a:schemeClr val="tx1"/>
                </a:solidFill>
                <a:latin typeface="Calibri" pitchFamily="34" charset="0"/>
              </a:rPr>
              <a:t>has the project changed the culture of innovation in your organisation? </a:t>
            </a:r>
            <a:endParaRPr lang="en-GB" sz="1400" dirty="0"/>
          </a:p>
        </p:txBody>
      </p:sp>
    </p:spTree>
    <p:extLst>
      <p:ext uri="{BB962C8B-B14F-4D97-AF65-F5344CB8AC3E}">
        <p14:creationId xmlns:p14="http://schemas.microsoft.com/office/powerpoint/2010/main" val="17924376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3488"/>
          </a:xfrm>
        </p:spPr>
        <p:txBody>
          <a:bodyPr/>
          <a:lstStyle/>
          <a:p>
            <a:r>
              <a:rPr lang="en-GB" dirty="0" smtClean="0"/>
              <a:t>STR incentive influence</a:t>
            </a:r>
            <a:br>
              <a:rPr lang="en-GB" dirty="0" smtClean="0"/>
            </a:br>
            <a:r>
              <a:rPr lang="en-GB" dirty="0" smtClean="0"/>
              <a:t/>
            </a:r>
            <a:br>
              <a:rPr lang="en-GB" dirty="0" smtClean="0"/>
            </a:br>
            <a:r>
              <a:rPr lang="en-GB" sz="1600" dirty="0">
                <a:solidFill>
                  <a:schemeClr val="tx1"/>
                </a:solidFill>
                <a:latin typeface="Calibri" pitchFamily="34" charset="0"/>
              </a:rPr>
              <a:t/>
            </a:r>
            <a:br>
              <a:rPr lang="en-GB" sz="1600" dirty="0">
                <a:solidFill>
                  <a:schemeClr val="tx1"/>
                </a:solidFill>
                <a:latin typeface="Calibri" pitchFamily="34" charset="0"/>
              </a:rPr>
            </a:br>
            <a:endParaRPr lang="en-GB" sz="1600" dirty="0"/>
          </a:p>
        </p:txBody>
      </p:sp>
      <p:sp>
        <p:nvSpPr>
          <p:cNvPr id="3" name="Content Placeholder 2"/>
          <p:cNvSpPr>
            <a:spLocks noGrp="1"/>
          </p:cNvSpPr>
          <p:nvPr>
            <p:ph idx="1"/>
          </p:nvPr>
        </p:nvSpPr>
        <p:spPr/>
        <p:txBody>
          <a:bodyPr/>
          <a:lstStyle/>
          <a:p>
            <a:endParaRPr lang="en-GB" dirty="0" smtClean="0"/>
          </a:p>
          <a:p>
            <a:endParaRPr lang="en-GB" dirty="0" smtClean="0"/>
          </a:p>
        </p:txBody>
      </p:sp>
      <p:sp>
        <p:nvSpPr>
          <p:cNvPr id="4" name="Rounded Rectangle 3"/>
          <p:cNvSpPr/>
          <p:nvPr/>
        </p:nvSpPr>
        <p:spPr>
          <a:xfrm>
            <a:off x="457200" y="1312168"/>
            <a:ext cx="8229600" cy="676672"/>
          </a:xfrm>
          <a:prstGeom prst="roundRect">
            <a:avLst/>
          </a:prstGeom>
          <a:solidFill>
            <a:schemeClr val="accent1">
              <a:lumMod val="20000"/>
              <a:lumOff val="80000"/>
            </a:schemeClr>
          </a:solidFill>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n-GB" b="1" dirty="0" smtClean="0">
                <a:solidFill>
                  <a:schemeClr val="tx1"/>
                </a:solidFill>
              </a:rPr>
              <a:t>UK Power Networks includes being the most innovative DNO in our vision, and incentives like the STR contribute to that vision</a:t>
            </a:r>
            <a:endParaRPr lang="en-GB" b="1" dirty="0">
              <a:solidFill>
                <a:schemeClr val="tx1"/>
              </a:solidFill>
            </a:endParaRPr>
          </a:p>
        </p:txBody>
      </p:sp>
      <p:sp>
        <p:nvSpPr>
          <p:cNvPr id="5" name="Content Placeholder 2"/>
          <p:cNvSpPr txBox="1">
            <a:spLocks/>
          </p:cNvSpPr>
          <p:nvPr/>
        </p:nvSpPr>
        <p:spPr bwMode="auto">
          <a:xfrm>
            <a:off x="609600" y="2132856"/>
            <a:ext cx="8229600" cy="4145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MS PGothic" pitchFamily="34" charset="-128"/>
                <a:cs typeface="Geneva"/>
              </a:defRPr>
            </a:lvl1pPr>
            <a:lvl2pPr marL="539750" indent="-195263"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Geneva"/>
                <a:cs typeface="Geneva"/>
              </a:defRPr>
            </a:lvl2pPr>
            <a:lvl3pPr marL="738188" indent="-196850"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Geneva"/>
                <a:cs typeface="Geneva"/>
              </a:defRPr>
            </a:lvl3pPr>
            <a:lvl4pPr marL="925513" indent="-185738"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Geneva"/>
                <a:cs typeface="Geneva"/>
              </a:defRPr>
            </a:lvl4pPr>
            <a:lvl5pPr marL="1101725" indent="-174625" algn="l" defTabSz="457200" rtl="0" eaLnBrk="0" fontAlgn="base" hangingPunct="0">
              <a:spcBef>
                <a:spcPct val="20000"/>
              </a:spcBef>
              <a:spcAft>
                <a:spcPct val="0"/>
              </a:spcAft>
              <a:buClr>
                <a:schemeClr val="tx2"/>
              </a:buClr>
              <a:buFont typeface="Arial" panose="020B0604020202020204" pitchFamily="34" charset="0"/>
              <a:buChar char="»"/>
              <a:defRPr sz="2400" kern="1200">
                <a:solidFill>
                  <a:schemeClr val="tx1"/>
                </a:solidFill>
                <a:latin typeface="Arial" pitchFamily="34" charset="0"/>
                <a:ea typeface="Geneva"/>
                <a:cs typeface="Genev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anose="020B0604020202020204" pitchFamily="34" charset="0"/>
              <a:buNone/>
            </a:pPr>
            <a:endParaRPr lang="en-GB" sz="1800" b="1" dirty="0" smtClean="0"/>
          </a:p>
          <a:p>
            <a:pPr marL="0" indent="0">
              <a:buFont typeface="Arial" panose="020B0604020202020204" pitchFamily="34" charset="0"/>
              <a:buNone/>
            </a:pPr>
            <a:r>
              <a:rPr lang="en-GB" sz="1800" b="1" dirty="0" smtClean="0"/>
              <a:t>We always run projects the best that we can for customers</a:t>
            </a:r>
          </a:p>
          <a:p>
            <a:pPr lvl="1"/>
            <a:r>
              <a:rPr lang="en-GB" sz="1600" dirty="0" smtClean="0"/>
              <a:t>Individual project activities are not necessarily impacted by future incentives </a:t>
            </a:r>
          </a:p>
          <a:p>
            <a:pPr lvl="1"/>
            <a:r>
              <a:rPr lang="en-GB" sz="1600" dirty="0" smtClean="0"/>
              <a:t>Incentives like the STR help gain buy in from the business to invest BAU money in successful innovation </a:t>
            </a:r>
          </a:p>
          <a:p>
            <a:pPr lvl="1"/>
            <a:r>
              <a:rPr lang="en-GB" sz="1600" dirty="0" smtClean="0"/>
              <a:t>FPP was about saving money for customers, not for the network.  The STR would be the reward for exceptional customer benefits</a:t>
            </a:r>
          </a:p>
          <a:p>
            <a:pPr marL="344487" lvl="1" indent="0">
              <a:buFont typeface="Arial" panose="020B0604020202020204" pitchFamily="34" charset="0"/>
              <a:buNone/>
            </a:pPr>
            <a:r>
              <a:rPr lang="en-GB" sz="1600" dirty="0" smtClean="0"/>
              <a:t> </a:t>
            </a:r>
          </a:p>
          <a:p>
            <a:pPr marL="0" indent="0">
              <a:buFont typeface="Arial" panose="020B0604020202020204" pitchFamily="34" charset="0"/>
              <a:buNone/>
            </a:pPr>
            <a:r>
              <a:rPr lang="en-GB" sz="1800" b="1" dirty="0" smtClean="0"/>
              <a:t>If we are successful in winning some of the STR fund</a:t>
            </a:r>
          </a:p>
          <a:p>
            <a:pPr lvl="1"/>
            <a:r>
              <a:rPr lang="en-GB" sz="1600" dirty="0" smtClean="0"/>
              <a:t>We will reinvest money in innovative solutions to further benefit our customers</a:t>
            </a:r>
          </a:p>
          <a:p>
            <a:pPr lvl="1"/>
            <a:r>
              <a:rPr lang="en-GB" sz="1600" dirty="0" smtClean="0"/>
              <a:t>We will reinvest money in the ANM rollout to deliver the best FDG for customers </a:t>
            </a:r>
          </a:p>
          <a:p>
            <a:pPr lvl="1"/>
            <a:endParaRPr lang="en-GB" sz="1600" dirty="0" smtClean="0"/>
          </a:p>
          <a:p>
            <a:pPr marL="344487" lvl="1" indent="0">
              <a:buFont typeface="Arial" panose="020B0604020202020204" pitchFamily="34" charset="0"/>
              <a:buNone/>
            </a:pPr>
            <a:endParaRPr lang="en-GB" sz="1600" dirty="0" smtClean="0"/>
          </a:p>
          <a:p>
            <a:pPr lvl="1"/>
            <a:endParaRPr lang="en-GB" sz="1600" dirty="0" smtClean="0"/>
          </a:p>
        </p:txBody>
      </p:sp>
      <p:sp>
        <p:nvSpPr>
          <p:cNvPr id="6" name="TextBox 5"/>
          <p:cNvSpPr txBox="1"/>
          <p:nvPr/>
        </p:nvSpPr>
        <p:spPr>
          <a:xfrm>
            <a:off x="446491" y="744959"/>
            <a:ext cx="8240309" cy="307777"/>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GB" sz="1400" dirty="0">
                <a:solidFill>
                  <a:schemeClr val="tx1"/>
                </a:solidFill>
                <a:latin typeface="Calibri" pitchFamily="34" charset="0"/>
              </a:rPr>
              <a:t>How has this STR incentive influenced your project management and operational practices?</a:t>
            </a:r>
            <a:endParaRPr lang="en-GB" sz="1400" dirty="0"/>
          </a:p>
        </p:txBody>
      </p:sp>
    </p:spTree>
    <p:extLst>
      <p:ext uri="{BB962C8B-B14F-4D97-AF65-F5344CB8AC3E}">
        <p14:creationId xmlns:p14="http://schemas.microsoft.com/office/powerpoint/2010/main" val="21730327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Datasets/IP shared with others</a:t>
            </a:r>
            <a:br>
              <a:rPr lang="en-GB" dirty="0" smtClean="0"/>
            </a:br>
            <a:r>
              <a:rPr lang="en-GB" sz="1600" dirty="0" smtClean="0"/>
              <a:t/>
            </a:r>
            <a:br>
              <a:rPr lang="en-GB" sz="1600" dirty="0" smtClean="0"/>
            </a:br>
            <a:endParaRPr lang="en-GB" sz="1600" dirty="0"/>
          </a:p>
        </p:txBody>
      </p:sp>
      <p:graphicFrame>
        <p:nvGraphicFramePr>
          <p:cNvPr id="4" name="Diagram 3"/>
          <p:cNvGraphicFramePr/>
          <p:nvPr>
            <p:extLst>
              <p:ext uri="{D42A27DB-BD31-4B8C-83A1-F6EECF244321}">
                <p14:modId xmlns:p14="http://schemas.microsoft.com/office/powerpoint/2010/main" val="952054669"/>
              </p:ext>
            </p:extLst>
          </p:nvPr>
        </p:nvGraphicFramePr>
        <p:xfrm>
          <a:off x="-85378" y="1772816"/>
          <a:ext cx="8928992"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441821" y="846138"/>
            <a:ext cx="7874595" cy="52322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GB" sz="1400" dirty="0">
                <a:solidFill>
                  <a:schemeClr val="tx1"/>
                </a:solidFill>
                <a:latin typeface="Calibri" pitchFamily="34" charset="0"/>
              </a:rPr>
              <a:t>Please detail any datasets/other IP, generated as part of the project, that has been shared with other DNOs, academia? What efforts did you take to improve access and usability of </a:t>
            </a:r>
            <a:r>
              <a:rPr lang="en-GB" sz="1400" dirty="0" smtClean="0">
                <a:solidFill>
                  <a:schemeClr val="tx1"/>
                </a:solidFill>
                <a:latin typeface="Calibri" pitchFamily="34" charset="0"/>
              </a:rPr>
              <a:t>data </a:t>
            </a:r>
            <a:r>
              <a:rPr lang="en-GB" sz="1400" dirty="0">
                <a:solidFill>
                  <a:schemeClr val="tx1"/>
                </a:solidFill>
                <a:latin typeface="Calibri" pitchFamily="34" charset="0"/>
              </a:rPr>
              <a:t>for interested </a:t>
            </a:r>
            <a:r>
              <a:rPr lang="en-GB" sz="1400" dirty="0" smtClean="0">
                <a:solidFill>
                  <a:schemeClr val="tx1"/>
                </a:solidFill>
                <a:latin typeface="Calibri" pitchFamily="34" charset="0"/>
              </a:rPr>
              <a:t>users?</a:t>
            </a:r>
            <a:endParaRPr lang="en-GB" sz="1400" dirty="0"/>
          </a:p>
        </p:txBody>
      </p:sp>
    </p:spTree>
    <p:extLst>
      <p:ext uri="{BB962C8B-B14F-4D97-AF65-F5344CB8AC3E}">
        <p14:creationId xmlns:p14="http://schemas.microsoft.com/office/powerpoint/2010/main" val="3487565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324"/>
            <a:ext cx="8229600" cy="1143000"/>
          </a:xfrm>
        </p:spPr>
        <p:txBody>
          <a:bodyPr/>
          <a:lstStyle/>
          <a:p>
            <a:r>
              <a:rPr lang="en-GB" dirty="0" smtClean="0"/>
              <a:t>Wider factors affecting DG uptake</a:t>
            </a:r>
            <a:br>
              <a:rPr lang="en-GB" dirty="0" smtClean="0"/>
            </a:br>
            <a:endParaRPr lang="en-GB" dirty="0"/>
          </a:p>
        </p:txBody>
      </p:sp>
      <p:sp>
        <p:nvSpPr>
          <p:cNvPr id="5" name="Explosion 2 4"/>
          <p:cNvSpPr/>
          <p:nvPr/>
        </p:nvSpPr>
        <p:spPr>
          <a:xfrm rot="935759">
            <a:off x="2944153" y="5058789"/>
            <a:ext cx="2713735" cy="1692188"/>
          </a:xfrm>
          <a:prstGeom prst="irregularSeal2">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1" name="TextBox 10"/>
          <p:cNvSpPr txBox="1"/>
          <p:nvPr/>
        </p:nvSpPr>
        <p:spPr>
          <a:xfrm>
            <a:off x="3257006" y="5445224"/>
            <a:ext cx="1824736" cy="830997"/>
          </a:xfrm>
          <a:prstGeom prst="rect">
            <a:avLst/>
          </a:prstGeom>
          <a:noFill/>
        </p:spPr>
        <p:txBody>
          <a:bodyPr wrap="square" rtlCol="0">
            <a:spAutoFit/>
          </a:bodyPr>
          <a:lstStyle/>
          <a:p>
            <a:pPr algn="ctr"/>
            <a:r>
              <a:rPr lang="en-GB" sz="2400" b="1" dirty="0" smtClean="0"/>
              <a:t> FPP success</a:t>
            </a:r>
            <a:endParaRPr lang="en-GB" sz="2400" b="1" dirty="0"/>
          </a:p>
        </p:txBody>
      </p:sp>
      <p:sp>
        <p:nvSpPr>
          <p:cNvPr id="12" name="TextBox 11"/>
          <p:cNvSpPr txBox="1"/>
          <p:nvPr/>
        </p:nvSpPr>
        <p:spPr>
          <a:xfrm>
            <a:off x="429282" y="673532"/>
            <a:ext cx="8257518" cy="52322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GB" sz="1400" dirty="0">
                <a:solidFill>
                  <a:schemeClr val="tx1"/>
                </a:solidFill>
                <a:latin typeface="Calibri" pitchFamily="34" charset="0"/>
              </a:rPr>
              <a:t>To what extent did wider economic and macro factors outside of your control, accelerate the uptake of DG in the project area</a:t>
            </a:r>
            <a:r>
              <a:rPr lang="en-GB" sz="1400" dirty="0" smtClean="0">
                <a:solidFill>
                  <a:schemeClr val="tx1"/>
                </a:solidFill>
                <a:latin typeface="Calibri" pitchFamily="34" charset="0"/>
              </a:rPr>
              <a:t>?</a:t>
            </a:r>
            <a:endParaRPr lang="en-GB" sz="1400" dirty="0"/>
          </a:p>
        </p:txBody>
      </p:sp>
      <p:grpSp>
        <p:nvGrpSpPr>
          <p:cNvPr id="9" name="Group 8"/>
          <p:cNvGrpSpPr/>
          <p:nvPr/>
        </p:nvGrpSpPr>
        <p:grpSpPr>
          <a:xfrm>
            <a:off x="235666" y="1290749"/>
            <a:ext cx="3850344" cy="3774723"/>
            <a:chOff x="-114711" y="2091870"/>
            <a:chExt cx="3806145" cy="3774723"/>
          </a:xfrm>
        </p:grpSpPr>
        <p:sp>
          <p:nvSpPr>
            <p:cNvPr id="15" name="Oval 14"/>
            <p:cNvSpPr/>
            <p:nvPr/>
          </p:nvSpPr>
          <p:spPr>
            <a:xfrm>
              <a:off x="-18959" y="2375023"/>
              <a:ext cx="3507090" cy="1217966"/>
            </a:xfrm>
            <a:prstGeom prst="ellipse">
              <a:avLst/>
            </a:prstGeom>
          </p:spPr>
          <p:style>
            <a:lnRef idx="0">
              <a:schemeClr val="accent1">
                <a:hueOff val="0"/>
                <a:satOff val="0"/>
                <a:lumOff val="0"/>
                <a:alphaOff val="0"/>
              </a:schemeClr>
            </a:lnRef>
            <a:fillRef idx="1">
              <a:schemeClr val="accent1">
                <a:tint val="50000"/>
                <a:alpha val="40000"/>
                <a:hueOff val="0"/>
                <a:satOff val="0"/>
                <a:lumOff val="0"/>
                <a:alphaOff val="0"/>
              </a:schemeClr>
            </a:fillRef>
            <a:effectRef idx="0">
              <a:schemeClr val="accent1">
                <a:tint val="50000"/>
                <a:alpha val="40000"/>
                <a:hueOff val="0"/>
                <a:satOff val="0"/>
                <a:lumOff val="0"/>
                <a:alphaOff val="0"/>
              </a:schemeClr>
            </a:effectRef>
            <a:fontRef idx="minor">
              <a:schemeClr val="lt1">
                <a:hueOff val="0"/>
                <a:satOff val="0"/>
                <a:lumOff val="0"/>
                <a:alphaOff val="0"/>
              </a:schemeClr>
            </a:fontRef>
          </p:style>
        </p:sp>
        <p:sp>
          <p:nvSpPr>
            <p:cNvPr id="16" name="Down Arrow 15"/>
            <p:cNvSpPr/>
            <p:nvPr/>
          </p:nvSpPr>
          <p:spPr>
            <a:xfrm>
              <a:off x="1448527" y="4899512"/>
              <a:ext cx="679668" cy="434988"/>
            </a:xfrm>
            <a:prstGeom prst="downArrow">
              <a:avLst/>
            </a:prstGeom>
            <a:solidFill>
              <a:schemeClr val="accent1"/>
            </a:solidFill>
          </p:spPr>
          <p:style>
            <a:lnRef idx="2">
              <a:schemeClr val="accent1"/>
            </a:lnRef>
            <a:fillRef idx="1">
              <a:schemeClr val="lt1"/>
            </a:fillRef>
            <a:effectRef idx="0">
              <a:schemeClr val="accent1"/>
            </a:effectRef>
            <a:fontRef idx="minor">
              <a:schemeClr val="dk1">
                <a:hueOff val="0"/>
                <a:satOff val="0"/>
                <a:lumOff val="0"/>
                <a:alphaOff val="0"/>
              </a:schemeClr>
            </a:fontRef>
          </p:style>
        </p:sp>
        <p:sp>
          <p:nvSpPr>
            <p:cNvPr id="17" name="Freeform 16"/>
            <p:cNvSpPr/>
            <p:nvPr/>
          </p:nvSpPr>
          <p:spPr>
            <a:xfrm>
              <a:off x="395535" y="5440425"/>
              <a:ext cx="2688976" cy="426168"/>
            </a:xfrm>
            <a:custGeom>
              <a:avLst/>
              <a:gdLst>
                <a:gd name="connsiteX0" fmla="*/ 0 w 2688976"/>
                <a:gd name="connsiteY0" fmla="*/ 0 h 426168"/>
                <a:gd name="connsiteX1" fmla="*/ 2688976 w 2688976"/>
                <a:gd name="connsiteY1" fmla="*/ 0 h 426168"/>
                <a:gd name="connsiteX2" fmla="*/ 2688976 w 2688976"/>
                <a:gd name="connsiteY2" fmla="*/ 426168 h 426168"/>
                <a:gd name="connsiteX3" fmla="*/ 0 w 2688976"/>
                <a:gd name="connsiteY3" fmla="*/ 426168 h 426168"/>
                <a:gd name="connsiteX4" fmla="*/ 0 w 2688976"/>
                <a:gd name="connsiteY4" fmla="*/ 0 h 4261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8976" h="426168">
                  <a:moveTo>
                    <a:pt x="0" y="0"/>
                  </a:moveTo>
                  <a:lnTo>
                    <a:pt x="2688976" y="0"/>
                  </a:lnTo>
                  <a:lnTo>
                    <a:pt x="2688976" y="426168"/>
                  </a:lnTo>
                  <a:lnTo>
                    <a:pt x="0" y="426168"/>
                  </a:lnTo>
                  <a:lnTo>
                    <a:pt x="0" y="0"/>
                  </a:lnTo>
                  <a:close/>
                </a:path>
              </a:pathLst>
            </a:custGeom>
            <a:ln w="57150"/>
          </p:spPr>
          <p:style>
            <a:lnRef idx="2">
              <a:schemeClr val="accent5"/>
            </a:lnRef>
            <a:fillRef idx="1">
              <a:schemeClr val="lt1"/>
            </a:fillRef>
            <a:effectRef idx="0">
              <a:schemeClr val="accent5"/>
            </a:effectRef>
            <a:fontRef idx="minor">
              <a:schemeClr val="tx1">
                <a:hueOff val="0"/>
                <a:satOff val="0"/>
                <a:lumOff val="0"/>
                <a:alphaOff val="0"/>
              </a:schemeClr>
            </a:fontRef>
          </p:style>
          <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US" sz="1500" b="1" kern="1200" dirty="0" smtClean="0"/>
                <a:t>FPP project developed</a:t>
              </a:r>
              <a:endParaRPr lang="en-US" sz="1500" b="1" kern="1200" dirty="0"/>
            </a:p>
          </p:txBody>
        </p:sp>
        <p:sp>
          <p:nvSpPr>
            <p:cNvPr id="18" name="Freeform 17"/>
            <p:cNvSpPr/>
            <p:nvPr/>
          </p:nvSpPr>
          <p:spPr>
            <a:xfrm>
              <a:off x="1256099" y="3398773"/>
              <a:ext cx="1223403" cy="1223403"/>
            </a:xfrm>
            <a:custGeom>
              <a:avLst/>
              <a:gdLst>
                <a:gd name="connsiteX0" fmla="*/ 0 w 1223403"/>
                <a:gd name="connsiteY0" fmla="*/ 611702 h 1223403"/>
                <a:gd name="connsiteX1" fmla="*/ 611702 w 1223403"/>
                <a:gd name="connsiteY1" fmla="*/ 0 h 1223403"/>
                <a:gd name="connsiteX2" fmla="*/ 1223404 w 1223403"/>
                <a:gd name="connsiteY2" fmla="*/ 611702 h 1223403"/>
                <a:gd name="connsiteX3" fmla="*/ 611702 w 1223403"/>
                <a:gd name="connsiteY3" fmla="*/ 1223404 h 1223403"/>
                <a:gd name="connsiteX4" fmla="*/ 0 w 1223403"/>
                <a:gd name="connsiteY4" fmla="*/ 611702 h 1223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3403" h="1223403">
                  <a:moveTo>
                    <a:pt x="0" y="611702"/>
                  </a:moveTo>
                  <a:cubicBezTo>
                    <a:pt x="0" y="273868"/>
                    <a:pt x="273868" y="0"/>
                    <a:pt x="611702" y="0"/>
                  </a:cubicBezTo>
                  <a:cubicBezTo>
                    <a:pt x="949536" y="0"/>
                    <a:pt x="1223404" y="273868"/>
                    <a:pt x="1223404" y="611702"/>
                  </a:cubicBezTo>
                  <a:cubicBezTo>
                    <a:pt x="1223404" y="949536"/>
                    <a:pt x="949536" y="1223404"/>
                    <a:pt x="611702" y="1223404"/>
                  </a:cubicBezTo>
                  <a:cubicBezTo>
                    <a:pt x="273868" y="1223404"/>
                    <a:pt x="0" y="949536"/>
                    <a:pt x="0" y="611702"/>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6943" tIns="196943" rIns="196943" bIns="196943" numCol="1" spcCol="1270" anchor="ctr" anchorCtr="0">
              <a:noAutofit/>
            </a:bodyPr>
            <a:lstStyle/>
            <a:p>
              <a:pPr lvl="0" algn="ctr" defTabSz="622300">
                <a:lnSpc>
                  <a:spcPct val="90000"/>
                </a:lnSpc>
                <a:spcBef>
                  <a:spcPct val="0"/>
                </a:spcBef>
                <a:spcAft>
                  <a:spcPct val="35000"/>
                </a:spcAft>
              </a:pPr>
              <a:r>
                <a:rPr lang="en-US" sz="1400" kern="1200" dirty="0" smtClean="0"/>
                <a:t>High </a:t>
              </a:r>
              <a:r>
                <a:rPr lang="en-US" sz="1400" kern="1200" smtClean="0"/>
                <a:t>connection costs</a:t>
              </a:r>
              <a:endParaRPr lang="en-US" sz="1400" kern="1200" dirty="0"/>
            </a:p>
          </p:txBody>
        </p:sp>
        <p:sp>
          <p:nvSpPr>
            <p:cNvPr id="20" name="Freeform 19"/>
            <p:cNvSpPr/>
            <p:nvPr/>
          </p:nvSpPr>
          <p:spPr>
            <a:xfrm>
              <a:off x="380686" y="2480948"/>
              <a:ext cx="1223403" cy="1223403"/>
            </a:xfrm>
            <a:custGeom>
              <a:avLst/>
              <a:gdLst>
                <a:gd name="connsiteX0" fmla="*/ 0 w 1223403"/>
                <a:gd name="connsiteY0" fmla="*/ 611702 h 1223403"/>
                <a:gd name="connsiteX1" fmla="*/ 611702 w 1223403"/>
                <a:gd name="connsiteY1" fmla="*/ 0 h 1223403"/>
                <a:gd name="connsiteX2" fmla="*/ 1223404 w 1223403"/>
                <a:gd name="connsiteY2" fmla="*/ 611702 h 1223403"/>
                <a:gd name="connsiteX3" fmla="*/ 611702 w 1223403"/>
                <a:gd name="connsiteY3" fmla="*/ 1223404 h 1223403"/>
                <a:gd name="connsiteX4" fmla="*/ 0 w 1223403"/>
                <a:gd name="connsiteY4" fmla="*/ 611702 h 1223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3403" h="1223403">
                  <a:moveTo>
                    <a:pt x="0" y="611702"/>
                  </a:moveTo>
                  <a:cubicBezTo>
                    <a:pt x="0" y="273868"/>
                    <a:pt x="273868" y="0"/>
                    <a:pt x="611702" y="0"/>
                  </a:cubicBezTo>
                  <a:cubicBezTo>
                    <a:pt x="949536" y="0"/>
                    <a:pt x="1223404" y="273868"/>
                    <a:pt x="1223404" y="611702"/>
                  </a:cubicBezTo>
                  <a:cubicBezTo>
                    <a:pt x="1223404" y="949536"/>
                    <a:pt x="949536" y="1223404"/>
                    <a:pt x="611702" y="1223404"/>
                  </a:cubicBezTo>
                  <a:cubicBezTo>
                    <a:pt x="273868" y="1223404"/>
                    <a:pt x="0" y="949536"/>
                    <a:pt x="0" y="611702"/>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6943" tIns="196943" rIns="196943" bIns="196943" numCol="1" spcCol="1270" anchor="ctr" anchorCtr="0">
              <a:noAutofit/>
            </a:bodyPr>
            <a:lstStyle/>
            <a:p>
              <a:pPr lvl="0" algn="ctr" defTabSz="622300">
                <a:lnSpc>
                  <a:spcPct val="90000"/>
                </a:lnSpc>
                <a:spcBef>
                  <a:spcPct val="0"/>
                </a:spcBef>
                <a:spcAft>
                  <a:spcPct val="35000"/>
                </a:spcAft>
              </a:pPr>
              <a:r>
                <a:rPr lang="en-US" sz="1400" kern="1200" dirty="0" smtClean="0"/>
                <a:t>Network constraints </a:t>
              </a:r>
              <a:endParaRPr lang="en-US" sz="1400" kern="1200" dirty="0"/>
            </a:p>
          </p:txBody>
        </p:sp>
        <p:sp>
          <p:nvSpPr>
            <p:cNvPr id="22" name="Shape 21"/>
            <p:cNvSpPr/>
            <p:nvPr/>
          </p:nvSpPr>
          <p:spPr>
            <a:xfrm>
              <a:off x="-114711" y="2382820"/>
              <a:ext cx="3806145" cy="2433192"/>
            </a:xfrm>
            <a:prstGeom prst="funnel">
              <a:avLst/>
            </a:prstGeom>
            <a:blipFill rotWithShape="0">
              <a:blip r:embed="rId3"/>
              <a:stretch>
                <a:fillRect/>
              </a:stretch>
            </a:blipFill>
          </p:spPr>
          <p:style>
            <a:lnRef idx="1">
              <a:schemeClr val="accent1">
                <a:hueOff val="0"/>
                <a:satOff val="0"/>
                <a:lumOff val="0"/>
                <a:alphaOff val="0"/>
              </a:schemeClr>
            </a:lnRef>
            <a:fillRef idx="1">
              <a:scrgbClr r="0" g="0" b="0"/>
            </a:fillRef>
            <a:effectRef idx="0">
              <a:schemeClr val="lt1">
                <a:alpha val="40000"/>
                <a:hueOff val="0"/>
                <a:satOff val="0"/>
                <a:lumOff val="0"/>
                <a:alphaOff val="0"/>
              </a:schemeClr>
            </a:effectRef>
            <a:fontRef idx="minor">
              <a:schemeClr val="dk1">
                <a:hueOff val="0"/>
                <a:satOff val="0"/>
                <a:lumOff val="0"/>
                <a:alphaOff val="0"/>
              </a:schemeClr>
            </a:fontRef>
          </p:style>
        </p:sp>
        <p:sp>
          <p:nvSpPr>
            <p:cNvPr id="21" name="Freeform 20"/>
            <p:cNvSpPr/>
            <p:nvPr/>
          </p:nvSpPr>
          <p:spPr>
            <a:xfrm>
              <a:off x="1648543" y="2091870"/>
              <a:ext cx="1223403" cy="1223403"/>
            </a:xfrm>
            <a:custGeom>
              <a:avLst/>
              <a:gdLst>
                <a:gd name="connsiteX0" fmla="*/ 0 w 1223403"/>
                <a:gd name="connsiteY0" fmla="*/ 611702 h 1223403"/>
                <a:gd name="connsiteX1" fmla="*/ 611702 w 1223403"/>
                <a:gd name="connsiteY1" fmla="*/ 0 h 1223403"/>
                <a:gd name="connsiteX2" fmla="*/ 1223404 w 1223403"/>
                <a:gd name="connsiteY2" fmla="*/ 611702 h 1223403"/>
                <a:gd name="connsiteX3" fmla="*/ 611702 w 1223403"/>
                <a:gd name="connsiteY3" fmla="*/ 1223404 h 1223403"/>
                <a:gd name="connsiteX4" fmla="*/ 0 w 1223403"/>
                <a:gd name="connsiteY4" fmla="*/ 611702 h 1223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3403" h="1223403">
                  <a:moveTo>
                    <a:pt x="0" y="611702"/>
                  </a:moveTo>
                  <a:cubicBezTo>
                    <a:pt x="0" y="273868"/>
                    <a:pt x="273868" y="0"/>
                    <a:pt x="611702" y="0"/>
                  </a:cubicBezTo>
                  <a:cubicBezTo>
                    <a:pt x="949536" y="0"/>
                    <a:pt x="1223404" y="273868"/>
                    <a:pt x="1223404" y="611702"/>
                  </a:cubicBezTo>
                  <a:cubicBezTo>
                    <a:pt x="1223404" y="949536"/>
                    <a:pt x="949536" y="1223404"/>
                    <a:pt x="611702" y="1223404"/>
                  </a:cubicBezTo>
                  <a:cubicBezTo>
                    <a:pt x="273868" y="1223404"/>
                    <a:pt x="0" y="949536"/>
                    <a:pt x="0" y="611702"/>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6943" tIns="196943" rIns="196943" bIns="196943" numCol="1" spcCol="1270" anchor="ctr" anchorCtr="0">
              <a:noAutofit/>
            </a:bodyPr>
            <a:lstStyle/>
            <a:p>
              <a:pPr lvl="0" algn="ctr" defTabSz="622300">
                <a:lnSpc>
                  <a:spcPct val="90000"/>
                </a:lnSpc>
                <a:spcBef>
                  <a:spcPct val="0"/>
                </a:spcBef>
                <a:spcAft>
                  <a:spcPct val="35000"/>
                </a:spcAft>
              </a:pPr>
              <a:r>
                <a:rPr lang="en-US" sz="1400" kern="1200" dirty="0" smtClean="0"/>
                <a:t>Growing onshore </a:t>
              </a:r>
              <a:r>
                <a:rPr lang="en-US" sz="1400" dirty="0"/>
                <a:t>w</a:t>
              </a:r>
              <a:r>
                <a:rPr lang="en-US" sz="1400" kern="1200" dirty="0" smtClean="0"/>
                <a:t>ind</a:t>
              </a:r>
              <a:endParaRPr lang="en-US" sz="1400" kern="1200" dirty="0"/>
            </a:p>
          </p:txBody>
        </p:sp>
      </p:grpSp>
      <p:grpSp>
        <p:nvGrpSpPr>
          <p:cNvPr id="23" name="Group 22"/>
          <p:cNvGrpSpPr/>
          <p:nvPr/>
        </p:nvGrpSpPr>
        <p:grpSpPr>
          <a:xfrm>
            <a:off x="4244802" y="1326812"/>
            <a:ext cx="3806145" cy="3738660"/>
            <a:chOff x="3780173" y="2080195"/>
            <a:chExt cx="3806145" cy="3738660"/>
          </a:xfrm>
        </p:grpSpPr>
        <p:sp>
          <p:nvSpPr>
            <p:cNvPr id="24" name="Oval 23"/>
            <p:cNvSpPr/>
            <p:nvPr/>
          </p:nvSpPr>
          <p:spPr>
            <a:xfrm>
              <a:off x="3925295" y="2227946"/>
              <a:ext cx="3507090" cy="1217966"/>
            </a:xfrm>
            <a:prstGeom prst="ellipse">
              <a:avLst/>
            </a:prstGeom>
          </p:spPr>
          <p:style>
            <a:lnRef idx="0">
              <a:schemeClr val="accent1">
                <a:hueOff val="0"/>
                <a:satOff val="0"/>
                <a:lumOff val="0"/>
                <a:alphaOff val="0"/>
              </a:schemeClr>
            </a:lnRef>
            <a:fillRef idx="1">
              <a:schemeClr val="accent1">
                <a:tint val="50000"/>
                <a:alpha val="40000"/>
                <a:hueOff val="0"/>
                <a:satOff val="0"/>
                <a:lumOff val="0"/>
                <a:alphaOff val="0"/>
              </a:schemeClr>
            </a:fillRef>
            <a:effectRef idx="0">
              <a:schemeClr val="accent1">
                <a:tint val="50000"/>
                <a:alpha val="40000"/>
                <a:hueOff val="0"/>
                <a:satOff val="0"/>
                <a:lumOff val="0"/>
                <a:alphaOff val="0"/>
              </a:schemeClr>
            </a:effectRef>
            <a:fontRef idx="minor">
              <a:schemeClr val="lt1">
                <a:hueOff val="0"/>
                <a:satOff val="0"/>
                <a:lumOff val="0"/>
                <a:alphaOff val="0"/>
              </a:schemeClr>
            </a:fontRef>
          </p:style>
        </p:sp>
        <p:sp>
          <p:nvSpPr>
            <p:cNvPr id="25" name="Down Arrow 24"/>
            <p:cNvSpPr/>
            <p:nvPr/>
          </p:nvSpPr>
          <p:spPr>
            <a:xfrm>
              <a:off x="5327815" y="4849254"/>
              <a:ext cx="679668" cy="434988"/>
            </a:xfrm>
            <a:prstGeom prst="downArrow">
              <a:avLst/>
            </a:prstGeom>
            <a:solidFill>
              <a:schemeClr val="accent1"/>
            </a:solidFill>
          </p:spPr>
          <p:style>
            <a:lnRef idx="2">
              <a:schemeClr val="accent1"/>
            </a:lnRef>
            <a:fillRef idx="1">
              <a:schemeClr val="lt1"/>
            </a:fillRef>
            <a:effectRef idx="0">
              <a:schemeClr val="accent1"/>
            </a:effectRef>
            <a:fontRef idx="minor">
              <a:schemeClr val="dk1">
                <a:hueOff val="0"/>
                <a:satOff val="0"/>
                <a:lumOff val="0"/>
                <a:alphaOff val="0"/>
              </a:schemeClr>
            </a:fontRef>
          </p:style>
        </p:sp>
        <p:sp>
          <p:nvSpPr>
            <p:cNvPr id="26" name="Freeform 25"/>
            <p:cNvSpPr/>
            <p:nvPr/>
          </p:nvSpPr>
          <p:spPr>
            <a:xfrm>
              <a:off x="4288708" y="5392687"/>
              <a:ext cx="2688976" cy="426168"/>
            </a:xfrm>
            <a:custGeom>
              <a:avLst/>
              <a:gdLst>
                <a:gd name="connsiteX0" fmla="*/ 0 w 2688976"/>
                <a:gd name="connsiteY0" fmla="*/ 0 h 426168"/>
                <a:gd name="connsiteX1" fmla="*/ 2688976 w 2688976"/>
                <a:gd name="connsiteY1" fmla="*/ 0 h 426168"/>
                <a:gd name="connsiteX2" fmla="*/ 2688976 w 2688976"/>
                <a:gd name="connsiteY2" fmla="*/ 426168 h 426168"/>
                <a:gd name="connsiteX3" fmla="*/ 0 w 2688976"/>
                <a:gd name="connsiteY3" fmla="*/ 426168 h 426168"/>
                <a:gd name="connsiteX4" fmla="*/ 0 w 2688976"/>
                <a:gd name="connsiteY4" fmla="*/ 0 h 4261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8976" h="426168">
                  <a:moveTo>
                    <a:pt x="0" y="0"/>
                  </a:moveTo>
                  <a:lnTo>
                    <a:pt x="2688976" y="0"/>
                  </a:lnTo>
                  <a:lnTo>
                    <a:pt x="2688976" y="426168"/>
                  </a:lnTo>
                  <a:lnTo>
                    <a:pt x="0" y="426168"/>
                  </a:lnTo>
                  <a:lnTo>
                    <a:pt x="0" y="0"/>
                  </a:lnTo>
                  <a:close/>
                </a:path>
              </a:pathLst>
            </a:custGeom>
            <a:ln w="57150"/>
          </p:spPr>
          <p:style>
            <a:lnRef idx="2">
              <a:schemeClr val="accent5"/>
            </a:lnRef>
            <a:fillRef idx="1">
              <a:schemeClr val="lt1"/>
            </a:fillRef>
            <a:effectRef idx="0">
              <a:schemeClr val="accent5"/>
            </a:effectRef>
            <a:fontRef idx="minor">
              <a:schemeClr val="tx1">
                <a:hueOff val="0"/>
                <a:satOff val="0"/>
                <a:lumOff val="0"/>
                <a:alphaOff val="0"/>
              </a:schemeClr>
            </a:fontRef>
          </p:style>
          <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US" sz="1500" b="1" kern="1200" dirty="0" smtClean="0"/>
                <a:t>High levels of DG applications</a:t>
              </a:r>
              <a:endParaRPr lang="en-US" sz="1500" b="1" kern="1200" dirty="0"/>
            </a:p>
          </p:txBody>
        </p:sp>
        <p:sp>
          <p:nvSpPr>
            <p:cNvPr id="27" name="Freeform 26"/>
            <p:cNvSpPr/>
            <p:nvPr/>
          </p:nvSpPr>
          <p:spPr>
            <a:xfrm>
              <a:off x="5119851" y="3356165"/>
              <a:ext cx="1223403" cy="1223403"/>
            </a:xfrm>
            <a:custGeom>
              <a:avLst/>
              <a:gdLst>
                <a:gd name="connsiteX0" fmla="*/ 0 w 1223403"/>
                <a:gd name="connsiteY0" fmla="*/ 611702 h 1223403"/>
                <a:gd name="connsiteX1" fmla="*/ 611702 w 1223403"/>
                <a:gd name="connsiteY1" fmla="*/ 0 h 1223403"/>
                <a:gd name="connsiteX2" fmla="*/ 1223404 w 1223403"/>
                <a:gd name="connsiteY2" fmla="*/ 611702 h 1223403"/>
                <a:gd name="connsiteX3" fmla="*/ 611702 w 1223403"/>
                <a:gd name="connsiteY3" fmla="*/ 1223404 h 1223403"/>
                <a:gd name="connsiteX4" fmla="*/ 0 w 1223403"/>
                <a:gd name="connsiteY4" fmla="*/ 611702 h 1223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3403" h="1223403">
                  <a:moveTo>
                    <a:pt x="0" y="611702"/>
                  </a:moveTo>
                  <a:cubicBezTo>
                    <a:pt x="0" y="273868"/>
                    <a:pt x="273868" y="0"/>
                    <a:pt x="611702" y="0"/>
                  </a:cubicBezTo>
                  <a:cubicBezTo>
                    <a:pt x="949536" y="0"/>
                    <a:pt x="1223404" y="273868"/>
                    <a:pt x="1223404" y="611702"/>
                  </a:cubicBezTo>
                  <a:cubicBezTo>
                    <a:pt x="1223404" y="949536"/>
                    <a:pt x="949536" y="1223404"/>
                    <a:pt x="611702" y="1223404"/>
                  </a:cubicBezTo>
                  <a:cubicBezTo>
                    <a:pt x="273868" y="1223404"/>
                    <a:pt x="0" y="949536"/>
                    <a:pt x="0" y="611702"/>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9483" tIns="199483" rIns="199483" bIns="199483" numCol="1" spcCol="1270" anchor="ctr" anchorCtr="0">
              <a:noAutofit/>
            </a:bodyPr>
            <a:lstStyle/>
            <a:p>
              <a:pPr lvl="0" algn="ctr" defTabSz="711200">
                <a:lnSpc>
                  <a:spcPct val="90000"/>
                </a:lnSpc>
                <a:spcBef>
                  <a:spcPct val="0"/>
                </a:spcBef>
                <a:spcAft>
                  <a:spcPct val="35000"/>
                </a:spcAft>
              </a:pPr>
              <a:r>
                <a:rPr lang="en-US" sz="1600" kern="1200" dirty="0" err="1" smtClean="0"/>
                <a:t>FiT</a:t>
              </a:r>
              <a:r>
                <a:rPr lang="en-US" sz="1600" kern="1200" dirty="0" smtClean="0"/>
                <a:t> rates and deadlines</a:t>
              </a:r>
              <a:endParaRPr lang="en-US" sz="1600" kern="1200" dirty="0"/>
            </a:p>
          </p:txBody>
        </p:sp>
        <p:sp>
          <p:nvSpPr>
            <p:cNvPr id="28" name="Freeform 27"/>
            <p:cNvSpPr/>
            <p:nvPr/>
          </p:nvSpPr>
          <p:spPr>
            <a:xfrm>
              <a:off x="4244438" y="2438340"/>
              <a:ext cx="1223403" cy="1223403"/>
            </a:xfrm>
            <a:custGeom>
              <a:avLst/>
              <a:gdLst>
                <a:gd name="connsiteX0" fmla="*/ 0 w 1223403"/>
                <a:gd name="connsiteY0" fmla="*/ 611702 h 1223403"/>
                <a:gd name="connsiteX1" fmla="*/ 611702 w 1223403"/>
                <a:gd name="connsiteY1" fmla="*/ 0 h 1223403"/>
                <a:gd name="connsiteX2" fmla="*/ 1223404 w 1223403"/>
                <a:gd name="connsiteY2" fmla="*/ 611702 h 1223403"/>
                <a:gd name="connsiteX3" fmla="*/ 611702 w 1223403"/>
                <a:gd name="connsiteY3" fmla="*/ 1223404 h 1223403"/>
                <a:gd name="connsiteX4" fmla="*/ 0 w 1223403"/>
                <a:gd name="connsiteY4" fmla="*/ 611702 h 1223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3403" h="1223403">
                  <a:moveTo>
                    <a:pt x="0" y="611702"/>
                  </a:moveTo>
                  <a:cubicBezTo>
                    <a:pt x="0" y="273868"/>
                    <a:pt x="273868" y="0"/>
                    <a:pt x="611702" y="0"/>
                  </a:cubicBezTo>
                  <a:cubicBezTo>
                    <a:pt x="949536" y="0"/>
                    <a:pt x="1223404" y="273868"/>
                    <a:pt x="1223404" y="611702"/>
                  </a:cubicBezTo>
                  <a:cubicBezTo>
                    <a:pt x="1223404" y="949536"/>
                    <a:pt x="949536" y="1223404"/>
                    <a:pt x="611702" y="1223404"/>
                  </a:cubicBezTo>
                  <a:cubicBezTo>
                    <a:pt x="273868" y="1223404"/>
                    <a:pt x="0" y="949536"/>
                    <a:pt x="0" y="611702"/>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9483" tIns="199483" rIns="199483" bIns="199483" numCol="1" spcCol="1270" anchor="ctr" anchorCtr="0">
              <a:noAutofit/>
            </a:bodyPr>
            <a:lstStyle/>
            <a:p>
              <a:pPr lvl="0" algn="ctr" defTabSz="711200">
                <a:lnSpc>
                  <a:spcPct val="90000"/>
                </a:lnSpc>
                <a:spcBef>
                  <a:spcPct val="0"/>
                </a:spcBef>
                <a:spcAft>
                  <a:spcPct val="35000"/>
                </a:spcAft>
              </a:pPr>
              <a:r>
                <a:rPr lang="en-US" sz="1600" kern="1200" dirty="0" smtClean="0"/>
                <a:t>Falling solar PV costs</a:t>
              </a:r>
              <a:endParaRPr lang="en-US" sz="1600" kern="1200" dirty="0"/>
            </a:p>
          </p:txBody>
        </p:sp>
        <p:sp>
          <p:nvSpPr>
            <p:cNvPr id="30" name="Shape 29"/>
            <p:cNvSpPr/>
            <p:nvPr/>
          </p:nvSpPr>
          <p:spPr>
            <a:xfrm>
              <a:off x="3780173" y="2270518"/>
              <a:ext cx="3806145" cy="2518419"/>
            </a:xfrm>
            <a:prstGeom prst="funnel">
              <a:avLst/>
            </a:prstGeom>
            <a:blipFill rotWithShape="0">
              <a:blip r:embed="rId3"/>
              <a:stretch>
                <a:fillRect/>
              </a:stretch>
            </a:blipFill>
          </p:spPr>
          <p:style>
            <a:lnRef idx="1">
              <a:schemeClr val="accent1">
                <a:hueOff val="0"/>
                <a:satOff val="0"/>
                <a:lumOff val="0"/>
                <a:alphaOff val="0"/>
              </a:schemeClr>
            </a:lnRef>
            <a:fillRef idx="1">
              <a:scrgbClr r="0" g="0" b="0"/>
            </a:fillRef>
            <a:effectRef idx="0">
              <a:schemeClr val="lt1">
                <a:alpha val="40000"/>
                <a:hueOff val="0"/>
                <a:satOff val="0"/>
                <a:lumOff val="0"/>
                <a:alphaOff val="0"/>
              </a:schemeClr>
            </a:effectRef>
            <a:fontRef idx="minor">
              <a:schemeClr val="dk1">
                <a:hueOff val="0"/>
                <a:satOff val="0"/>
                <a:lumOff val="0"/>
                <a:alphaOff val="0"/>
              </a:schemeClr>
            </a:fontRef>
          </p:style>
        </p:sp>
        <p:sp>
          <p:nvSpPr>
            <p:cNvPr id="29" name="Freeform 28"/>
            <p:cNvSpPr/>
            <p:nvPr/>
          </p:nvSpPr>
          <p:spPr>
            <a:xfrm>
              <a:off x="5477110" y="2080195"/>
              <a:ext cx="1223403" cy="1223403"/>
            </a:xfrm>
            <a:custGeom>
              <a:avLst/>
              <a:gdLst>
                <a:gd name="connsiteX0" fmla="*/ 0 w 1223403"/>
                <a:gd name="connsiteY0" fmla="*/ 611702 h 1223403"/>
                <a:gd name="connsiteX1" fmla="*/ 611702 w 1223403"/>
                <a:gd name="connsiteY1" fmla="*/ 0 h 1223403"/>
                <a:gd name="connsiteX2" fmla="*/ 1223404 w 1223403"/>
                <a:gd name="connsiteY2" fmla="*/ 611702 h 1223403"/>
                <a:gd name="connsiteX3" fmla="*/ 611702 w 1223403"/>
                <a:gd name="connsiteY3" fmla="*/ 1223404 h 1223403"/>
                <a:gd name="connsiteX4" fmla="*/ 0 w 1223403"/>
                <a:gd name="connsiteY4" fmla="*/ 611702 h 1223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3403" h="1223403">
                  <a:moveTo>
                    <a:pt x="0" y="611702"/>
                  </a:moveTo>
                  <a:cubicBezTo>
                    <a:pt x="0" y="273868"/>
                    <a:pt x="273868" y="0"/>
                    <a:pt x="611702" y="0"/>
                  </a:cubicBezTo>
                  <a:cubicBezTo>
                    <a:pt x="949536" y="0"/>
                    <a:pt x="1223404" y="273868"/>
                    <a:pt x="1223404" y="611702"/>
                  </a:cubicBezTo>
                  <a:cubicBezTo>
                    <a:pt x="1223404" y="949536"/>
                    <a:pt x="949536" y="1223404"/>
                    <a:pt x="611702" y="1223404"/>
                  </a:cubicBezTo>
                  <a:cubicBezTo>
                    <a:pt x="273868" y="1223404"/>
                    <a:pt x="0" y="949536"/>
                    <a:pt x="0" y="611702"/>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9483" tIns="199483" rIns="199483" bIns="199483" numCol="1" spcCol="1270" anchor="ctr" anchorCtr="0">
              <a:noAutofit/>
            </a:bodyPr>
            <a:lstStyle/>
            <a:p>
              <a:pPr lvl="0" algn="ctr" defTabSz="711200">
                <a:lnSpc>
                  <a:spcPct val="90000"/>
                </a:lnSpc>
                <a:spcBef>
                  <a:spcPct val="0"/>
                </a:spcBef>
                <a:spcAft>
                  <a:spcPct val="35000"/>
                </a:spcAft>
              </a:pPr>
              <a:r>
                <a:rPr lang="en-US" sz="1600" kern="1200" dirty="0" smtClean="0"/>
                <a:t>UK Low Carbon policy</a:t>
              </a:r>
              <a:endParaRPr lang="en-US" sz="1600" kern="1200" dirty="0"/>
            </a:p>
          </p:txBody>
        </p:sp>
      </p:grpSp>
      <p:cxnSp>
        <p:nvCxnSpPr>
          <p:cNvPr id="32" name="Straight Arrow Connector 31"/>
          <p:cNvCxnSpPr/>
          <p:nvPr/>
        </p:nvCxnSpPr>
        <p:spPr>
          <a:xfrm>
            <a:off x="1974426" y="5157192"/>
            <a:ext cx="1085406" cy="45943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H="1">
            <a:off x="5438467" y="5157192"/>
            <a:ext cx="1033645" cy="45943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082698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Direct impact of the project</a:t>
            </a:r>
            <a:br>
              <a:rPr lang="en-GB" dirty="0" smtClean="0"/>
            </a:br>
            <a:endParaRPr lang="en-GB" sz="1600" dirty="0"/>
          </a:p>
        </p:txBody>
      </p:sp>
      <p:graphicFrame>
        <p:nvGraphicFramePr>
          <p:cNvPr id="5" name="Diagram 4"/>
          <p:cNvGraphicFramePr/>
          <p:nvPr>
            <p:extLst>
              <p:ext uri="{D42A27DB-BD31-4B8C-83A1-F6EECF244321}">
                <p14:modId xmlns:p14="http://schemas.microsoft.com/office/powerpoint/2010/main" val="1127509650"/>
              </p:ext>
            </p:extLst>
          </p:nvPr>
        </p:nvGraphicFramePr>
        <p:xfrm>
          <a:off x="-60886" y="1417638"/>
          <a:ext cx="8736632"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470401" y="980728"/>
            <a:ext cx="7701999" cy="307777"/>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GB" sz="1400" dirty="0">
                <a:solidFill>
                  <a:schemeClr val="tx1"/>
                </a:solidFill>
                <a:latin typeface="Calibri" pitchFamily="34" charset="0"/>
              </a:rPr>
              <a:t>What was the direct impact of the project on the DG market, government policy and on other DNOs ?</a:t>
            </a:r>
            <a:endParaRPr lang="en-GB" sz="1400" dirty="0"/>
          </a:p>
        </p:txBody>
      </p:sp>
    </p:spTree>
    <p:extLst>
      <p:ext uri="{BB962C8B-B14F-4D97-AF65-F5344CB8AC3E}">
        <p14:creationId xmlns:p14="http://schemas.microsoft.com/office/powerpoint/2010/main" val="19262595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940966"/>
          </a:xfrm>
        </p:spPr>
        <p:txBody>
          <a:bodyPr/>
          <a:lstStyle/>
          <a:p>
            <a:r>
              <a:rPr lang="en-GB" dirty="0" smtClean="0"/>
              <a:t>Additional Funding details</a:t>
            </a:r>
            <a:br>
              <a:rPr lang="en-GB" dirty="0" smtClean="0"/>
            </a:br>
            <a:r>
              <a:rPr lang="en-GB" dirty="0">
                <a:solidFill>
                  <a:schemeClr val="tx1"/>
                </a:solidFill>
                <a:latin typeface="Calibri" pitchFamily="34" charset="0"/>
              </a:rPr>
              <a:t/>
            </a:r>
            <a:br>
              <a:rPr lang="en-GB" dirty="0">
                <a:solidFill>
                  <a:schemeClr val="tx1"/>
                </a:solidFill>
                <a:latin typeface="Calibri" pitchFamily="34" charset="0"/>
              </a:rPr>
            </a:b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49732062"/>
              </p:ext>
            </p:extLst>
          </p:nvPr>
        </p:nvGraphicFramePr>
        <p:xfrm>
          <a:off x="424481" y="3337491"/>
          <a:ext cx="2448271" cy="2539781"/>
        </p:xfrm>
        <a:graphic>
          <a:graphicData uri="http://schemas.openxmlformats.org/drawingml/2006/table">
            <a:tbl>
              <a:tblPr firstRow="1" bandRow="1">
                <a:tableStyleId>{5C22544A-7EE6-4342-B048-85BDC9FD1C3A}</a:tableStyleId>
              </a:tblPr>
              <a:tblGrid>
                <a:gridCol w="1152127">
                  <a:extLst>
                    <a:ext uri="{9D8B030D-6E8A-4147-A177-3AD203B41FA5}">
                      <a16:colId xmlns:a16="http://schemas.microsoft.com/office/drawing/2014/main" val="2322625819"/>
                    </a:ext>
                  </a:extLst>
                </a:gridCol>
                <a:gridCol w="1296144">
                  <a:extLst>
                    <a:ext uri="{9D8B030D-6E8A-4147-A177-3AD203B41FA5}">
                      <a16:colId xmlns:a16="http://schemas.microsoft.com/office/drawing/2014/main" val="1026598202"/>
                    </a:ext>
                  </a:extLst>
                </a:gridCol>
              </a:tblGrid>
              <a:tr h="370840">
                <a:tc>
                  <a:txBody>
                    <a:bodyPr/>
                    <a:lstStyle/>
                    <a:p>
                      <a:r>
                        <a:rPr lang="en-GB" sz="1400" dirty="0" smtClean="0"/>
                        <a:t>Cost</a:t>
                      </a:r>
                      <a:r>
                        <a:rPr lang="en-GB" sz="1400" baseline="0" dirty="0" smtClean="0"/>
                        <a:t> Category</a:t>
                      </a:r>
                      <a:endParaRPr lang="en-GB" sz="1400" dirty="0"/>
                    </a:p>
                  </a:txBody>
                  <a:tcPr/>
                </a:tc>
                <a:tc>
                  <a:txBody>
                    <a:bodyPr/>
                    <a:lstStyle/>
                    <a:p>
                      <a:r>
                        <a:rPr lang="en-GB" sz="1400" dirty="0" smtClean="0"/>
                        <a:t>In-Kind External Contribution</a:t>
                      </a:r>
                      <a:endParaRPr lang="en-GB" sz="1400" dirty="0"/>
                    </a:p>
                  </a:txBody>
                  <a:tcPr/>
                </a:tc>
                <a:extLst>
                  <a:ext uri="{0D108BD9-81ED-4DB2-BD59-A6C34878D82A}">
                    <a16:rowId xmlns:a16="http://schemas.microsoft.com/office/drawing/2014/main" val="4276671706"/>
                  </a:ext>
                </a:extLst>
              </a:tr>
              <a:tr h="254421">
                <a:tc>
                  <a:txBody>
                    <a:bodyPr/>
                    <a:lstStyle/>
                    <a:p>
                      <a:r>
                        <a:rPr lang="en-GB" sz="1400" dirty="0" smtClean="0"/>
                        <a:t>Labour</a:t>
                      </a:r>
                      <a:endParaRPr lang="en-GB" sz="1400" dirty="0"/>
                    </a:p>
                  </a:txBody>
                  <a:tcPr/>
                </a:tc>
                <a:tc>
                  <a:txBody>
                    <a:bodyPr/>
                    <a:lstStyle/>
                    <a:p>
                      <a:r>
                        <a:rPr lang="en-GB" sz="1400" dirty="0" smtClean="0"/>
                        <a:t>69%</a:t>
                      </a:r>
                      <a:endParaRPr lang="en-GB" sz="1400" dirty="0"/>
                    </a:p>
                  </a:txBody>
                  <a:tcPr/>
                </a:tc>
                <a:extLst>
                  <a:ext uri="{0D108BD9-81ED-4DB2-BD59-A6C34878D82A}">
                    <a16:rowId xmlns:a16="http://schemas.microsoft.com/office/drawing/2014/main" val="629841920"/>
                  </a:ext>
                </a:extLst>
              </a:tr>
              <a:tr h="309661">
                <a:tc>
                  <a:txBody>
                    <a:bodyPr/>
                    <a:lstStyle/>
                    <a:p>
                      <a:r>
                        <a:rPr lang="en-GB" sz="1400" dirty="0" smtClean="0"/>
                        <a:t>Equipment</a:t>
                      </a:r>
                      <a:endParaRPr lang="en-GB" sz="1400" dirty="0"/>
                    </a:p>
                  </a:txBody>
                  <a:tcPr/>
                </a:tc>
                <a:tc>
                  <a:txBody>
                    <a:bodyPr/>
                    <a:lstStyle/>
                    <a:p>
                      <a:r>
                        <a:rPr lang="en-GB" sz="1400" dirty="0" smtClean="0"/>
                        <a:t>28%</a:t>
                      </a:r>
                      <a:endParaRPr lang="en-GB" sz="1400" dirty="0"/>
                    </a:p>
                  </a:txBody>
                  <a:tcPr/>
                </a:tc>
                <a:extLst>
                  <a:ext uri="{0D108BD9-81ED-4DB2-BD59-A6C34878D82A}">
                    <a16:rowId xmlns:a16="http://schemas.microsoft.com/office/drawing/2014/main" val="4011634586"/>
                  </a:ext>
                </a:extLst>
              </a:tr>
              <a:tr h="288032">
                <a:tc>
                  <a:txBody>
                    <a:bodyPr/>
                    <a:lstStyle/>
                    <a:p>
                      <a:r>
                        <a:rPr lang="en-GB" sz="1400" dirty="0" smtClean="0"/>
                        <a:t>Contractors</a:t>
                      </a:r>
                      <a:endParaRPr lang="en-GB" sz="1400" dirty="0"/>
                    </a:p>
                  </a:txBody>
                  <a:tcPr/>
                </a:tc>
                <a:tc>
                  <a:txBody>
                    <a:bodyPr/>
                    <a:lstStyle/>
                    <a:p>
                      <a:r>
                        <a:rPr lang="en-GB" sz="1400" dirty="0" smtClean="0"/>
                        <a:t>&lt;1%</a:t>
                      </a:r>
                      <a:endParaRPr lang="en-GB" sz="1400" dirty="0"/>
                    </a:p>
                  </a:txBody>
                  <a:tcPr/>
                </a:tc>
                <a:extLst>
                  <a:ext uri="{0D108BD9-81ED-4DB2-BD59-A6C34878D82A}">
                    <a16:rowId xmlns:a16="http://schemas.microsoft.com/office/drawing/2014/main" val="3749252857"/>
                  </a:ext>
                </a:extLst>
              </a:tr>
              <a:tr h="415280">
                <a:tc>
                  <a:txBody>
                    <a:bodyPr/>
                    <a:lstStyle/>
                    <a:p>
                      <a:r>
                        <a:rPr lang="en-GB" sz="1400" dirty="0" smtClean="0"/>
                        <a:t>Travel and Expenses</a:t>
                      </a:r>
                      <a:endParaRPr lang="en-GB" sz="1400" dirty="0"/>
                    </a:p>
                  </a:txBody>
                  <a:tcPr/>
                </a:tc>
                <a:tc>
                  <a:txBody>
                    <a:bodyPr/>
                    <a:lstStyle/>
                    <a:p>
                      <a:r>
                        <a:rPr lang="en-GB" sz="1400" dirty="0" smtClean="0"/>
                        <a:t>1.5%</a:t>
                      </a:r>
                      <a:endParaRPr lang="en-GB" sz="1400" dirty="0"/>
                    </a:p>
                  </a:txBody>
                  <a:tcPr/>
                </a:tc>
                <a:extLst>
                  <a:ext uri="{0D108BD9-81ED-4DB2-BD59-A6C34878D82A}">
                    <a16:rowId xmlns:a16="http://schemas.microsoft.com/office/drawing/2014/main" val="2215924536"/>
                  </a:ext>
                </a:extLst>
              </a:tr>
              <a:tr h="370840">
                <a:tc>
                  <a:txBody>
                    <a:bodyPr/>
                    <a:lstStyle/>
                    <a:p>
                      <a:r>
                        <a:rPr lang="en-GB" sz="1400" dirty="0" smtClean="0"/>
                        <a:t>Contingency</a:t>
                      </a:r>
                      <a:endParaRPr lang="en-GB" sz="1400" dirty="0"/>
                    </a:p>
                  </a:txBody>
                  <a:tcPr/>
                </a:tc>
                <a:tc>
                  <a:txBody>
                    <a:bodyPr/>
                    <a:lstStyle/>
                    <a:p>
                      <a:r>
                        <a:rPr lang="en-GB" sz="1400" dirty="0" smtClean="0"/>
                        <a:t>&lt;1%</a:t>
                      </a:r>
                      <a:endParaRPr lang="en-GB" sz="1400" dirty="0"/>
                    </a:p>
                  </a:txBody>
                  <a:tcPr/>
                </a:tc>
                <a:extLst>
                  <a:ext uri="{0D108BD9-81ED-4DB2-BD59-A6C34878D82A}">
                    <a16:rowId xmlns:a16="http://schemas.microsoft.com/office/drawing/2014/main" val="1133149382"/>
                  </a:ext>
                </a:extLst>
              </a:tr>
            </a:tbl>
          </a:graphicData>
        </a:graphic>
      </p:graphicFrame>
      <p:sp>
        <p:nvSpPr>
          <p:cNvPr id="13" name="TextBox 12"/>
          <p:cNvSpPr txBox="1"/>
          <p:nvPr/>
        </p:nvSpPr>
        <p:spPr>
          <a:xfrm>
            <a:off x="457200" y="825530"/>
            <a:ext cx="7931224" cy="52322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GB" sz="1400" dirty="0">
                <a:solidFill>
                  <a:schemeClr val="tx1"/>
                </a:solidFill>
                <a:latin typeface="Calibri" pitchFamily="34" charset="0"/>
              </a:rPr>
              <a:t>Please provide detail of the £1m additional funding into the project? Was it in-kind or cash? What is the additional customer benefit attributable to this additional investment?</a:t>
            </a:r>
            <a:endParaRPr lang="en-GB" sz="1400" dirty="0"/>
          </a:p>
        </p:txBody>
      </p:sp>
      <p:cxnSp>
        <p:nvCxnSpPr>
          <p:cNvPr id="21" name="Straight Arrow Connector 20"/>
          <p:cNvCxnSpPr/>
          <p:nvPr/>
        </p:nvCxnSpPr>
        <p:spPr>
          <a:xfrm>
            <a:off x="2872752" y="4960979"/>
            <a:ext cx="50405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3385494" y="4761647"/>
            <a:ext cx="4343" cy="398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3389837" y="5229200"/>
            <a:ext cx="0" cy="576064"/>
          </a:xfrm>
          <a:prstGeom prst="line">
            <a:avLst/>
          </a:prstGeom>
        </p:spPr>
        <p:style>
          <a:lnRef idx="2">
            <a:schemeClr val="accent2"/>
          </a:lnRef>
          <a:fillRef idx="0">
            <a:schemeClr val="accent2"/>
          </a:fillRef>
          <a:effectRef idx="1">
            <a:schemeClr val="accent2"/>
          </a:effectRef>
          <a:fontRef idx="minor">
            <a:schemeClr val="tx1"/>
          </a:fontRef>
        </p:style>
      </p:cxnSp>
      <p:cxnSp>
        <p:nvCxnSpPr>
          <p:cNvPr id="31" name="Straight Connector 30"/>
          <p:cNvCxnSpPr/>
          <p:nvPr/>
        </p:nvCxnSpPr>
        <p:spPr>
          <a:xfrm>
            <a:off x="3389837" y="2996952"/>
            <a:ext cx="0" cy="1723330"/>
          </a:xfrm>
          <a:prstGeom prst="line">
            <a:avLst/>
          </a:prstGeom>
        </p:spPr>
        <p:style>
          <a:lnRef idx="2">
            <a:schemeClr val="accent5"/>
          </a:lnRef>
          <a:fillRef idx="0">
            <a:schemeClr val="accent5"/>
          </a:fillRef>
          <a:effectRef idx="1">
            <a:schemeClr val="accent5"/>
          </a:effectRef>
          <a:fontRef idx="minor">
            <a:schemeClr val="tx1"/>
          </a:fontRef>
        </p:style>
      </p:cxnSp>
      <p:sp>
        <p:nvSpPr>
          <p:cNvPr id="33" name="Rectangle 32"/>
          <p:cNvSpPr/>
          <p:nvPr/>
        </p:nvSpPr>
        <p:spPr>
          <a:xfrm>
            <a:off x="3491880" y="3000360"/>
            <a:ext cx="1944216" cy="1723330"/>
          </a:xfrm>
          <a:prstGeom prst="rect">
            <a:avLst/>
          </a:prstGeom>
          <a:solidFill>
            <a:schemeClr val="accent5"/>
          </a:solidFill>
        </p:spPr>
        <p:style>
          <a:lnRef idx="1">
            <a:schemeClr val="accent5"/>
          </a:lnRef>
          <a:fillRef idx="3">
            <a:schemeClr val="accent5"/>
          </a:fillRef>
          <a:effectRef idx="2">
            <a:schemeClr val="accent5"/>
          </a:effectRef>
          <a:fontRef idx="minor">
            <a:schemeClr val="lt1"/>
          </a:fontRef>
        </p:style>
        <p:txBody>
          <a:bodyPr rtlCol="0" anchor="ctr"/>
          <a:lstStyle/>
          <a:p>
            <a:pPr algn="ctr"/>
            <a:r>
              <a:rPr lang="en-GB" dirty="0" smtClean="0"/>
              <a:t>LCNF funding</a:t>
            </a:r>
            <a:endParaRPr lang="en-GB" dirty="0"/>
          </a:p>
        </p:txBody>
      </p:sp>
      <p:sp>
        <p:nvSpPr>
          <p:cNvPr id="39" name="Rectangle 38"/>
          <p:cNvSpPr/>
          <p:nvPr/>
        </p:nvSpPr>
        <p:spPr>
          <a:xfrm>
            <a:off x="3491880" y="4793685"/>
            <a:ext cx="1944216" cy="36662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External Funding</a:t>
            </a:r>
            <a:endParaRPr lang="en-GB" dirty="0"/>
          </a:p>
        </p:txBody>
      </p:sp>
      <p:sp>
        <p:nvSpPr>
          <p:cNvPr id="40" name="Rectangle 39"/>
          <p:cNvSpPr/>
          <p:nvPr/>
        </p:nvSpPr>
        <p:spPr>
          <a:xfrm>
            <a:off x="3491880" y="5237216"/>
            <a:ext cx="1944216" cy="568048"/>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GB" dirty="0" smtClean="0"/>
              <a:t>UKPN Funding</a:t>
            </a:r>
            <a:endParaRPr lang="en-GB" dirty="0"/>
          </a:p>
        </p:txBody>
      </p:sp>
      <p:cxnSp>
        <p:nvCxnSpPr>
          <p:cNvPr id="43" name="Straight Arrow Connector 42"/>
          <p:cNvCxnSpPr/>
          <p:nvPr/>
        </p:nvCxnSpPr>
        <p:spPr>
          <a:xfrm>
            <a:off x="5580112" y="4299327"/>
            <a:ext cx="86409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5580112" y="3000360"/>
            <a:ext cx="0" cy="2804904"/>
          </a:xfrm>
          <a:prstGeom prst="line">
            <a:avLst/>
          </a:prstGeom>
        </p:spPr>
        <p:style>
          <a:lnRef idx="2">
            <a:schemeClr val="accent1"/>
          </a:lnRef>
          <a:fillRef idx="0">
            <a:schemeClr val="accent1"/>
          </a:fillRef>
          <a:effectRef idx="1">
            <a:schemeClr val="accent1"/>
          </a:effectRef>
          <a:fontRef idx="minor">
            <a:schemeClr val="tx1"/>
          </a:fontRef>
        </p:style>
      </p:cxnSp>
      <p:sp>
        <p:nvSpPr>
          <p:cNvPr id="52" name="TextBox 51"/>
          <p:cNvSpPr txBox="1"/>
          <p:nvPr/>
        </p:nvSpPr>
        <p:spPr>
          <a:xfrm>
            <a:off x="330802" y="2904976"/>
            <a:ext cx="2807179" cy="369332"/>
          </a:xfrm>
          <a:prstGeom prst="rect">
            <a:avLst/>
          </a:prstGeom>
          <a:noFill/>
        </p:spPr>
        <p:txBody>
          <a:bodyPr wrap="none" rtlCol="0">
            <a:spAutoFit/>
          </a:bodyPr>
          <a:lstStyle/>
          <a:p>
            <a:r>
              <a:rPr lang="en-GB" dirty="0" smtClean="0"/>
              <a:t>Additional Funding ~ £1m</a:t>
            </a:r>
            <a:endParaRPr lang="en-GB" dirty="0"/>
          </a:p>
        </p:txBody>
      </p:sp>
      <p:sp>
        <p:nvSpPr>
          <p:cNvPr id="53" name="TextBox 52"/>
          <p:cNvSpPr txBox="1"/>
          <p:nvPr/>
        </p:nvSpPr>
        <p:spPr>
          <a:xfrm>
            <a:off x="3353064" y="2576080"/>
            <a:ext cx="2456763" cy="369332"/>
          </a:xfrm>
          <a:prstGeom prst="rect">
            <a:avLst/>
          </a:prstGeom>
          <a:noFill/>
        </p:spPr>
        <p:txBody>
          <a:bodyPr wrap="none" rtlCol="0">
            <a:spAutoFit/>
          </a:bodyPr>
          <a:lstStyle/>
          <a:p>
            <a:r>
              <a:rPr lang="en-GB" dirty="0" smtClean="0"/>
              <a:t>FPP total cost =£8.5m</a:t>
            </a:r>
            <a:endParaRPr lang="en-GB" dirty="0"/>
          </a:p>
        </p:txBody>
      </p:sp>
      <p:sp>
        <p:nvSpPr>
          <p:cNvPr id="54" name="TextBox 53"/>
          <p:cNvSpPr txBox="1"/>
          <p:nvPr/>
        </p:nvSpPr>
        <p:spPr>
          <a:xfrm>
            <a:off x="6397401" y="1505092"/>
            <a:ext cx="2508059" cy="369332"/>
          </a:xfrm>
          <a:prstGeom prst="rect">
            <a:avLst/>
          </a:prstGeom>
          <a:noFill/>
        </p:spPr>
        <p:txBody>
          <a:bodyPr wrap="none" rtlCol="0">
            <a:spAutoFit/>
          </a:bodyPr>
          <a:lstStyle/>
          <a:p>
            <a:r>
              <a:rPr lang="en-GB" dirty="0" smtClean="0"/>
              <a:t>FPP savings = £73.5m</a:t>
            </a:r>
            <a:endParaRPr lang="en-GB" dirty="0"/>
          </a:p>
        </p:txBody>
      </p:sp>
      <p:cxnSp>
        <p:nvCxnSpPr>
          <p:cNvPr id="57" name="Straight Arrow Connector 56"/>
          <p:cNvCxnSpPr/>
          <p:nvPr/>
        </p:nvCxnSpPr>
        <p:spPr>
          <a:xfrm>
            <a:off x="4368196" y="1976803"/>
            <a:ext cx="2076012" cy="544329"/>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sp>
        <p:nvSpPr>
          <p:cNvPr id="60" name="Rectangle 59"/>
          <p:cNvSpPr/>
          <p:nvPr/>
        </p:nvSpPr>
        <p:spPr>
          <a:xfrm>
            <a:off x="1043608" y="1653449"/>
            <a:ext cx="3217237" cy="646708"/>
          </a:xfrm>
          <a:prstGeom prst="rect">
            <a:avLst/>
          </a:prstGeom>
          <a:solidFill>
            <a:schemeClr val="bg1"/>
          </a:solidFill>
          <a:ln w="762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smtClean="0">
                <a:solidFill>
                  <a:schemeClr val="tx1"/>
                </a:solidFill>
              </a:rPr>
              <a:t>Return on Investment =  8.64x</a:t>
            </a:r>
            <a:endParaRPr lang="en-GB" sz="2400" b="1" dirty="0">
              <a:solidFill>
                <a:schemeClr val="tx1"/>
              </a:solidFill>
            </a:endParaRPr>
          </a:p>
        </p:txBody>
      </p:sp>
      <p:sp>
        <p:nvSpPr>
          <p:cNvPr id="28" name="Rectangle 27"/>
          <p:cNvSpPr/>
          <p:nvPr/>
        </p:nvSpPr>
        <p:spPr>
          <a:xfrm>
            <a:off x="6476779" y="1909642"/>
            <a:ext cx="2199677" cy="4831726"/>
          </a:xfrm>
          <a:prstGeom prst="rect">
            <a:avLst/>
          </a:prstGeom>
          <a:solidFill>
            <a:schemeClr val="accent1">
              <a:lumMod val="20000"/>
              <a:lumOff val="80000"/>
            </a:schemeClr>
          </a:solidFill>
          <a:ln w="7620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2" name="Rectangle 21"/>
          <p:cNvSpPr/>
          <p:nvPr/>
        </p:nvSpPr>
        <p:spPr>
          <a:xfrm>
            <a:off x="6588224" y="2031849"/>
            <a:ext cx="522936" cy="2213956"/>
          </a:xfrm>
          <a:prstGeom prst="rect">
            <a:avLst/>
          </a:prstGeom>
          <a:solidFill>
            <a:schemeClr val="accent1">
              <a:lumMod val="20000"/>
              <a:lumOff val="80000"/>
            </a:schemeClr>
          </a:solidFill>
          <a:ln w="28575">
            <a:solidFill>
              <a:schemeClr val="accent5"/>
            </a:solidFill>
          </a:ln>
          <a:effectLst/>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dirty="0"/>
          </a:p>
        </p:txBody>
      </p:sp>
      <p:sp>
        <p:nvSpPr>
          <p:cNvPr id="24" name="Rectangle 23"/>
          <p:cNvSpPr/>
          <p:nvPr/>
        </p:nvSpPr>
        <p:spPr>
          <a:xfrm>
            <a:off x="6588224" y="4348884"/>
            <a:ext cx="522936" cy="780633"/>
          </a:xfrm>
          <a:prstGeom prst="rect">
            <a:avLst/>
          </a:prstGeom>
          <a:solidFill>
            <a:schemeClr val="accent1">
              <a:lumMod val="20000"/>
              <a:lumOff val="80000"/>
            </a:schemeClr>
          </a:solid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dirty="0"/>
          </a:p>
        </p:txBody>
      </p:sp>
      <p:sp>
        <p:nvSpPr>
          <p:cNvPr id="25" name="Rectangle 24"/>
          <p:cNvSpPr/>
          <p:nvPr/>
        </p:nvSpPr>
        <p:spPr>
          <a:xfrm>
            <a:off x="6588224" y="5264875"/>
            <a:ext cx="522936" cy="1300750"/>
          </a:xfrm>
          <a:prstGeom prst="rect">
            <a:avLst/>
          </a:prstGeom>
          <a:solidFill>
            <a:schemeClr val="accent6">
              <a:lumMod val="20000"/>
              <a:lumOff val="80000"/>
            </a:schemeClr>
          </a:solidFill>
          <a:ln w="28575">
            <a:solidFill>
              <a:schemeClr val="tx2">
                <a:lumMod val="60000"/>
                <a:lumOff val="40000"/>
              </a:schemeClr>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dirty="0"/>
          </a:p>
        </p:txBody>
      </p:sp>
      <p:sp>
        <p:nvSpPr>
          <p:cNvPr id="29" name="TextBox 28"/>
          <p:cNvSpPr txBox="1"/>
          <p:nvPr/>
        </p:nvSpPr>
        <p:spPr>
          <a:xfrm rot="16200000">
            <a:off x="5433388" y="5261757"/>
            <a:ext cx="1428596" cy="369332"/>
          </a:xfrm>
          <a:prstGeom prst="rect">
            <a:avLst/>
          </a:prstGeom>
          <a:noFill/>
        </p:spPr>
        <p:txBody>
          <a:bodyPr wrap="none" rtlCol="0">
            <a:spAutoFit/>
          </a:bodyPr>
          <a:lstStyle/>
          <a:p>
            <a:r>
              <a:rPr lang="en-GB" dirty="0" smtClean="0"/>
              <a:t>Apportioned</a:t>
            </a:r>
            <a:endParaRPr lang="en-GB" dirty="0"/>
          </a:p>
        </p:txBody>
      </p:sp>
    </p:spTree>
    <p:extLst>
      <p:ext uri="{BB962C8B-B14F-4D97-AF65-F5344CB8AC3E}">
        <p14:creationId xmlns:p14="http://schemas.microsoft.com/office/powerpoint/2010/main" val="30478564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3"/>
          <p:cNvCxnSpPr/>
          <p:nvPr/>
        </p:nvCxnSpPr>
        <p:spPr>
          <a:xfrm flipV="1">
            <a:off x="1475656" y="1700810"/>
            <a:ext cx="0" cy="391954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 name="Straight Arrow Connector 4"/>
          <p:cNvCxnSpPr/>
          <p:nvPr/>
        </p:nvCxnSpPr>
        <p:spPr>
          <a:xfrm>
            <a:off x="1475656" y="5620358"/>
            <a:ext cx="705678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rot="16200000">
            <a:off x="-762224" y="3140240"/>
            <a:ext cx="3531593" cy="646331"/>
          </a:xfrm>
          <a:prstGeom prst="rect">
            <a:avLst/>
          </a:prstGeom>
          <a:noFill/>
        </p:spPr>
        <p:txBody>
          <a:bodyPr wrap="square" rtlCol="0">
            <a:spAutoFit/>
          </a:bodyPr>
          <a:lstStyle/>
          <a:p>
            <a:pPr algn="r"/>
            <a:r>
              <a:rPr lang="en-GB" dirty="0" smtClean="0"/>
              <a:t>UKPN + external funding % in innovation projects</a:t>
            </a:r>
            <a:endParaRPr lang="en-GB" dirty="0"/>
          </a:p>
        </p:txBody>
      </p:sp>
      <p:sp>
        <p:nvSpPr>
          <p:cNvPr id="7" name="TextBox 6"/>
          <p:cNvSpPr txBox="1"/>
          <p:nvPr/>
        </p:nvSpPr>
        <p:spPr>
          <a:xfrm>
            <a:off x="2906515" y="3857340"/>
            <a:ext cx="731626"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dirty="0" smtClean="0"/>
              <a:t>FPP</a:t>
            </a:r>
          </a:p>
          <a:p>
            <a:pPr algn="ctr"/>
            <a:r>
              <a:rPr lang="en-GB" sz="1600" dirty="0" smtClean="0"/>
              <a:t>35%</a:t>
            </a:r>
            <a:endParaRPr lang="en-GB" sz="1600" dirty="0"/>
          </a:p>
        </p:txBody>
      </p:sp>
      <p:sp>
        <p:nvSpPr>
          <p:cNvPr id="8" name="TextBox 7"/>
          <p:cNvSpPr txBox="1"/>
          <p:nvPr/>
        </p:nvSpPr>
        <p:spPr>
          <a:xfrm>
            <a:off x="4575812" y="3075809"/>
            <a:ext cx="1229308"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dirty="0" smtClean="0"/>
              <a:t>Powerful-CB</a:t>
            </a:r>
          </a:p>
          <a:p>
            <a:pPr algn="ctr"/>
            <a:r>
              <a:rPr lang="en-GB" sz="1600" dirty="0" smtClean="0"/>
              <a:t>33%</a:t>
            </a:r>
          </a:p>
        </p:txBody>
      </p:sp>
      <p:sp>
        <p:nvSpPr>
          <p:cNvPr id="9" name="TextBox 8"/>
          <p:cNvSpPr txBox="1"/>
          <p:nvPr/>
        </p:nvSpPr>
        <p:spPr>
          <a:xfrm>
            <a:off x="7334146" y="2093947"/>
            <a:ext cx="1054278"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dirty="0" smtClean="0"/>
              <a:t>Optimise Prime</a:t>
            </a:r>
          </a:p>
          <a:p>
            <a:pPr algn="ctr"/>
            <a:r>
              <a:rPr lang="en-GB" sz="1600" dirty="0" smtClean="0"/>
              <a:t>49%*</a:t>
            </a:r>
            <a:endParaRPr lang="en-GB" sz="1600" dirty="0"/>
          </a:p>
        </p:txBody>
      </p:sp>
      <p:sp>
        <p:nvSpPr>
          <p:cNvPr id="11" name="Title 1"/>
          <p:cNvSpPr txBox="1">
            <a:spLocks/>
          </p:cNvSpPr>
          <p:nvPr/>
        </p:nvSpPr>
        <p:spPr bwMode="auto">
          <a:xfrm>
            <a:off x="457200" y="476672"/>
            <a:ext cx="8229600" cy="940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457200" rtl="0" eaLnBrk="0" fontAlgn="base" hangingPunct="0">
              <a:spcBef>
                <a:spcPct val="0"/>
              </a:spcBef>
              <a:spcAft>
                <a:spcPct val="0"/>
              </a:spcAft>
              <a:defRPr sz="3200" kern="1200">
                <a:solidFill>
                  <a:srgbClr val="800000"/>
                </a:solidFill>
                <a:latin typeface="Arial" pitchFamily="34" charset="0"/>
                <a:ea typeface="MS PGothic" pitchFamily="34" charset="-128"/>
                <a:cs typeface="Geneva"/>
              </a:defRPr>
            </a:lvl1pPr>
            <a:lvl2pPr algn="l" defTabSz="457200" rtl="0" eaLnBrk="0" fontAlgn="base" hangingPunct="0">
              <a:spcBef>
                <a:spcPct val="0"/>
              </a:spcBef>
              <a:spcAft>
                <a:spcPct val="0"/>
              </a:spcAft>
              <a:defRPr sz="3200">
                <a:solidFill>
                  <a:srgbClr val="800000"/>
                </a:solidFill>
                <a:latin typeface="Arial" pitchFamily="34" charset="0"/>
                <a:ea typeface="MS PGothic" pitchFamily="34" charset="-128"/>
                <a:cs typeface="Geneva"/>
              </a:defRPr>
            </a:lvl2pPr>
            <a:lvl3pPr algn="l" defTabSz="457200" rtl="0" eaLnBrk="0" fontAlgn="base" hangingPunct="0">
              <a:spcBef>
                <a:spcPct val="0"/>
              </a:spcBef>
              <a:spcAft>
                <a:spcPct val="0"/>
              </a:spcAft>
              <a:defRPr sz="3200">
                <a:solidFill>
                  <a:srgbClr val="800000"/>
                </a:solidFill>
                <a:latin typeface="Arial" pitchFamily="34" charset="0"/>
                <a:ea typeface="MS PGothic" pitchFamily="34" charset="-128"/>
                <a:cs typeface="Geneva"/>
              </a:defRPr>
            </a:lvl3pPr>
            <a:lvl4pPr algn="l" defTabSz="457200" rtl="0" eaLnBrk="0" fontAlgn="base" hangingPunct="0">
              <a:spcBef>
                <a:spcPct val="0"/>
              </a:spcBef>
              <a:spcAft>
                <a:spcPct val="0"/>
              </a:spcAft>
              <a:defRPr sz="3200">
                <a:solidFill>
                  <a:srgbClr val="800000"/>
                </a:solidFill>
                <a:latin typeface="Arial" pitchFamily="34" charset="0"/>
                <a:ea typeface="MS PGothic" pitchFamily="34" charset="-128"/>
                <a:cs typeface="Geneva"/>
              </a:defRPr>
            </a:lvl4pPr>
            <a:lvl5pPr algn="l" defTabSz="457200" rtl="0" eaLnBrk="0" fontAlgn="base" hangingPunct="0">
              <a:spcBef>
                <a:spcPct val="0"/>
              </a:spcBef>
              <a:spcAft>
                <a:spcPct val="0"/>
              </a:spcAft>
              <a:defRPr sz="3200">
                <a:solidFill>
                  <a:srgbClr val="800000"/>
                </a:solidFill>
                <a:latin typeface="Arial" pitchFamily="34" charset="0"/>
                <a:ea typeface="MS PGothic" pitchFamily="34" charset="-128"/>
                <a:cs typeface="Geneva"/>
              </a:defRPr>
            </a:lvl5pPr>
            <a:lvl6pPr marL="457200" algn="l" defTabSz="457200" rtl="0" fontAlgn="base">
              <a:spcBef>
                <a:spcPct val="0"/>
              </a:spcBef>
              <a:spcAft>
                <a:spcPct val="0"/>
              </a:spcAft>
              <a:defRPr sz="3200">
                <a:solidFill>
                  <a:srgbClr val="800000"/>
                </a:solidFill>
                <a:latin typeface="Arial" pitchFamily="34" charset="0"/>
                <a:ea typeface="Geneva"/>
                <a:cs typeface="Geneva"/>
              </a:defRPr>
            </a:lvl6pPr>
            <a:lvl7pPr marL="914400" algn="l" defTabSz="457200" rtl="0" fontAlgn="base">
              <a:spcBef>
                <a:spcPct val="0"/>
              </a:spcBef>
              <a:spcAft>
                <a:spcPct val="0"/>
              </a:spcAft>
              <a:defRPr sz="3200">
                <a:solidFill>
                  <a:srgbClr val="800000"/>
                </a:solidFill>
                <a:latin typeface="Arial" pitchFamily="34" charset="0"/>
                <a:ea typeface="Geneva"/>
                <a:cs typeface="Geneva"/>
              </a:defRPr>
            </a:lvl7pPr>
            <a:lvl8pPr marL="1371600" algn="l" defTabSz="457200" rtl="0" fontAlgn="base">
              <a:spcBef>
                <a:spcPct val="0"/>
              </a:spcBef>
              <a:spcAft>
                <a:spcPct val="0"/>
              </a:spcAft>
              <a:defRPr sz="3200">
                <a:solidFill>
                  <a:srgbClr val="800000"/>
                </a:solidFill>
                <a:latin typeface="Arial" pitchFamily="34" charset="0"/>
                <a:ea typeface="Geneva"/>
                <a:cs typeface="Geneva"/>
              </a:defRPr>
            </a:lvl8pPr>
            <a:lvl9pPr marL="1828800" algn="l" defTabSz="457200" rtl="0" fontAlgn="base">
              <a:spcBef>
                <a:spcPct val="0"/>
              </a:spcBef>
              <a:spcAft>
                <a:spcPct val="0"/>
              </a:spcAft>
              <a:defRPr sz="3200">
                <a:solidFill>
                  <a:srgbClr val="800000"/>
                </a:solidFill>
                <a:latin typeface="Arial" pitchFamily="34" charset="0"/>
                <a:ea typeface="Geneva"/>
                <a:cs typeface="Geneva"/>
              </a:defRPr>
            </a:lvl9pPr>
          </a:lstStyle>
          <a:p>
            <a:r>
              <a:rPr lang="en-GB" dirty="0" smtClean="0"/>
              <a:t>Additional Funding details</a:t>
            </a:r>
            <a:br>
              <a:rPr lang="en-GB" dirty="0" smtClean="0"/>
            </a:br>
            <a:r>
              <a:rPr lang="en-GB" dirty="0" smtClean="0">
                <a:solidFill>
                  <a:schemeClr val="tx1"/>
                </a:solidFill>
                <a:latin typeface="Calibri" pitchFamily="34" charset="0"/>
              </a:rPr>
              <a:t/>
            </a:r>
            <a:br>
              <a:rPr lang="en-GB" dirty="0" smtClean="0">
                <a:solidFill>
                  <a:schemeClr val="tx1"/>
                </a:solidFill>
                <a:latin typeface="Calibri" pitchFamily="34" charset="0"/>
              </a:rPr>
            </a:br>
            <a:endParaRPr lang="en-GB" dirty="0"/>
          </a:p>
        </p:txBody>
      </p:sp>
      <p:sp>
        <p:nvSpPr>
          <p:cNvPr id="12" name="TextBox 11"/>
          <p:cNvSpPr txBox="1"/>
          <p:nvPr/>
        </p:nvSpPr>
        <p:spPr>
          <a:xfrm>
            <a:off x="457200" y="825530"/>
            <a:ext cx="7931224" cy="52322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GB" sz="1400" dirty="0">
                <a:solidFill>
                  <a:schemeClr val="tx1"/>
                </a:solidFill>
                <a:latin typeface="Calibri" pitchFamily="34" charset="0"/>
              </a:rPr>
              <a:t>Please provide detail of the £1m additional funding into the project? Was it in-kind or cash? What is the additional customer benefit attributable to this additional investment?</a:t>
            </a:r>
            <a:endParaRPr lang="en-GB" sz="1400" dirty="0"/>
          </a:p>
        </p:txBody>
      </p:sp>
      <p:sp>
        <p:nvSpPr>
          <p:cNvPr id="16" name="TextBox 15"/>
          <p:cNvSpPr txBox="1"/>
          <p:nvPr/>
        </p:nvSpPr>
        <p:spPr>
          <a:xfrm>
            <a:off x="7521581" y="5770167"/>
            <a:ext cx="650819" cy="369332"/>
          </a:xfrm>
          <a:prstGeom prst="rect">
            <a:avLst/>
          </a:prstGeom>
          <a:noFill/>
        </p:spPr>
        <p:txBody>
          <a:bodyPr wrap="none" rtlCol="0">
            <a:spAutoFit/>
          </a:bodyPr>
          <a:lstStyle/>
          <a:p>
            <a:r>
              <a:rPr lang="en-GB" dirty="0" smtClean="0"/>
              <a:t>Year</a:t>
            </a:r>
            <a:endParaRPr lang="en-GB" dirty="0"/>
          </a:p>
        </p:txBody>
      </p:sp>
      <p:sp>
        <p:nvSpPr>
          <p:cNvPr id="13" name="TextBox 12"/>
          <p:cNvSpPr txBox="1"/>
          <p:nvPr/>
        </p:nvSpPr>
        <p:spPr>
          <a:xfrm>
            <a:off x="1060103" y="4889590"/>
            <a:ext cx="1301917"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dirty="0" smtClean="0"/>
              <a:t>Mandatory</a:t>
            </a:r>
          </a:p>
          <a:p>
            <a:pPr algn="ctr"/>
            <a:r>
              <a:rPr lang="en-GB" sz="1600" dirty="0" smtClean="0"/>
              <a:t>10%</a:t>
            </a:r>
            <a:endParaRPr lang="en-GB" sz="1600" dirty="0"/>
          </a:p>
        </p:txBody>
      </p:sp>
      <p:sp>
        <p:nvSpPr>
          <p:cNvPr id="2" name="Arc 1"/>
          <p:cNvSpPr/>
          <p:nvPr/>
        </p:nvSpPr>
        <p:spPr>
          <a:xfrm rot="9928231" flipV="1">
            <a:off x="961553" y="1866684"/>
            <a:ext cx="13649540" cy="3981314"/>
          </a:xfrm>
          <a:prstGeom prst="arc">
            <a:avLst>
              <a:gd name="adj1" fmla="val 16200000"/>
              <a:gd name="adj2" fmla="val 21193340"/>
            </a:avLst>
          </a:prstGeom>
          <a:ln w="76200">
            <a:headEnd type="arrow"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3262886677"/>
      </p:ext>
    </p:extLst>
  </p:cSld>
  <p:clrMapOvr>
    <a:masterClrMapping/>
  </p:clrMapOvr>
  <p:timing>
    <p:tnLst>
      <p:par>
        <p:cTn id="1" dur="indefinite" restart="never" nodeType="tmRoot"/>
      </p:par>
    </p:tnLst>
  </p:timing>
</p:sld>
</file>

<file path=ppt/theme/theme1.xml><?xml version="1.0" encoding="utf-8"?>
<a:theme xmlns:a="http://schemas.openxmlformats.org/drawingml/2006/main" name="Services Template">
  <a:themeElements>
    <a:clrScheme name="Services Template 2">
      <a:dk1>
        <a:srgbClr val="4F565C"/>
      </a:dk1>
      <a:lt1>
        <a:srgbClr val="FFFFFF"/>
      </a:lt1>
      <a:dk2>
        <a:srgbClr val="9C1421"/>
      </a:dk2>
      <a:lt2>
        <a:srgbClr val="EEECE1"/>
      </a:lt2>
      <a:accent1>
        <a:srgbClr val="F7941E"/>
      </a:accent1>
      <a:accent2>
        <a:srgbClr val="B1013C"/>
      </a:accent2>
      <a:accent3>
        <a:srgbClr val="FFFFFF"/>
      </a:accent3>
      <a:accent4>
        <a:srgbClr val="42484D"/>
      </a:accent4>
      <a:accent5>
        <a:srgbClr val="FAC8AB"/>
      </a:accent5>
      <a:accent6>
        <a:srgbClr val="A00135"/>
      </a:accent6>
      <a:hlink>
        <a:srgbClr val="92B93A"/>
      </a:hlink>
      <a:folHlink>
        <a:srgbClr val="C4281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Services Templat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Services Template 2">
        <a:dk1>
          <a:srgbClr val="4F565C"/>
        </a:dk1>
        <a:lt1>
          <a:srgbClr val="FFFFFF"/>
        </a:lt1>
        <a:dk2>
          <a:srgbClr val="9C1421"/>
        </a:dk2>
        <a:lt2>
          <a:srgbClr val="EEECE1"/>
        </a:lt2>
        <a:accent1>
          <a:srgbClr val="F7941E"/>
        </a:accent1>
        <a:accent2>
          <a:srgbClr val="B1013C"/>
        </a:accent2>
        <a:accent3>
          <a:srgbClr val="FFFFFF"/>
        </a:accent3>
        <a:accent4>
          <a:srgbClr val="42484D"/>
        </a:accent4>
        <a:accent5>
          <a:srgbClr val="FAC8AB"/>
        </a:accent5>
        <a:accent6>
          <a:srgbClr val="A00135"/>
        </a:accent6>
        <a:hlink>
          <a:srgbClr val="92B93A"/>
        </a:hlink>
        <a:folHlink>
          <a:srgbClr val="C42817"/>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 Thank You">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ca9306fc-8436-45f0-b931-e34f519be3a3" ContentTypeId="0x010100FAFD54A5D6473B468DE06B48FEFEE6D9" PreviousValue="true"/>
</file>

<file path=customXml/item2.xml><?xml version="1.0" encoding="utf-8"?>
<ct:contentTypeSchema xmlns:ct="http://schemas.microsoft.com/office/2006/metadata/contentType" xmlns:ma="http://schemas.microsoft.com/office/2006/metadata/properties/metaAttributes" ct:_="" ma:_="" ma:contentTypeName="Presentation" ma:contentTypeID="0x010100FAFD54A5D6473B468DE06B48FEFEE6D900C13C5B54713EBA47AB99EF527CE10761" ma:contentTypeVersion="16" ma:contentTypeDescription="This should be used for producing PowerPoint presentations" ma:contentTypeScope="" ma:versionID="23deff81bf36917083146b6eccce3563">
  <xsd:schema xmlns:xsd="http://www.w3.org/2001/XMLSchema" xmlns:xs="http://www.w3.org/2001/XMLSchema" xmlns:p="http://schemas.microsoft.com/office/2006/metadata/properties" xmlns:ns2="http://schemas.microsoft.com/sharepoint/v3/fields" xmlns:ns3="631298fc-6a88-4548-b7d9-3b164918c4a3" targetNamespace="http://schemas.microsoft.com/office/2006/metadata/properties" ma:root="true" ma:fieldsID="4ae89e00f82b0b90eec9f871f6170794" ns2:_="" ns3:_="">
    <xsd:import namespace="http://schemas.microsoft.com/sharepoint/v3/fields"/>
    <xsd:import namespace="631298fc-6a88-4548-b7d9-3b164918c4a3"/>
    <xsd:element name="properties">
      <xsd:complexType>
        <xsd:sequence>
          <xsd:element name="documentManagement">
            <xsd:complexType>
              <xsd:all>
                <xsd:element ref="ns3:Recipient" minOccurs="0"/>
                <xsd:element ref="ns3:Organisation" minOccurs="0"/>
                <xsd:element ref="ns3:Meeting_x0020_Date" minOccurs="0"/>
                <xsd:element ref="ns2:_Status" minOccurs="0"/>
                <xsd:element ref="ns3:Publication_x0020_Date_x003a_" minOccurs="0"/>
                <xsd:element ref="ns3:Classification" minOccurs="0"/>
                <xsd:element ref="ns3:Descripto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12" nillable="true" ma:displayName="Status" ma:default="Draft" ma:description="Choose the appropriate status from the drop-down" ma:format="Dropdown" ma:internalName="_Status">
      <xsd:simpleType>
        <xsd:restriction base="dms:Choice">
          <xsd:enumeration value="Draft"/>
          <xsd:enumeration value="For comment"/>
          <xsd:enumeration value="Peer Reviewed"/>
          <xsd:enumeration value="Head of Dept Reviewed"/>
          <xsd:enumeration value="Legally Reviewed"/>
          <xsd:enumeration value="MD Approved"/>
          <xsd:enumeration value="Final not for Registry"/>
          <xsd:enumeration value="Final and Sent to Registry"/>
          <xsd:enumeration value="Published"/>
          <xsd:enumeration value="For deletion review"/>
          <xsd:enumeration value="External Draft"/>
          <xsd:enumeration value="External for comment"/>
          <xsd:enumeration value="External for action"/>
          <xsd:enumeration value="External Final"/>
        </xsd:restriction>
      </xsd:simpleType>
    </xsd:element>
  </xsd:schema>
  <xsd:schema xmlns:xsd="http://www.w3.org/2001/XMLSchema" xmlns:xs="http://www.w3.org/2001/XMLSchema" xmlns:dms="http://schemas.microsoft.com/office/2006/documentManagement/types" xmlns:pc="http://schemas.microsoft.com/office/infopath/2007/PartnerControls" targetNamespace="631298fc-6a88-4548-b7d9-3b164918c4a3" elementFormDefault="qualified">
    <xsd:import namespace="http://schemas.microsoft.com/office/2006/documentManagement/types"/>
    <xsd:import namespace="http://schemas.microsoft.com/office/infopath/2007/PartnerControls"/>
    <xsd:element name="Recipient" ma:index="9" nillable="true" ma:displayName="Recipient" ma:description="Internal or external person(s) or group (eg Exec, SMT or Authority).  For Legal Advice put recipient of advice." ma:internalName="Recipient">
      <xsd:simpleType>
        <xsd:restriction base="dms:Text">
          <xsd:maxLength value="255"/>
        </xsd:restriction>
      </xsd:simpleType>
    </xsd:element>
    <xsd:element name="Organisation" ma:index="10" nillable="true" ma:displayName="Organisation" ma:default="Choose an Organisation" ma:description="Choose from the drop-down menu or fill in a value" ma:format="Dropdown" ma:internalName="Organisation">
      <xsd:simpleType>
        <xsd:union memberTypes="dms:Text">
          <xsd:simpleType>
            <xsd:restriction base="dms:Choice">
              <xsd:enumeration value="Choose an Organisation"/>
              <xsd:enumeration value="Assoc Elec Producers"/>
              <xsd:enumeration value="Atomic Energy Auth"/>
              <xsd:enumeration value="BERR"/>
              <xsd:enumeration value="British Energy"/>
              <xsd:enumeration value="Brit Wind Energy Assoc"/>
              <xsd:enumeration value="Building Research Est"/>
              <xsd:enumeration value="Carbon Trust"/>
              <xsd:enumeration value="Cavendish"/>
              <xsd:enumeration value="Centrica"/>
              <xsd:enumeration value="Central Networks"/>
              <xsd:enumeration value="CE"/>
              <xsd:enumeration value="CEER"/>
              <xsd:enumeration value="CHPA"/>
              <xsd:enumeration value="Competition Commission"/>
              <xsd:enumeration value="DCLG"/>
              <xsd:enumeration value="DCUSA Ltd"/>
              <xsd:enumeration value="DEFRA"/>
              <xsd:enumeration value="DETI (Northern Ireland)"/>
              <xsd:enumeration value="European Commission"/>
              <xsd:enumeration value="EdF"/>
              <xsd:enumeration value="Elec DNO"/>
              <xsd:enumeration value="ELEXON"/>
              <xsd:enumeration value="eon"/>
              <xsd:enumeration value="Electricity North West"/>
              <xsd:enumeration value="Energy Networks Association"/>
              <xsd:enumeration value="Energy Retail Association"/>
              <xsd:enumeration value="Energy Saving Trust"/>
              <xsd:enumeration value="energywatch"/>
              <xsd:enumeration value="ERGEG"/>
              <xsd:enumeration value="Ernst &amp; Young"/>
              <xsd:enumeration value="ESTA"/>
              <xsd:enumeration value="Gas DNs"/>
              <xsd:enumeration value="Gas Forum"/>
              <xsd:enumeration value="Gaz de France"/>
              <xsd:enumeration value="Government"/>
              <xsd:enumeration value="HM Revenue &amp; Customs"/>
              <xsd:enumeration value="HM Treasury"/>
              <xsd:enumeration value="House of Commons"/>
              <xsd:enumeration value="HSE"/>
              <xsd:enumeration value="IDNO"/>
              <xsd:enumeration value="IGT"/>
              <xsd:enumeration value="National Grid Gas"/>
              <xsd:enumeration value="National Grid Elec"/>
              <xsd:enumeration value="nPower"/>
              <xsd:enumeration value="NWOperators"/>
              <xsd:enumeration value="NEDL &amp;  YEDL"/>
              <xsd:enumeration value="Northern Gas Networks"/>
              <xsd:enumeration value="OFGEM"/>
              <xsd:enumeration value="OFREG"/>
              <xsd:enumeration value="OFT"/>
              <xsd:enumeration value="Parity"/>
              <xsd:enumeration value="Parl Renew &amp; Sustain Energy Grp"/>
              <xsd:enumeration value="Renewble Energy Assoc"/>
              <xsd:enumeration value="RWE"/>
              <xsd:enumeration value="Scotia Gas Networks"/>
              <xsd:enumeration value="Scottish and Southern"/>
              <xsd:enumeration value="Scottish Executive"/>
              <xsd:enumeration value="Scottish Power"/>
              <xsd:enumeration value="SmartestEnergy"/>
              <xsd:enumeration value="Suppliers"/>
              <xsd:enumeration value="Wales &amp; West Utilities"/>
              <xsd:enumeration value="Welsh Assembly"/>
              <xsd:enumeration value="WPD"/>
              <xsd:enumeration value="Xoserve"/>
              <xsd:enumeration value="-"/>
            </xsd:restriction>
          </xsd:simpleType>
        </xsd:union>
      </xsd:simpleType>
    </xsd:element>
    <xsd:element name="Meeting_x0020_Date" ma:index="11" nillable="true" ma:displayName="Meeting Date" ma:description="Enter the date as DD/MM/YYYY" ma:format="DateOnly" ma:internalName="Meeting_x0020_Date">
      <xsd:simpleType>
        <xsd:restriction base="dms:DateTime"/>
      </xsd:simpleType>
    </xsd:element>
    <xsd:element name="Publication_x0020_Date_x003a_" ma:index="13" nillable="true" ma:displayName="Publication Date:" ma:default="[today]" ma:description="The Publication Date" ma:format="DateOnly" ma:internalName="Publication_x0020_Date_x003A_">
      <xsd:simpleType>
        <xsd:restriction base="dms:DateTime"/>
      </xsd:simpleType>
    </xsd:element>
    <xsd:element name="Classification" ma:index="14" nillable="true" ma:displayName="Classification" ma:default="Unclassified" ma:format="Dropdown" ma:hidden="true" ma:internalName="Classification" ma:readOnly="false">
      <xsd:simpleType>
        <xsd:restriction base="dms:Choice">
          <xsd:enumeration value="Unclassified"/>
          <xsd:enumeration value="Protect"/>
          <xsd:enumeration value="Restricted"/>
        </xsd:restriction>
      </xsd:simpleType>
    </xsd:element>
    <xsd:element name="Descriptor" ma:index="15" nillable="true" ma:displayName="Descriptor" ma:format="Dropdown" ma:hidden="true" ma:internalName="Descriptor" ma:readOnly="false">
      <xsd:simpleType>
        <xsd:restriction base="dms:Choice">
          <xsd:enumeration value="Commercial"/>
          <xsd:enumeration value="Management"/>
          <xsd:enumeration value="Market Sensitive"/>
          <xsd:enumeration value="Staff"/>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ma:index="8" ma:displayName="Subject"/>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Descriptor xmlns="631298fc-6a88-4548-b7d9-3b164918c4a3" xsi:nil="true"/>
    <Classification xmlns="631298fc-6a88-4548-b7d9-3b164918c4a3">Unclassified</Classification>
    <_Status xmlns="http://schemas.microsoft.com/sharepoint/v3/fields">Draft</_Status>
    <Meeting_x0020_Date xmlns="631298fc-6a88-4548-b7d9-3b164918c4a3">2018-07-15T23:00:00+00:00</Meeting_x0020_Date>
    <Recipient xmlns="631298fc-6a88-4548-b7d9-3b164918c4a3" xsi:nil="true"/>
    <Organisation xmlns="631298fc-6a88-4548-b7d9-3b164918c4a3">Choose an Organisation</Organisation>
    <Publication_x0020_Date_x003a_ xmlns="631298fc-6a88-4548-b7d9-3b164918c4a3">2018-07-12T21:13:57+00:00</Publication_x0020_Date_x003a_>
  </documentManagement>
</p:properties>
</file>

<file path=customXml/itemProps1.xml><?xml version="1.0" encoding="utf-8"?>
<ds:datastoreItem xmlns:ds="http://schemas.openxmlformats.org/officeDocument/2006/customXml" ds:itemID="{8167B67B-FB66-42DC-8534-A4D6DE563010}"/>
</file>

<file path=customXml/itemProps2.xml><?xml version="1.0" encoding="utf-8"?>
<ds:datastoreItem xmlns:ds="http://schemas.openxmlformats.org/officeDocument/2006/customXml" ds:itemID="{26EDE191-61E3-4780-90DE-628DDEE00E22}"/>
</file>

<file path=customXml/itemProps3.xml><?xml version="1.0" encoding="utf-8"?>
<ds:datastoreItem xmlns:ds="http://schemas.openxmlformats.org/officeDocument/2006/customXml" ds:itemID="{B1249FC6-66E9-4400-91FE-B31E46F839F5}"/>
</file>

<file path=customXml/itemProps4.xml><?xml version="1.0" encoding="utf-8"?>
<ds:datastoreItem xmlns:ds="http://schemas.openxmlformats.org/officeDocument/2006/customXml" ds:itemID="{9C53859C-DBD7-4EA6-8D63-FD9697057760}"/>
</file>

<file path=docProps/app.xml><?xml version="1.0" encoding="utf-8"?>
<Properties xmlns="http://schemas.openxmlformats.org/officeDocument/2006/extended-properties" xmlns:vt="http://schemas.openxmlformats.org/officeDocument/2006/docPropsVTypes">
  <Template/>
  <TotalTime>6392</TotalTime>
  <Words>1346</Words>
  <Application>Microsoft Office PowerPoint</Application>
  <PresentationFormat>On-screen Show (4:3)</PresentationFormat>
  <Paragraphs>214</Paragraphs>
  <Slides>15</Slides>
  <Notes>15</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15</vt:i4>
      </vt:variant>
    </vt:vector>
  </HeadingPairs>
  <TitlesOfParts>
    <vt:vector size="24" baseType="lpstr">
      <vt:lpstr>MS PGothic</vt:lpstr>
      <vt:lpstr>MS PGothic</vt:lpstr>
      <vt:lpstr>Arial</vt:lpstr>
      <vt:lpstr>Calibri</vt:lpstr>
      <vt:lpstr>Geneva</vt:lpstr>
      <vt:lpstr>Lucida Grande</vt:lpstr>
      <vt:lpstr>Symbol</vt:lpstr>
      <vt:lpstr>Services Template</vt:lpstr>
      <vt:lpstr>Title / Thank You</vt:lpstr>
      <vt:lpstr>STR Bilateral Flexible Plug and Play </vt:lpstr>
      <vt:lpstr>Exceptional performance of FPP   </vt:lpstr>
      <vt:lpstr>Culture of Innovation </vt:lpstr>
      <vt:lpstr>STR incentive influence   </vt:lpstr>
      <vt:lpstr>Datasets/IP shared with others  </vt:lpstr>
      <vt:lpstr>Wider factors affecting DG uptake </vt:lpstr>
      <vt:lpstr>Direct impact of the project </vt:lpstr>
      <vt:lpstr>Additional Funding details  </vt:lpstr>
      <vt:lpstr>PowerPoint Presentation</vt:lpstr>
      <vt:lpstr>Internal Training Activities </vt:lpstr>
      <vt:lpstr>Thank You</vt:lpstr>
      <vt:lpstr>Additional Information</vt:lpstr>
      <vt:lpstr>Additional Information</vt:lpstr>
      <vt:lpstr>Additional Information</vt:lpstr>
      <vt:lpstr>Additional Information</vt:lpstr>
    </vt:vector>
  </TitlesOfParts>
  <Company>UK Power Networks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UK Power Networks PowerPoint</dc:title>
  <dc:creator>fishe3l</dc:creator>
  <cp:lastModifiedBy>Pang, David (Yiu-Shing)</cp:lastModifiedBy>
  <cp:revision>157</cp:revision>
  <cp:lastPrinted>2018-07-10T07:56:35Z</cp:lastPrinted>
  <dcterms:created xsi:type="dcterms:W3CDTF">2010-11-12T13:00:37Z</dcterms:created>
  <dcterms:modified xsi:type="dcterms:W3CDTF">2018-07-12T14:19:31Z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0x010100FAFD54A5D6473B468DE06B48FEFEE6D900C13C5B54713EBA47AB99EF527CE10761</vt:lpwstr>
  </property>
  <property fmtid="{D5CDD505-2E9C-101B-9397-08002B2CF9AE}" pid="3" name="BJSCc5a055b0-1bed-4579_x">
    <vt:lpwstr/>
  </property>
  <property fmtid="{D5CDD505-2E9C-101B-9397-08002B2CF9AE}" pid="4" name="BJSCdd9eba61-d6b9-469b_x">
    <vt:lpwstr/>
  </property>
  <property fmtid="{D5CDD505-2E9C-101B-9397-08002B2CF9AE}" pid="5" name="BJSCSummaryMarking">
    <vt:lpwstr>This item has no classification</vt:lpwstr>
  </property>
  <property fmtid="{D5CDD505-2E9C-101B-9397-08002B2CF9AE}" pid="6" name="BJSCInternalLabel">
    <vt:lpwstr>&lt;?xml version="1.0" encoding="us-ascii"?&gt;&lt;sisl xmlns:xsi="http://www.w3.org/2001/XMLSchema-instance" xmlns:xsd="http://www.w3.org/2001/XMLSchema" sislVersion="0" policy="973096ae-7329-4b3b-9368-47aeba6959e1" xmlns="http://www.boldonjames.com/2008/01/sie/internal/label" /&gt;</vt:lpwstr>
  </property>
  <property fmtid="{D5CDD505-2E9C-101B-9397-08002B2CF9AE}" pid="8" name="Order">
    <vt:r8>1577200</vt:r8>
  </property>
</Properties>
</file>