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jpeg" ContentType="image/jpeg"/>
  <Default Extension="xml" ContentType="application/xml"/>
  <Override PartName="/ppt/presentation.xml" ContentType="application/vnd.openxmlformats-officedocument.presentationml.presentation.main+xml"/>
  <Override PartName="/ppt/slides/slide17.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8.xml" ContentType="application/vnd.openxmlformats-officedocument.presentationml.slide+xml"/>
  <Override PartName="/ppt/slides/slide8.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Override PartName="/customXml/itemProps5.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 id="2147483681" r:id="rId2"/>
    <p:sldMasterId id="2147483686" r:id="rId3"/>
  </p:sldMasterIdLst>
  <p:notesMasterIdLst>
    <p:notesMasterId r:id="rId22"/>
  </p:notesMasterIdLst>
  <p:sldIdLst>
    <p:sldId id="268" r:id="rId4"/>
    <p:sldId id="269" r:id="rId5"/>
    <p:sldId id="283" r:id="rId6"/>
    <p:sldId id="284" r:id="rId7"/>
    <p:sldId id="272" r:id="rId8"/>
    <p:sldId id="273" r:id="rId9"/>
    <p:sldId id="274" r:id="rId10"/>
    <p:sldId id="275" r:id="rId11"/>
    <p:sldId id="276" r:id="rId12"/>
    <p:sldId id="277" r:id="rId13"/>
    <p:sldId id="278" r:id="rId14"/>
    <p:sldId id="279" r:id="rId15"/>
    <p:sldId id="280" r:id="rId16"/>
    <p:sldId id="281" r:id="rId17"/>
    <p:sldId id="282" r:id="rId18"/>
    <p:sldId id="286" r:id="rId19"/>
    <p:sldId id="285" r:id="rId20"/>
    <p:sldId id="28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8F8F8"/>
    <a:srgbClr val="3D5681"/>
    <a:srgbClr val="2B4776"/>
    <a:srgbClr val="17366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723" autoAdjust="0"/>
  </p:normalViewPr>
  <p:slideViewPr>
    <p:cSldViewPr snapToObjects="1">
      <p:cViewPr varScale="1">
        <p:scale>
          <a:sx n="110" d="100"/>
          <a:sy n="110" d="100"/>
        </p:scale>
        <p:origin x="-594"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p:cViewPr varScale="1">
        <p:scale>
          <a:sx n="95" d="100"/>
          <a:sy n="95" d="100"/>
        </p:scale>
        <p:origin x="-4050"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ustomXml" Target="../customXml/item5.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30" Type="http://schemas.openxmlformats.org/officeDocument/2006/relationships/customXml" Target="../customXml/item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228AF4-2B07-40B9-BA0C-62D1A945438A}" type="datetimeFigureOut">
              <a:rPr lang="en-GB" smtClean="0"/>
              <a:pPr/>
              <a:t>12/07/2018</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18E426-C9CB-42C7-A596-B5BD05DAD362}" type="slidenum">
              <a:rPr lang="en-GB" smtClean="0"/>
              <a:pPr/>
              <a:t>‹#›</a:t>
            </a:fld>
            <a:endParaRPr lang="en-GB"/>
          </a:p>
        </p:txBody>
      </p:sp>
    </p:spTree>
    <p:extLst>
      <p:ext uri="{BB962C8B-B14F-4D97-AF65-F5344CB8AC3E}">
        <p14:creationId xmlns="" xmlns:p14="http://schemas.microsoft.com/office/powerpoint/2010/main" val="103897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918E426-C9CB-42C7-A596-B5BD05DAD362}" type="slidenum">
              <a:rPr lang="en-GB" smtClean="0"/>
              <a:pPr/>
              <a:t>2</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918E426-C9CB-42C7-A596-B5BD05DAD362}" type="slidenum">
              <a:rPr lang="en-GB" smtClean="0"/>
              <a:pPr/>
              <a:t>5</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918E426-C9CB-42C7-A596-B5BD05DAD362}" type="slidenum">
              <a:rPr lang="en-GB" smtClean="0"/>
              <a:pPr/>
              <a:t>7</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918E426-C9CB-42C7-A596-B5BD05DAD362}" type="slidenum">
              <a:rPr lang="en-GB" smtClean="0"/>
              <a:pPr/>
              <a:t>8</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918E426-C9CB-42C7-A596-B5BD05DAD362}" type="slidenum">
              <a:rPr lang="en-GB" smtClean="0"/>
              <a:pPr/>
              <a:t>9</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918E426-C9CB-42C7-A596-B5BD05DAD362}" type="slidenum">
              <a:rPr lang="en-GB" smtClean="0"/>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179576" y="3590782"/>
            <a:ext cx="7434943" cy="749570"/>
          </a:xfrm>
          <a:prstGeom prst="rect">
            <a:avLst/>
          </a:prstGeom>
        </p:spPr>
        <p:txBody>
          <a:bodyPr lIns="0" tIns="0" rIns="0" bIns="0"/>
          <a:lstStyle>
            <a:lvl1pPr>
              <a:defRPr sz="4000">
                <a:solidFill>
                  <a:srgbClr val="F8F8F8"/>
                </a:solidFill>
                <a:latin typeface="+mn-lt"/>
              </a:defRPr>
            </a:lvl1pPr>
          </a:lstStyle>
          <a:p>
            <a:r>
              <a:rPr lang="en-US" smtClean="0"/>
              <a:t>Click to edit Master title style</a:t>
            </a:r>
            <a:endParaRPr lang="en-GB" dirty="0"/>
          </a:p>
        </p:txBody>
      </p:sp>
      <p:sp>
        <p:nvSpPr>
          <p:cNvPr id="15" name="Text Placeholder 14"/>
          <p:cNvSpPr>
            <a:spLocks noGrp="1"/>
          </p:cNvSpPr>
          <p:nvPr>
            <p:ph type="body" sz="quarter" idx="10"/>
          </p:nvPr>
        </p:nvSpPr>
        <p:spPr>
          <a:xfrm>
            <a:off x="1179575" y="4384601"/>
            <a:ext cx="7434943" cy="1080000"/>
          </a:xfrm>
          <a:prstGeom prst="rect">
            <a:avLst/>
          </a:prstGeom>
        </p:spPr>
        <p:txBody>
          <a:bodyPr lIns="0" tIns="0" rIns="0" bIns="0"/>
          <a:lstStyle>
            <a:lvl1pPr marL="0" indent="0">
              <a:buNone/>
              <a:defRPr sz="3200">
                <a:solidFill>
                  <a:srgbClr val="F8F8F8"/>
                </a:solidFill>
                <a:latin typeface="+mn-lt"/>
              </a:defRPr>
            </a:lvl1pPr>
            <a:lvl2pPr marL="457200" indent="0">
              <a:buNone/>
              <a:defRPr sz="2800">
                <a:solidFill>
                  <a:schemeClr val="bg1"/>
                </a:solidFill>
                <a:latin typeface="+mj-lt"/>
              </a:defRPr>
            </a:lvl2pPr>
            <a:lvl3pPr marL="914400" indent="0">
              <a:buNone/>
              <a:defRPr sz="2400">
                <a:solidFill>
                  <a:schemeClr val="bg1"/>
                </a:solidFill>
                <a:latin typeface="+mj-lt"/>
              </a:defRPr>
            </a:lvl3pPr>
            <a:lvl4pPr marL="1371600" indent="0">
              <a:buNone/>
              <a:defRPr sz="2000">
                <a:solidFill>
                  <a:schemeClr val="bg1"/>
                </a:solidFill>
                <a:latin typeface="+mj-lt"/>
              </a:defRPr>
            </a:lvl4pPr>
            <a:lvl5pPr marL="1828800" indent="0">
              <a:buNone/>
              <a:defRPr sz="2000">
                <a:solidFill>
                  <a:schemeClr val="bg1"/>
                </a:solidFill>
                <a:latin typeface="+mj-lt"/>
              </a:defRPr>
            </a:lvl5pPr>
          </a:lstStyle>
          <a:p>
            <a:pPr lvl="0"/>
            <a:r>
              <a:rPr lang="en-US" smtClean="0"/>
              <a:t>Click to edit Master text styles</a:t>
            </a:r>
          </a:p>
        </p:txBody>
      </p:sp>
    </p:spTree>
    <p:extLst>
      <p:ext uri="{BB962C8B-B14F-4D97-AF65-F5344CB8AC3E}">
        <p14:creationId xmlns="" xmlns:p14="http://schemas.microsoft.com/office/powerpoint/2010/main" val="3846420298"/>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ith imag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5"/>
          <p:cNvSpPr>
            <a:spLocks noGrp="1"/>
          </p:cNvSpPr>
          <p:nvPr>
            <p:ph type="body" sz="quarter" idx="12"/>
          </p:nvPr>
        </p:nvSpPr>
        <p:spPr>
          <a:xfrm>
            <a:off x="315470" y="1304171"/>
            <a:ext cx="8768569" cy="5126609"/>
          </a:xfrm>
        </p:spPr>
        <p:txBody>
          <a:bodyPr/>
          <a:lstStyle>
            <a:lvl1pPr>
              <a:spcBef>
                <a:spcPts val="0"/>
              </a:spcBef>
              <a:spcAft>
                <a:spcPts val="0"/>
              </a:spcAft>
              <a:defRPr sz="2200"/>
            </a:lvl1pPr>
            <a:lvl2pPr>
              <a:spcAft>
                <a:spcPts val="0"/>
              </a:spcAft>
              <a:defRPr sz="2000"/>
            </a:lvl2pPr>
            <a:lvl3pPr>
              <a:spcAft>
                <a:spcPts val="0"/>
              </a:spcAft>
              <a:defRPr sz="1800"/>
            </a:lvl3pPr>
            <a:lvl4pPr>
              <a:spcAft>
                <a:spcPts val="0"/>
              </a:spcAft>
              <a:defRPr/>
            </a:lvl4pPr>
            <a:lvl5pPr>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Picture Placeholder 6"/>
          <p:cNvSpPr>
            <a:spLocks noGrp="1"/>
          </p:cNvSpPr>
          <p:nvPr>
            <p:ph type="pic" sz="quarter" idx="13"/>
          </p:nvPr>
        </p:nvSpPr>
        <p:spPr>
          <a:xfrm>
            <a:off x="9292771" y="1306511"/>
            <a:ext cx="2411915" cy="2411915"/>
          </a:xfrm>
          <a:prstGeom prst="teardrop">
            <a:avLst/>
          </a:prstGeom>
          <a:noFill/>
        </p:spPr>
        <p:txBody>
          <a:bodyPr/>
          <a:lstStyle>
            <a:lvl1pPr marL="0" indent="0" algn="r">
              <a:buNone/>
              <a:defRPr sz="1400"/>
            </a:lvl1pPr>
          </a:lstStyle>
          <a:p>
            <a:endParaRPr lang="en-GB" dirty="0"/>
          </a:p>
        </p:txBody>
      </p:sp>
      <p:sp>
        <p:nvSpPr>
          <p:cNvPr id="8" name="Picture Placeholder 6"/>
          <p:cNvSpPr>
            <a:spLocks noGrp="1"/>
          </p:cNvSpPr>
          <p:nvPr>
            <p:ph type="pic" sz="quarter" idx="14"/>
          </p:nvPr>
        </p:nvSpPr>
        <p:spPr>
          <a:xfrm>
            <a:off x="9292771" y="4029392"/>
            <a:ext cx="2411915" cy="2411915"/>
          </a:xfrm>
          <a:prstGeom prst="teardrop">
            <a:avLst/>
          </a:prstGeom>
          <a:noFill/>
        </p:spPr>
        <p:txBody>
          <a:bodyPr/>
          <a:lstStyle>
            <a:lvl1pPr marL="0" indent="0" algn="r">
              <a:buNone/>
              <a:defRPr sz="1400"/>
            </a:lvl1pPr>
          </a:lstStyle>
          <a:p>
            <a:endParaRPr lang="en-GB" dirty="0"/>
          </a:p>
        </p:txBody>
      </p:sp>
      <p:sp>
        <p:nvSpPr>
          <p:cNvPr id="5" name="Date Placeholder 4"/>
          <p:cNvSpPr>
            <a:spLocks noGrp="1"/>
          </p:cNvSpPr>
          <p:nvPr>
            <p:ph type="dt" sz="half" idx="15"/>
          </p:nvPr>
        </p:nvSpPr>
        <p:spPr/>
        <p:txBody>
          <a:bodyPr/>
          <a:lstStyle/>
          <a:p>
            <a:fld id="{67E98432-D03D-4971-9EEF-1A4FCC7A2FC7}" type="datetime1">
              <a:rPr lang="en-GB" smtClean="0"/>
              <a:pPr/>
              <a:t>12/07/2018</a:t>
            </a:fld>
            <a:endParaRPr lang="en-GB"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Date Placeholder 4"/>
          <p:cNvSpPr>
            <a:spLocks noGrp="1"/>
          </p:cNvSpPr>
          <p:nvPr>
            <p:ph type="dt" sz="half" idx="10"/>
          </p:nvPr>
        </p:nvSpPr>
        <p:spPr/>
        <p:txBody>
          <a:bodyPr/>
          <a:lstStyle/>
          <a:p>
            <a:fld id="{EDB68C57-6383-490F-A3E6-BD4141AB9802}" type="datetime1">
              <a:rPr lang="en-GB" smtClean="0"/>
              <a:pPr/>
              <a:t>12/07/2018</a:t>
            </a:fld>
            <a:endParaRPr lang="en-GB" dirty="0"/>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Break">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0" y="2990538"/>
            <a:ext cx="12192000" cy="869430"/>
          </a:xfrm>
        </p:spPr>
        <p:txBody>
          <a:bodyPr>
            <a:normAutofit/>
          </a:bodyPr>
          <a:lstStyle>
            <a:lvl1pPr algn="ctr">
              <a:defRPr sz="4000">
                <a:solidFill>
                  <a:schemeClr val="tx1"/>
                </a:solidFill>
              </a:defRPr>
            </a:lvl1pPr>
          </a:lstStyle>
          <a:p>
            <a:r>
              <a:rPr lang="en-US" dirty="0" smtClean="0"/>
              <a:t>Click to edit Master title style</a:t>
            </a:r>
            <a:endParaRPr lang="en-GB" dirty="0"/>
          </a:p>
        </p:txBody>
      </p:sp>
    </p:spTree>
    <p:extLst>
      <p:ext uri="{BB962C8B-B14F-4D97-AF65-F5344CB8AC3E}">
        <p14:creationId xmlns="" xmlns:p14="http://schemas.microsoft.com/office/powerpoint/2010/main" val="3960820030"/>
      </p:ext>
    </p:extLst>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179576" y="3590782"/>
            <a:ext cx="7434943" cy="749570"/>
          </a:xfrm>
          <a:prstGeom prst="rect">
            <a:avLst/>
          </a:prstGeom>
        </p:spPr>
        <p:txBody>
          <a:bodyPr lIns="0" tIns="0" rIns="0" bIns="0"/>
          <a:lstStyle>
            <a:lvl1pPr>
              <a:defRPr sz="4000">
                <a:solidFill>
                  <a:srgbClr val="F8F8F8"/>
                </a:solidFill>
                <a:latin typeface="+mn-lt"/>
              </a:defRPr>
            </a:lvl1pPr>
          </a:lstStyle>
          <a:p>
            <a:endParaRPr lang="en-GB" dirty="0"/>
          </a:p>
        </p:txBody>
      </p:sp>
      <p:sp>
        <p:nvSpPr>
          <p:cNvPr id="15" name="Text Placeholder 14"/>
          <p:cNvSpPr>
            <a:spLocks noGrp="1"/>
          </p:cNvSpPr>
          <p:nvPr>
            <p:ph type="body" sz="quarter" idx="10"/>
          </p:nvPr>
        </p:nvSpPr>
        <p:spPr>
          <a:xfrm>
            <a:off x="1179575" y="4384601"/>
            <a:ext cx="7434943" cy="1080000"/>
          </a:xfrm>
          <a:prstGeom prst="rect">
            <a:avLst/>
          </a:prstGeom>
        </p:spPr>
        <p:txBody>
          <a:bodyPr lIns="0" tIns="0" rIns="0" bIns="0"/>
          <a:lstStyle>
            <a:lvl1pPr marL="0" indent="0">
              <a:buNone/>
              <a:defRPr sz="3200">
                <a:solidFill>
                  <a:srgbClr val="F8F8F8"/>
                </a:solidFill>
                <a:latin typeface="+mn-lt"/>
              </a:defRPr>
            </a:lvl1pPr>
            <a:lvl2pPr marL="457200" indent="0">
              <a:buNone/>
              <a:defRPr sz="2800">
                <a:solidFill>
                  <a:schemeClr val="bg1"/>
                </a:solidFill>
                <a:latin typeface="+mj-lt"/>
              </a:defRPr>
            </a:lvl2pPr>
            <a:lvl3pPr marL="914400" indent="0">
              <a:buNone/>
              <a:defRPr sz="2400">
                <a:solidFill>
                  <a:schemeClr val="bg1"/>
                </a:solidFill>
                <a:latin typeface="+mj-lt"/>
              </a:defRPr>
            </a:lvl3pPr>
            <a:lvl4pPr marL="1371600" indent="0">
              <a:buNone/>
              <a:defRPr sz="2000">
                <a:solidFill>
                  <a:schemeClr val="bg1"/>
                </a:solidFill>
                <a:latin typeface="+mj-lt"/>
              </a:defRPr>
            </a:lvl4pPr>
            <a:lvl5pPr marL="1828800" indent="0">
              <a:buNone/>
              <a:defRPr sz="2000">
                <a:solidFill>
                  <a:schemeClr val="bg1"/>
                </a:solidFill>
                <a:latin typeface="+mj-lt"/>
              </a:defRPr>
            </a:lvl5pPr>
          </a:lstStyle>
          <a:p>
            <a:pPr lvl="0"/>
            <a:endParaRPr lang="en-GB" dirty="0"/>
          </a:p>
        </p:txBody>
      </p:sp>
    </p:spTree>
    <p:extLst>
      <p:ext uri="{BB962C8B-B14F-4D97-AF65-F5344CB8AC3E}">
        <p14:creationId xmlns="" xmlns:p14="http://schemas.microsoft.com/office/powerpoint/2010/main" val="3846420298"/>
      </p:ext>
    </p:extLst>
  </p:cSld>
  <p:clrMapOvr>
    <a:masterClrMapping/>
  </p:clrMapOvr>
  <p:transition spd="med">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int friendly cov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179576" y="3590782"/>
            <a:ext cx="7434943" cy="749570"/>
          </a:xfrm>
          <a:prstGeom prst="rect">
            <a:avLst/>
          </a:prstGeom>
        </p:spPr>
        <p:txBody>
          <a:bodyPr lIns="0" tIns="0" rIns="0" bIns="0"/>
          <a:lstStyle>
            <a:lvl1pPr>
              <a:defRPr sz="4000">
                <a:solidFill>
                  <a:schemeClr val="tx1"/>
                </a:solidFill>
                <a:latin typeface="+mn-lt"/>
              </a:defRPr>
            </a:lvl1pPr>
          </a:lstStyle>
          <a:p>
            <a:endParaRPr lang="en-GB" dirty="0"/>
          </a:p>
        </p:txBody>
      </p:sp>
      <p:sp>
        <p:nvSpPr>
          <p:cNvPr id="15" name="Text Placeholder 14"/>
          <p:cNvSpPr>
            <a:spLocks noGrp="1"/>
          </p:cNvSpPr>
          <p:nvPr>
            <p:ph type="body" sz="quarter" idx="10"/>
          </p:nvPr>
        </p:nvSpPr>
        <p:spPr>
          <a:xfrm>
            <a:off x="1179575" y="4384601"/>
            <a:ext cx="7434943" cy="1080000"/>
          </a:xfrm>
          <a:prstGeom prst="rect">
            <a:avLst/>
          </a:prstGeom>
        </p:spPr>
        <p:txBody>
          <a:bodyPr lIns="0" tIns="0" rIns="0" bIns="0"/>
          <a:lstStyle>
            <a:lvl1pPr marL="0" indent="0">
              <a:buNone/>
              <a:defRPr sz="3200">
                <a:solidFill>
                  <a:schemeClr val="tx1"/>
                </a:solidFill>
                <a:latin typeface="+mn-lt"/>
              </a:defRPr>
            </a:lvl1pPr>
            <a:lvl2pPr marL="457200" indent="0">
              <a:buNone/>
              <a:defRPr sz="2800">
                <a:solidFill>
                  <a:schemeClr val="bg1"/>
                </a:solidFill>
                <a:latin typeface="+mj-lt"/>
              </a:defRPr>
            </a:lvl2pPr>
            <a:lvl3pPr marL="914400" indent="0">
              <a:buNone/>
              <a:defRPr sz="2400">
                <a:solidFill>
                  <a:schemeClr val="bg1"/>
                </a:solidFill>
                <a:latin typeface="+mj-lt"/>
              </a:defRPr>
            </a:lvl3pPr>
            <a:lvl4pPr marL="1371600" indent="0">
              <a:buNone/>
              <a:defRPr sz="2000">
                <a:solidFill>
                  <a:schemeClr val="bg1"/>
                </a:solidFill>
                <a:latin typeface="+mj-lt"/>
              </a:defRPr>
            </a:lvl4pPr>
            <a:lvl5pPr marL="1828800" indent="0">
              <a:buNone/>
              <a:defRPr sz="2000">
                <a:solidFill>
                  <a:schemeClr val="bg1"/>
                </a:solidFill>
                <a:latin typeface="+mj-lt"/>
              </a:defRPr>
            </a:lvl5pPr>
          </a:lstStyle>
          <a:p>
            <a:pPr lvl="0"/>
            <a:endParaRPr lang="en-GB" dirty="0"/>
          </a:p>
        </p:txBody>
      </p:sp>
    </p:spTree>
    <p:extLst>
      <p:ext uri="{BB962C8B-B14F-4D97-AF65-F5344CB8AC3E}">
        <p14:creationId xmlns="" xmlns:p14="http://schemas.microsoft.com/office/powerpoint/2010/main" val="3153829507"/>
      </p:ext>
    </p:extLst>
  </p:cSld>
  <p:clrMapOvr>
    <a:masterClrMapping/>
  </p:clrMapOvr>
  <p:transition spd="med">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5"/>
          <p:cNvSpPr>
            <a:spLocks noGrp="1"/>
          </p:cNvSpPr>
          <p:nvPr>
            <p:ph type="body" sz="quarter" idx="12"/>
          </p:nvPr>
        </p:nvSpPr>
        <p:spPr>
          <a:xfrm>
            <a:off x="315470" y="1304171"/>
            <a:ext cx="11556740" cy="5126609"/>
          </a:xfrm>
        </p:spPr>
        <p:txBody>
          <a:bodyPr/>
          <a:lstStyle>
            <a:lvl1pPr>
              <a:spcBef>
                <a:spcPts val="0"/>
              </a:spcBef>
              <a:spcAft>
                <a:spcPts val="0"/>
              </a:spcAft>
              <a:defRPr sz="2200"/>
            </a:lvl1pPr>
            <a:lvl2pPr>
              <a:spcAft>
                <a:spcPts val="0"/>
              </a:spcAft>
              <a:defRPr sz="2000"/>
            </a:lvl2pPr>
            <a:lvl3pPr>
              <a:spcAft>
                <a:spcPts val="0"/>
              </a:spcAft>
              <a:defRPr sz="1800"/>
            </a:lvl3pPr>
            <a:lvl4pPr>
              <a:spcAft>
                <a:spcPts val="0"/>
              </a:spcAft>
              <a:defRPr/>
            </a:lvl4pPr>
            <a:lvl5pPr>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3"/>
          </p:nvPr>
        </p:nvSpPr>
        <p:spPr/>
        <p:txBody>
          <a:bodyPr/>
          <a:lstStyle/>
          <a:p>
            <a:fld id="{1363D2BE-42C5-48DB-B4F4-4B83FDAE6C1F}" type="datetime1">
              <a:rPr lang="en-GB" smtClean="0"/>
              <a:pPr/>
              <a:t>12/07/2018</a:t>
            </a:fld>
            <a:endParaRPr lang="en-GB" dirty="0"/>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with imag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5"/>
          <p:cNvSpPr>
            <a:spLocks noGrp="1"/>
          </p:cNvSpPr>
          <p:nvPr>
            <p:ph type="body" sz="quarter" idx="12"/>
          </p:nvPr>
        </p:nvSpPr>
        <p:spPr>
          <a:xfrm>
            <a:off x="315470" y="1304171"/>
            <a:ext cx="8768569" cy="5126609"/>
          </a:xfrm>
        </p:spPr>
        <p:txBody>
          <a:bodyPr/>
          <a:lstStyle>
            <a:lvl1pPr>
              <a:spcBef>
                <a:spcPts val="0"/>
              </a:spcBef>
              <a:spcAft>
                <a:spcPts val="0"/>
              </a:spcAft>
              <a:defRPr sz="2200"/>
            </a:lvl1pPr>
            <a:lvl2pPr>
              <a:spcAft>
                <a:spcPts val="0"/>
              </a:spcAft>
              <a:defRPr sz="2000"/>
            </a:lvl2pPr>
            <a:lvl3pPr>
              <a:spcAft>
                <a:spcPts val="0"/>
              </a:spcAft>
              <a:defRPr sz="1800"/>
            </a:lvl3pPr>
            <a:lvl4pPr>
              <a:spcAft>
                <a:spcPts val="0"/>
              </a:spcAft>
              <a:defRPr/>
            </a:lvl4pPr>
            <a:lvl5pPr>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Picture Placeholder 6"/>
          <p:cNvSpPr>
            <a:spLocks noGrp="1"/>
          </p:cNvSpPr>
          <p:nvPr>
            <p:ph type="pic" sz="quarter" idx="13"/>
          </p:nvPr>
        </p:nvSpPr>
        <p:spPr>
          <a:xfrm>
            <a:off x="9292771" y="1306511"/>
            <a:ext cx="2411915" cy="2411915"/>
          </a:xfrm>
          <a:prstGeom prst="teardrop">
            <a:avLst/>
          </a:prstGeom>
          <a:noFill/>
        </p:spPr>
        <p:txBody>
          <a:bodyPr/>
          <a:lstStyle>
            <a:lvl1pPr marL="0" indent="0" algn="r">
              <a:buNone/>
              <a:defRPr sz="1400"/>
            </a:lvl1pPr>
          </a:lstStyle>
          <a:p>
            <a:endParaRPr lang="en-GB" dirty="0"/>
          </a:p>
        </p:txBody>
      </p:sp>
      <p:sp>
        <p:nvSpPr>
          <p:cNvPr id="8" name="Picture Placeholder 6"/>
          <p:cNvSpPr>
            <a:spLocks noGrp="1"/>
          </p:cNvSpPr>
          <p:nvPr>
            <p:ph type="pic" sz="quarter" idx="14"/>
          </p:nvPr>
        </p:nvSpPr>
        <p:spPr>
          <a:xfrm>
            <a:off x="9292771" y="4029392"/>
            <a:ext cx="2411915" cy="2411915"/>
          </a:xfrm>
          <a:prstGeom prst="teardrop">
            <a:avLst/>
          </a:prstGeom>
          <a:noFill/>
        </p:spPr>
        <p:txBody>
          <a:bodyPr/>
          <a:lstStyle>
            <a:lvl1pPr marL="0" indent="0" algn="r">
              <a:buNone/>
              <a:defRPr sz="1400"/>
            </a:lvl1pPr>
          </a:lstStyle>
          <a:p>
            <a:endParaRPr lang="en-GB" dirty="0"/>
          </a:p>
        </p:txBody>
      </p:sp>
      <p:sp>
        <p:nvSpPr>
          <p:cNvPr id="5" name="Date Placeholder 4"/>
          <p:cNvSpPr>
            <a:spLocks noGrp="1"/>
          </p:cNvSpPr>
          <p:nvPr>
            <p:ph type="dt" sz="half" idx="15"/>
          </p:nvPr>
        </p:nvSpPr>
        <p:spPr/>
        <p:txBody>
          <a:bodyPr/>
          <a:lstStyle/>
          <a:p>
            <a:fld id="{2EEF1789-B4B8-4E45-BC95-41D04389D6A2}" type="datetime1">
              <a:rPr lang="en-GB" smtClean="0"/>
              <a:pPr/>
              <a:t>12/07/2018</a:t>
            </a:fld>
            <a:endParaRPr lang="en-GB" dirty="0"/>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Date Placeholder 4"/>
          <p:cNvSpPr>
            <a:spLocks noGrp="1"/>
          </p:cNvSpPr>
          <p:nvPr>
            <p:ph type="dt" sz="half" idx="10"/>
          </p:nvPr>
        </p:nvSpPr>
        <p:spPr/>
        <p:txBody>
          <a:bodyPr/>
          <a:lstStyle/>
          <a:p>
            <a:fld id="{8B0B31C8-644F-4A6F-9CEF-9DA4E4E9576E}" type="datetime1">
              <a:rPr lang="en-GB" smtClean="0"/>
              <a:pPr/>
              <a:t>12/07/2018</a:t>
            </a:fld>
            <a:endParaRPr lang="en-GB" dirty="0"/>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Break">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0" y="2990538"/>
            <a:ext cx="12192000" cy="869430"/>
          </a:xfrm>
        </p:spPr>
        <p:txBody>
          <a:bodyPr>
            <a:normAutofit/>
          </a:bodyPr>
          <a:lstStyle>
            <a:lvl1pPr algn="ctr">
              <a:defRPr sz="4000">
                <a:solidFill>
                  <a:schemeClr val="tx1"/>
                </a:solidFill>
              </a:defRPr>
            </a:lvl1pPr>
          </a:lstStyle>
          <a:p>
            <a:r>
              <a:rPr lang="en-US" dirty="0" smtClean="0"/>
              <a:t>Click to edit Master title style</a:t>
            </a:r>
            <a:endParaRPr lang="en-GB" dirty="0"/>
          </a:p>
        </p:txBody>
      </p:sp>
    </p:spTree>
    <p:extLst>
      <p:ext uri="{BB962C8B-B14F-4D97-AF65-F5344CB8AC3E}">
        <p14:creationId xmlns="" xmlns:p14="http://schemas.microsoft.com/office/powerpoint/2010/main" val="3960820030"/>
      </p:ext>
    </p:extLst>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int friendly cov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179576" y="3590782"/>
            <a:ext cx="7434943" cy="749570"/>
          </a:xfrm>
          <a:prstGeom prst="rect">
            <a:avLst/>
          </a:prstGeom>
        </p:spPr>
        <p:txBody>
          <a:bodyPr lIns="0" tIns="0" rIns="0" bIns="0"/>
          <a:lstStyle>
            <a:lvl1pPr>
              <a:defRPr sz="4000">
                <a:solidFill>
                  <a:schemeClr val="tx1"/>
                </a:solidFill>
                <a:latin typeface="+mn-lt"/>
              </a:defRPr>
            </a:lvl1pPr>
          </a:lstStyle>
          <a:p>
            <a:r>
              <a:rPr lang="en-US" smtClean="0"/>
              <a:t>Click to edit Master title style</a:t>
            </a:r>
            <a:endParaRPr lang="en-GB" dirty="0"/>
          </a:p>
        </p:txBody>
      </p:sp>
      <p:sp>
        <p:nvSpPr>
          <p:cNvPr id="15" name="Text Placeholder 14"/>
          <p:cNvSpPr>
            <a:spLocks noGrp="1"/>
          </p:cNvSpPr>
          <p:nvPr>
            <p:ph type="body" sz="quarter" idx="10"/>
          </p:nvPr>
        </p:nvSpPr>
        <p:spPr>
          <a:xfrm>
            <a:off x="1179575" y="4384601"/>
            <a:ext cx="7434943" cy="1080000"/>
          </a:xfrm>
          <a:prstGeom prst="rect">
            <a:avLst/>
          </a:prstGeom>
        </p:spPr>
        <p:txBody>
          <a:bodyPr lIns="0" tIns="0" rIns="0" bIns="0"/>
          <a:lstStyle>
            <a:lvl1pPr marL="0" indent="0">
              <a:buNone/>
              <a:defRPr sz="3200">
                <a:solidFill>
                  <a:schemeClr val="tx1"/>
                </a:solidFill>
                <a:latin typeface="+mn-lt"/>
              </a:defRPr>
            </a:lvl1pPr>
            <a:lvl2pPr marL="457200" indent="0">
              <a:buNone/>
              <a:defRPr sz="2800">
                <a:solidFill>
                  <a:schemeClr val="bg1"/>
                </a:solidFill>
                <a:latin typeface="+mj-lt"/>
              </a:defRPr>
            </a:lvl2pPr>
            <a:lvl3pPr marL="914400" indent="0">
              <a:buNone/>
              <a:defRPr sz="2400">
                <a:solidFill>
                  <a:schemeClr val="bg1"/>
                </a:solidFill>
                <a:latin typeface="+mj-lt"/>
              </a:defRPr>
            </a:lvl3pPr>
            <a:lvl4pPr marL="1371600" indent="0">
              <a:buNone/>
              <a:defRPr sz="2000">
                <a:solidFill>
                  <a:schemeClr val="bg1"/>
                </a:solidFill>
                <a:latin typeface="+mj-lt"/>
              </a:defRPr>
            </a:lvl4pPr>
            <a:lvl5pPr marL="1828800" indent="0">
              <a:buNone/>
              <a:defRPr sz="2000">
                <a:solidFill>
                  <a:schemeClr val="bg1"/>
                </a:solidFill>
                <a:latin typeface="+mj-lt"/>
              </a:defRPr>
            </a:lvl5pPr>
          </a:lstStyle>
          <a:p>
            <a:pPr lvl="0"/>
            <a:r>
              <a:rPr lang="en-US" smtClean="0"/>
              <a:t>Click to edit Master text styles</a:t>
            </a:r>
          </a:p>
        </p:txBody>
      </p:sp>
    </p:spTree>
    <p:extLst>
      <p:ext uri="{BB962C8B-B14F-4D97-AF65-F5344CB8AC3E}">
        <p14:creationId xmlns="" xmlns:p14="http://schemas.microsoft.com/office/powerpoint/2010/main" val="699619840"/>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5"/>
          <p:cNvSpPr>
            <a:spLocks noGrp="1"/>
          </p:cNvSpPr>
          <p:nvPr>
            <p:ph type="body" sz="quarter" idx="12"/>
          </p:nvPr>
        </p:nvSpPr>
        <p:spPr>
          <a:xfrm>
            <a:off x="315470" y="1304171"/>
            <a:ext cx="11556740" cy="5126609"/>
          </a:xfrm>
        </p:spPr>
        <p:txBody>
          <a:bodyPr/>
          <a:lstStyle>
            <a:lvl1pPr>
              <a:spcBef>
                <a:spcPts val="0"/>
              </a:spcBef>
              <a:spcAft>
                <a:spcPts val="0"/>
              </a:spcAft>
              <a:defRPr sz="2200"/>
            </a:lvl1pPr>
            <a:lvl2pPr>
              <a:spcAft>
                <a:spcPts val="0"/>
              </a:spcAft>
              <a:defRPr sz="2000"/>
            </a:lvl2pPr>
            <a:lvl3pPr>
              <a:spcAft>
                <a:spcPts val="0"/>
              </a:spcAft>
              <a:defRPr sz="1800"/>
            </a:lvl3pPr>
            <a:lvl4pPr>
              <a:spcAft>
                <a:spcPts val="0"/>
              </a:spcAft>
              <a:defRPr/>
            </a:lvl4pPr>
            <a:lvl5pPr>
              <a:spcAft>
                <a:spcPts val="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Date Placeholder 4"/>
          <p:cNvSpPr>
            <a:spLocks noGrp="1"/>
          </p:cNvSpPr>
          <p:nvPr>
            <p:ph type="dt" sz="half" idx="13"/>
          </p:nvPr>
        </p:nvSpPr>
        <p:spPr/>
        <p:txBody>
          <a:bodyPr/>
          <a:lstStyle/>
          <a:p>
            <a:fld id="{4B49D295-DEA1-4A20-8EC1-4BCBFADCF72A}" type="datetime1">
              <a:rPr lang="en-GB" smtClean="0"/>
              <a:pPr/>
              <a:t>12/07/2018</a:t>
            </a:fld>
            <a:endParaRPr lang="en-GB" dirty="0"/>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with imag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5"/>
          <p:cNvSpPr>
            <a:spLocks noGrp="1"/>
          </p:cNvSpPr>
          <p:nvPr>
            <p:ph type="body" sz="quarter" idx="12"/>
          </p:nvPr>
        </p:nvSpPr>
        <p:spPr>
          <a:xfrm>
            <a:off x="315470" y="1304171"/>
            <a:ext cx="8768569" cy="5126609"/>
          </a:xfrm>
        </p:spPr>
        <p:txBody>
          <a:bodyPr/>
          <a:lstStyle>
            <a:lvl1pPr>
              <a:spcBef>
                <a:spcPts val="0"/>
              </a:spcBef>
              <a:spcAft>
                <a:spcPts val="0"/>
              </a:spcAft>
              <a:defRPr sz="2200"/>
            </a:lvl1pPr>
            <a:lvl2pPr>
              <a:spcAft>
                <a:spcPts val="0"/>
              </a:spcAft>
              <a:defRPr sz="2000"/>
            </a:lvl2pPr>
            <a:lvl3pPr>
              <a:spcAft>
                <a:spcPts val="0"/>
              </a:spcAft>
              <a:defRPr sz="1800"/>
            </a:lvl3pPr>
            <a:lvl4pPr>
              <a:spcAft>
                <a:spcPts val="0"/>
              </a:spcAft>
              <a:defRPr/>
            </a:lvl4pPr>
            <a:lvl5pPr>
              <a:spcAft>
                <a:spcPts val="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Picture Placeholder 6"/>
          <p:cNvSpPr>
            <a:spLocks noGrp="1"/>
          </p:cNvSpPr>
          <p:nvPr>
            <p:ph type="pic" sz="quarter" idx="13"/>
          </p:nvPr>
        </p:nvSpPr>
        <p:spPr>
          <a:xfrm>
            <a:off x="9292771" y="1306511"/>
            <a:ext cx="2411915" cy="2411915"/>
          </a:xfrm>
          <a:prstGeom prst="teardrop">
            <a:avLst/>
          </a:prstGeom>
          <a:noFill/>
        </p:spPr>
        <p:txBody>
          <a:bodyPr/>
          <a:lstStyle>
            <a:lvl1pPr marL="0" indent="0" algn="r">
              <a:buNone/>
              <a:defRPr sz="1400"/>
            </a:lvl1pPr>
          </a:lstStyle>
          <a:p>
            <a:r>
              <a:rPr lang="en-US" smtClean="0"/>
              <a:t>Click icon to add picture</a:t>
            </a:r>
            <a:endParaRPr lang="en-GB" dirty="0"/>
          </a:p>
        </p:txBody>
      </p:sp>
      <p:sp>
        <p:nvSpPr>
          <p:cNvPr id="8" name="Picture Placeholder 6"/>
          <p:cNvSpPr>
            <a:spLocks noGrp="1"/>
          </p:cNvSpPr>
          <p:nvPr>
            <p:ph type="pic" sz="quarter" idx="14"/>
          </p:nvPr>
        </p:nvSpPr>
        <p:spPr>
          <a:xfrm>
            <a:off x="9292771" y="4029392"/>
            <a:ext cx="2411915" cy="2411915"/>
          </a:xfrm>
          <a:prstGeom prst="teardrop">
            <a:avLst/>
          </a:prstGeom>
          <a:noFill/>
        </p:spPr>
        <p:txBody>
          <a:bodyPr/>
          <a:lstStyle>
            <a:lvl1pPr marL="0" indent="0" algn="r">
              <a:buNone/>
              <a:defRPr sz="1400"/>
            </a:lvl1pPr>
          </a:lstStyle>
          <a:p>
            <a:r>
              <a:rPr lang="en-US" smtClean="0"/>
              <a:t>Click icon to add picture</a:t>
            </a:r>
            <a:endParaRPr lang="en-GB" dirty="0"/>
          </a:p>
        </p:txBody>
      </p:sp>
      <p:sp>
        <p:nvSpPr>
          <p:cNvPr id="5" name="Date Placeholder 4"/>
          <p:cNvSpPr>
            <a:spLocks noGrp="1"/>
          </p:cNvSpPr>
          <p:nvPr>
            <p:ph type="dt" sz="half" idx="15"/>
          </p:nvPr>
        </p:nvSpPr>
        <p:spPr/>
        <p:txBody>
          <a:bodyPr/>
          <a:lstStyle/>
          <a:p>
            <a:fld id="{C59C7591-38AE-46A6-A7F9-3A0A161CDAFE}" type="datetime1">
              <a:rPr lang="en-GB" smtClean="0"/>
              <a:pPr/>
              <a:t>12/07/2018</a:t>
            </a:fld>
            <a:endParaRPr lang="en-GB"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Date Placeholder 4"/>
          <p:cNvSpPr>
            <a:spLocks noGrp="1"/>
          </p:cNvSpPr>
          <p:nvPr>
            <p:ph type="dt" sz="half" idx="10"/>
          </p:nvPr>
        </p:nvSpPr>
        <p:spPr/>
        <p:txBody>
          <a:bodyPr/>
          <a:lstStyle/>
          <a:p>
            <a:fld id="{048445AF-2E3A-4611-84B0-97EEF649E7A3}" type="datetime1">
              <a:rPr lang="en-GB" smtClean="0"/>
              <a:pPr/>
              <a:t>12/07/2018</a:t>
            </a:fld>
            <a:endParaRPr lang="en-GB" dirty="0"/>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0" y="2990538"/>
            <a:ext cx="12192000" cy="869430"/>
          </a:xfrm>
        </p:spPr>
        <p:txBody>
          <a:bodyPr>
            <a:normAutofit/>
          </a:bodyPr>
          <a:lstStyle>
            <a:lvl1pPr algn="ctr">
              <a:defRPr sz="4000">
                <a:solidFill>
                  <a:schemeClr val="tx1"/>
                </a:solidFill>
              </a:defRPr>
            </a:lvl1pPr>
          </a:lstStyle>
          <a:p>
            <a:r>
              <a:rPr lang="en-US" smtClean="0"/>
              <a:t>Click to edit Master title style</a:t>
            </a:r>
            <a:endParaRPr lang="en-GB" dirty="0"/>
          </a:p>
        </p:txBody>
      </p:sp>
    </p:spTree>
    <p:extLst>
      <p:ext uri="{BB962C8B-B14F-4D97-AF65-F5344CB8AC3E}">
        <p14:creationId xmlns="" xmlns:p14="http://schemas.microsoft.com/office/powerpoint/2010/main" val="3960820030"/>
      </p:ext>
    </p:extLst>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179576" y="3590782"/>
            <a:ext cx="7434943" cy="749570"/>
          </a:xfrm>
          <a:prstGeom prst="rect">
            <a:avLst/>
          </a:prstGeom>
        </p:spPr>
        <p:txBody>
          <a:bodyPr lIns="0" tIns="0" rIns="0" bIns="0"/>
          <a:lstStyle>
            <a:lvl1pPr>
              <a:defRPr sz="4000">
                <a:solidFill>
                  <a:srgbClr val="F8F8F8"/>
                </a:solidFill>
                <a:latin typeface="+mn-lt"/>
              </a:defRPr>
            </a:lvl1pPr>
          </a:lstStyle>
          <a:p>
            <a:endParaRPr lang="en-GB" dirty="0"/>
          </a:p>
        </p:txBody>
      </p:sp>
      <p:sp>
        <p:nvSpPr>
          <p:cNvPr id="15" name="Text Placeholder 14"/>
          <p:cNvSpPr>
            <a:spLocks noGrp="1"/>
          </p:cNvSpPr>
          <p:nvPr>
            <p:ph type="body" sz="quarter" idx="10"/>
          </p:nvPr>
        </p:nvSpPr>
        <p:spPr>
          <a:xfrm>
            <a:off x="1179575" y="4384601"/>
            <a:ext cx="7434943" cy="1080000"/>
          </a:xfrm>
          <a:prstGeom prst="rect">
            <a:avLst/>
          </a:prstGeom>
        </p:spPr>
        <p:txBody>
          <a:bodyPr lIns="0" tIns="0" rIns="0" bIns="0"/>
          <a:lstStyle>
            <a:lvl1pPr marL="0" indent="0">
              <a:buNone/>
              <a:defRPr sz="3200">
                <a:solidFill>
                  <a:srgbClr val="F8F8F8"/>
                </a:solidFill>
                <a:latin typeface="+mn-lt"/>
              </a:defRPr>
            </a:lvl1pPr>
            <a:lvl2pPr marL="457200" indent="0">
              <a:buNone/>
              <a:defRPr sz="2800">
                <a:solidFill>
                  <a:schemeClr val="bg1"/>
                </a:solidFill>
                <a:latin typeface="+mj-lt"/>
              </a:defRPr>
            </a:lvl2pPr>
            <a:lvl3pPr marL="914400" indent="0">
              <a:buNone/>
              <a:defRPr sz="2400">
                <a:solidFill>
                  <a:schemeClr val="bg1"/>
                </a:solidFill>
                <a:latin typeface="+mj-lt"/>
              </a:defRPr>
            </a:lvl3pPr>
            <a:lvl4pPr marL="1371600" indent="0">
              <a:buNone/>
              <a:defRPr sz="2000">
                <a:solidFill>
                  <a:schemeClr val="bg1"/>
                </a:solidFill>
                <a:latin typeface="+mj-lt"/>
              </a:defRPr>
            </a:lvl4pPr>
            <a:lvl5pPr marL="1828800" indent="0">
              <a:buNone/>
              <a:defRPr sz="2000">
                <a:solidFill>
                  <a:schemeClr val="bg1"/>
                </a:solidFill>
                <a:latin typeface="+mj-lt"/>
              </a:defRPr>
            </a:lvl5pPr>
          </a:lstStyle>
          <a:p>
            <a:pPr lvl="0"/>
            <a:endParaRPr lang="en-GB" dirty="0"/>
          </a:p>
        </p:txBody>
      </p:sp>
    </p:spTree>
    <p:extLst>
      <p:ext uri="{BB962C8B-B14F-4D97-AF65-F5344CB8AC3E}">
        <p14:creationId xmlns="" xmlns:p14="http://schemas.microsoft.com/office/powerpoint/2010/main" val="3846420298"/>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int friendly cov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a:xfrm>
            <a:off x="1179576" y="3590782"/>
            <a:ext cx="7434943" cy="749570"/>
          </a:xfrm>
          <a:prstGeom prst="rect">
            <a:avLst/>
          </a:prstGeom>
        </p:spPr>
        <p:txBody>
          <a:bodyPr lIns="0" tIns="0" rIns="0" bIns="0"/>
          <a:lstStyle>
            <a:lvl1pPr>
              <a:defRPr sz="4000">
                <a:solidFill>
                  <a:schemeClr val="tx1"/>
                </a:solidFill>
                <a:latin typeface="+mn-lt"/>
              </a:defRPr>
            </a:lvl1pPr>
          </a:lstStyle>
          <a:p>
            <a:endParaRPr lang="en-GB" dirty="0"/>
          </a:p>
        </p:txBody>
      </p:sp>
      <p:sp>
        <p:nvSpPr>
          <p:cNvPr id="15" name="Text Placeholder 14"/>
          <p:cNvSpPr>
            <a:spLocks noGrp="1"/>
          </p:cNvSpPr>
          <p:nvPr>
            <p:ph type="body" sz="quarter" idx="10"/>
          </p:nvPr>
        </p:nvSpPr>
        <p:spPr>
          <a:xfrm>
            <a:off x="1179575" y="4384601"/>
            <a:ext cx="7434943" cy="1080000"/>
          </a:xfrm>
          <a:prstGeom prst="rect">
            <a:avLst/>
          </a:prstGeom>
        </p:spPr>
        <p:txBody>
          <a:bodyPr lIns="0" tIns="0" rIns="0" bIns="0"/>
          <a:lstStyle>
            <a:lvl1pPr marL="0" indent="0">
              <a:buNone/>
              <a:defRPr sz="3200">
                <a:solidFill>
                  <a:schemeClr val="tx1"/>
                </a:solidFill>
                <a:latin typeface="+mn-lt"/>
              </a:defRPr>
            </a:lvl1pPr>
            <a:lvl2pPr marL="457200" indent="0">
              <a:buNone/>
              <a:defRPr sz="2800">
                <a:solidFill>
                  <a:schemeClr val="bg1"/>
                </a:solidFill>
                <a:latin typeface="+mj-lt"/>
              </a:defRPr>
            </a:lvl2pPr>
            <a:lvl3pPr marL="914400" indent="0">
              <a:buNone/>
              <a:defRPr sz="2400">
                <a:solidFill>
                  <a:schemeClr val="bg1"/>
                </a:solidFill>
                <a:latin typeface="+mj-lt"/>
              </a:defRPr>
            </a:lvl3pPr>
            <a:lvl4pPr marL="1371600" indent="0">
              <a:buNone/>
              <a:defRPr sz="2000">
                <a:solidFill>
                  <a:schemeClr val="bg1"/>
                </a:solidFill>
                <a:latin typeface="+mj-lt"/>
              </a:defRPr>
            </a:lvl4pPr>
            <a:lvl5pPr marL="1828800" indent="0">
              <a:buNone/>
              <a:defRPr sz="2000">
                <a:solidFill>
                  <a:schemeClr val="bg1"/>
                </a:solidFill>
                <a:latin typeface="+mj-lt"/>
              </a:defRPr>
            </a:lvl5pPr>
          </a:lstStyle>
          <a:p>
            <a:pPr lvl="0"/>
            <a:endParaRPr lang="en-GB" dirty="0"/>
          </a:p>
        </p:txBody>
      </p:sp>
    </p:spTree>
    <p:extLst>
      <p:ext uri="{BB962C8B-B14F-4D97-AF65-F5344CB8AC3E}">
        <p14:creationId xmlns="" xmlns:p14="http://schemas.microsoft.com/office/powerpoint/2010/main" val="2512219033"/>
      </p:ext>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5"/>
          <p:cNvSpPr>
            <a:spLocks noGrp="1"/>
          </p:cNvSpPr>
          <p:nvPr>
            <p:ph type="body" sz="quarter" idx="12"/>
          </p:nvPr>
        </p:nvSpPr>
        <p:spPr>
          <a:xfrm>
            <a:off x="315470" y="1304171"/>
            <a:ext cx="11556740" cy="5126609"/>
          </a:xfrm>
        </p:spPr>
        <p:txBody>
          <a:bodyPr/>
          <a:lstStyle>
            <a:lvl1pPr>
              <a:spcBef>
                <a:spcPts val="0"/>
              </a:spcBef>
              <a:spcAft>
                <a:spcPts val="0"/>
              </a:spcAft>
              <a:defRPr sz="2200"/>
            </a:lvl1pPr>
            <a:lvl2pPr>
              <a:spcAft>
                <a:spcPts val="0"/>
              </a:spcAft>
              <a:defRPr sz="2000"/>
            </a:lvl2pPr>
            <a:lvl3pPr>
              <a:spcAft>
                <a:spcPts val="0"/>
              </a:spcAft>
              <a:defRPr sz="1800"/>
            </a:lvl3pPr>
            <a:lvl4pPr>
              <a:spcAft>
                <a:spcPts val="0"/>
              </a:spcAft>
              <a:defRPr/>
            </a:lvl4pPr>
            <a:lvl5pPr>
              <a:spcAft>
                <a:spcPts val="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3"/>
          </p:nvPr>
        </p:nvSpPr>
        <p:spPr/>
        <p:txBody>
          <a:bodyPr/>
          <a:lstStyle/>
          <a:p>
            <a:fld id="{9248D01D-53C1-4FD7-9E27-638F8CC0DE44}" type="datetime1">
              <a:rPr lang="en-GB" smtClean="0"/>
              <a:pPr/>
              <a:t>12/07/2018</a:t>
            </a:fld>
            <a:endParaRPr lang="en-GB" dirty="0"/>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10" name="Date Placeholder 9"/>
          <p:cNvSpPr>
            <a:spLocks noGrp="1"/>
          </p:cNvSpPr>
          <p:nvPr>
            <p:ph type="dt" sz="half" idx="2"/>
          </p:nvPr>
        </p:nvSpPr>
        <p:spPr>
          <a:xfrm>
            <a:off x="0" y="6480683"/>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9A4D717-3159-4C61-A007-400F2FA25976}" type="datetime1">
              <a:rPr lang="en-GB" smtClean="0"/>
              <a:pPr/>
              <a:t>12/07/2018</a:t>
            </a:fld>
            <a:endParaRPr lang="en-GB" dirty="0"/>
          </a:p>
        </p:txBody>
      </p:sp>
      <p:sp>
        <p:nvSpPr>
          <p:cNvPr id="12" name="Title Placeholder 11"/>
          <p:cNvSpPr>
            <a:spLocks noGrp="1"/>
          </p:cNvSpPr>
          <p:nvPr>
            <p:ph type="title"/>
          </p:nvPr>
        </p:nvSpPr>
        <p:spPr>
          <a:xfrm>
            <a:off x="292309" y="0"/>
            <a:ext cx="8237096" cy="86943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14" name="Text Placeholder 13"/>
          <p:cNvSpPr>
            <a:spLocks noGrp="1"/>
          </p:cNvSpPr>
          <p:nvPr>
            <p:ph type="body" idx="1"/>
          </p:nvPr>
        </p:nvSpPr>
        <p:spPr>
          <a:xfrm>
            <a:off x="609600" y="1289154"/>
            <a:ext cx="10972800" cy="4837009"/>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
                <a:srgbClr val="7AC143"/>
              </a:buClr>
              <a:buSzTx/>
              <a:buFont typeface="Arial"/>
              <a:buChar char="•"/>
              <a:tabLst/>
              <a:defRPr/>
            </a:pPr>
            <a:r>
              <a:rPr kumimoji="0" lang="en-US" sz="2200" b="0" i="0" u="none" strike="noStrike" kern="1200" cap="none" spc="0" normalizeH="0" baseline="0" noProof="0" dirty="0" smtClean="0">
                <a:ln>
                  <a:noFill/>
                </a:ln>
                <a:solidFill>
                  <a:srgbClr val="00245D"/>
                </a:solidFill>
                <a:effectLst/>
                <a:uLnTx/>
                <a:uFillTx/>
                <a:latin typeface="+mn-lt"/>
                <a:ea typeface="+mn-ea"/>
                <a:cs typeface="Arial" pitchFamily="34" charset="0"/>
              </a:rPr>
              <a:t>Click to edit Master text</a:t>
            </a:r>
          </a:p>
          <a:p>
            <a:pPr marL="742950" marR="0" lvl="1" indent="-285750" algn="l" defTabSz="457200" rtl="0" eaLnBrk="1" fontAlgn="auto" latinLnBrk="0" hangingPunct="1">
              <a:lnSpc>
                <a:spcPct val="100000"/>
              </a:lnSpc>
              <a:spcBef>
                <a:spcPct val="20000"/>
              </a:spcBef>
              <a:spcAft>
                <a:spcPts val="0"/>
              </a:spcAft>
              <a:buClr>
                <a:srgbClr val="7AC143"/>
              </a:buClr>
              <a:buSzTx/>
              <a:buFont typeface="Arial" pitchFamily="34" charset="0"/>
              <a:buChar char="•"/>
              <a:tabLst/>
              <a:defRPr/>
            </a:pPr>
            <a:r>
              <a:rPr kumimoji="0" lang="en-US" sz="2000" b="0" i="0" u="none" strike="noStrike" kern="1200" cap="none" spc="0" normalizeH="0" baseline="0" noProof="0" dirty="0" smtClean="0">
                <a:ln>
                  <a:noFill/>
                </a:ln>
                <a:solidFill>
                  <a:srgbClr val="00245D"/>
                </a:solidFill>
                <a:effectLst/>
                <a:uLnTx/>
                <a:uFillTx/>
                <a:latin typeface="+mn-lt"/>
                <a:ea typeface="+mn-ea"/>
                <a:cs typeface="Arial" pitchFamily="34" charset="0"/>
              </a:rPr>
              <a:t>Second level</a:t>
            </a:r>
          </a:p>
          <a:p>
            <a:pPr marL="1143000" marR="0" lvl="2" indent="-228600" algn="l" defTabSz="457200" rtl="0" eaLnBrk="1" fontAlgn="auto" latinLnBrk="0" hangingPunct="1">
              <a:lnSpc>
                <a:spcPct val="100000"/>
              </a:lnSpc>
              <a:spcBef>
                <a:spcPct val="20000"/>
              </a:spcBef>
              <a:spcAft>
                <a:spcPts val="0"/>
              </a:spcAft>
              <a:buClr>
                <a:srgbClr val="7AC143"/>
              </a:buClr>
              <a:buSzTx/>
              <a:buFont typeface="Arial"/>
              <a:buChar char="•"/>
              <a:tabLst/>
              <a:defRPr/>
            </a:pPr>
            <a:r>
              <a:rPr kumimoji="0" lang="en-US" sz="1800" b="0" i="0" u="none" strike="noStrike" kern="1200" cap="none" spc="0" normalizeH="0" baseline="0" noProof="0" dirty="0" smtClean="0">
                <a:ln>
                  <a:noFill/>
                </a:ln>
                <a:solidFill>
                  <a:srgbClr val="00245D"/>
                </a:solidFill>
                <a:effectLst/>
                <a:uLnTx/>
                <a:uFillTx/>
                <a:latin typeface="+mn-lt"/>
                <a:ea typeface="+mn-ea"/>
                <a:cs typeface="Arial" pitchFamily="34" charset="0"/>
              </a:rPr>
              <a:t>Third level</a:t>
            </a:r>
          </a:p>
          <a:p>
            <a:pPr marL="1600200" marR="0" lvl="3" indent="-228600" algn="l" defTabSz="457200" rtl="0" eaLnBrk="1" fontAlgn="auto" latinLnBrk="0" hangingPunct="1">
              <a:lnSpc>
                <a:spcPct val="100000"/>
              </a:lnSpc>
              <a:spcBef>
                <a:spcPct val="20000"/>
              </a:spcBef>
              <a:spcAft>
                <a:spcPts val="0"/>
              </a:spcAft>
              <a:buClr>
                <a:srgbClr val="7AC143"/>
              </a:buClr>
              <a:buSzTx/>
              <a:buFont typeface="Arial" pitchFamily="34" charset="0"/>
              <a:buChar char="•"/>
              <a:tabLst/>
              <a:defRPr/>
            </a:pPr>
            <a:r>
              <a:rPr kumimoji="0" lang="en-US" sz="1800" b="0" i="0" u="none" strike="noStrike" kern="1200" cap="none" spc="0" normalizeH="0" baseline="0" noProof="0" dirty="0" smtClean="0">
                <a:ln>
                  <a:noFill/>
                </a:ln>
                <a:solidFill>
                  <a:srgbClr val="00245D"/>
                </a:solidFill>
                <a:effectLst/>
                <a:uLnTx/>
                <a:uFillTx/>
                <a:latin typeface="+mn-lt"/>
                <a:ea typeface="+mn-ea"/>
                <a:cs typeface="Arial" pitchFamily="34" charset="0"/>
              </a:rPr>
              <a:t>Fourth level</a:t>
            </a:r>
          </a:p>
          <a:p>
            <a:pPr marL="2057400" marR="0" lvl="4" indent="-228600" algn="l" defTabSz="457200" rtl="0" eaLnBrk="1" fontAlgn="auto" latinLnBrk="0" hangingPunct="1">
              <a:lnSpc>
                <a:spcPct val="100000"/>
              </a:lnSpc>
              <a:spcBef>
                <a:spcPct val="20000"/>
              </a:spcBef>
              <a:spcAft>
                <a:spcPts val="0"/>
              </a:spcAft>
              <a:buClr>
                <a:srgbClr val="7AC143"/>
              </a:buClr>
              <a:buSzTx/>
              <a:buFont typeface="Arial" pitchFamily="34" charset="0"/>
              <a:buChar char="•"/>
              <a:tabLst/>
              <a:defRPr/>
            </a:pPr>
            <a:r>
              <a:rPr kumimoji="0" lang="en-US" sz="1800" b="0" i="0" u="none" strike="noStrike" kern="1200" cap="none" spc="0" normalizeH="0" baseline="0" noProof="0" dirty="0" smtClean="0">
                <a:ln>
                  <a:noFill/>
                </a:ln>
                <a:solidFill>
                  <a:srgbClr val="00245D"/>
                </a:solidFill>
                <a:effectLst/>
                <a:uLnTx/>
                <a:uFillTx/>
                <a:latin typeface="+mn-lt"/>
                <a:ea typeface="+mn-ea"/>
                <a:cs typeface="Arial" pitchFamily="34" charset="0"/>
              </a:rPr>
              <a:t>Fifth level</a:t>
            </a:r>
            <a:endParaRPr kumimoji="0" lang="en-GB" sz="1800" b="0" i="0" u="none" strike="noStrike" kern="1200" cap="none" spc="0" normalizeH="0" baseline="0" noProof="0" dirty="0">
              <a:ln>
                <a:noFill/>
              </a:ln>
              <a:solidFill>
                <a:srgbClr val="00245D"/>
              </a:solidFill>
              <a:effectLst/>
              <a:uLnTx/>
              <a:uFillTx/>
              <a:latin typeface="+mn-lt"/>
              <a:ea typeface="+mn-ea"/>
              <a:cs typeface="Arial" pitchFamily="34" charset="0"/>
            </a:endParaRPr>
          </a:p>
        </p:txBody>
      </p:sp>
      <p:sp>
        <p:nvSpPr>
          <p:cNvPr id="6" name="Slide Number Placeholder 5"/>
          <p:cNvSpPr txBox="1">
            <a:spLocks/>
          </p:cNvSpPr>
          <p:nvPr/>
        </p:nvSpPr>
        <p:spPr>
          <a:xfrm>
            <a:off x="11768055" y="6570808"/>
            <a:ext cx="340027" cy="210990"/>
          </a:xfrm>
          <a:prstGeom prst="rect">
            <a:avLst/>
          </a:prstGeom>
        </p:spPr>
        <p:txBody>
          <a:bodyPr lIns="0" tIns="0" rIns="0" bIns="0" anchor="b" anchorCtr="0"/>
          <a:lstStyle>
            <a:lvl1pPr>
              <a:defRPr sz="900">
                <a:solidFill>
                  <a:srgbClr val="000000"/>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384A978-C5CF-4BA7-A58E-B53578577806}" type="slidenum">
              <a:rPr kumimoji="0" lang="en-GB" sz="9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9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1792574449"/>
      </p:ext>
    </p:extLst>
  </p:cSld>
  <p:clrMap bg1="lt1" tx1="dk1" bg2="lt2" tx2="dk2" accent1="accent1" accent2="accent2" accent3="accent3" accent4="accent4" accent5="accent5" accent6="accent6" hlink="hlink" folHlink="folHlink"/>
  <p:sldLayoutIdLst>
    <p:sldLayoutId id="2147483677" r:id="rId1"/>
    <p:sldLayoutId id="2147483696" r:id="rId2"/>
    <p:sldLayoutId id="2147483691" r:id="rId3"/>
    <p:sldLayoutId id="2147483679" r:id="rId4"/>
    <p:sldLayoutId id="2147483680" r:id="rId5"/>
    <p:sldLayoutId id="2147483663" r:id="rId6"/>
  </p:sldLayoutIdLst>
  <p:transition spd="med">
    <p:fade/>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2600" kern="1200">
          <a:solidFill>
            <a:srgbClr val="F8F8F8"/>
          </a:solidFill>
          <a:latin typeface="+mn-lt"/>
          <a:ea typeface="+mj-ea"/>
          <a:cs typeface="+mj-cs"/>
        </a:defRPr>
      </a:lvl1pPr>
    </p:titleStyle>
    <p:bodyStyle>
      <a:lvl1pPr marL="342900" marR="0" indent="-342900" algn="l" defTabSz="457200" rtl="0" eaLnBrk="1" fontAlgn="auto" latinLnBrk="0" hangingPunct="1">
        <a:lnSpc>
          <a:spcPct val="100000"/>
        </a:lnSpc>
        <a:spcBef>
          <a:spcPts val="600"/>
        </a:spcBef>
        <a:spcAft>
          <a:spcPts val="600"/>
        </a:spcAft>
        <a:buClr>
          <a:srgbClr val="7AC143"/>
        </a:buClr>
        <a:buSzTx/>
        <a:buFont typeface="Arial"/>
        <a:buChar char="•"/>
        <a:tabLst/>
        <a:defRPr sz="2800" kern="1200">
          <a:solidFill>
            <a:schemeClr val="tx1"/>
          </a:solidFill>
          <a:latin typeface="+mn-lt"/>
          <a:ea typeface="+mn-ea"/>
          <a:cs typeface="+mn-cs"/>
        </a:defRPr>
      </a:lvl1pPr>
      <a:lvl2pPr marL="742950" marR="0" indent="-285750" algn="l" defTabSz="457200" rtl="0" eaLnBrk="1" fontAlgn="auto" latinLnBrk="0" hangingPunct="1">
        <a:lnSpc>
          <a:spcPct val="100000"/>
        </a:lnSpc>
        <a:spcBef>
          <a:spcPts val="600"/>
        </a:spcBef>
        <a:spcAft>
          <a:spcPts val="600"/>
        </a:spcAft>
        <a:buClr>
          <a:srgbClr val="7AC143"/>
        </a:buClr>
        <a:buSzTx/>
        <a:buFont typeface="Arial" pitchFamily="34" charset="0"/>
        <a:buChar char="•"/>
        <a:tabLst/>
        <a:defRPr sz="2400" kern="1200">
          <a:solidFill>
            <a:schemeClr val="tx1"/>
          </a:solidFill>
          <a:latin typeface="+mn-lt"/>
          <a:ea typeface="+mn-ea"/>
          <a:cs typeface="+mn-cs"/>
        </a:defRPr>
      </a:lvl2pPr>
      <a:lvl3pPr marL="1143000" marR="0" indent="-228600" algn="l" defTabSz="457200" rtl="0" eaLnBrk="1" fontAlgn="auto" latinLnBrk="0" hangingPunct="1">
        <a:lnSpc>
          <a:spcPct val="100000"/>
        </a:lnSpc>
        <a:spcBef>
          <a:spcPts val="600"/>
        </a:spcBef>
        <a:spcAft>
          <a:spcPts val="600"/>
        </a:spcAft>
        <a:buClr>
          <a:srgbClr val="7AC143"/>
        </a:buClr>
        <a:buSzTx/>
        <a:buFont typeface="Arial"/>
        <a:buChar char="•"/>
        <a:tabLst/>
        <a:defRPr sz="2000" kern="1200">
          <a:solidFill>
            <a:schemeClr val="tx1"/>
          </a:solidFill>
          <a:latin typeface="+mn-lt"/>
          <a:ea typeface="+mn-ea"/>
          <a:cs typeface="+mn-cs"/>
        </a:defRPr>
      </a:lvl3pPr>
      <a:lvl4pPr marL="1600200" marR="0" indent="-228600" algn="l" defTabSz="457200" rtl="0" eaLnBrk="1" fontAlgn="auto" latinLnBrk="0" hangingPunct="1">
        <a:lnSpc>
          <a:spcPct val="100000"/>
        </a:lnSpc>
        <a:spcBef>
          <a:spcPts val="600"/>
        </a:spcBef>
        <a:spcAft>
          <a:spcPts val="600"/>
        </a:spcAft>
        <a:buClr>
          <a:srgbClr val="7AC143"/>
        </a:buClr>
        <a:buSzTx/>
        <a:buFont typeface="Arial" pitchFamily="34" charset="0"/>
        <a:buChar char="•"/>
        <a:tabLst/>
        <a:defRPr sz="1800" kern="1200">
          <a:solidFill>
            <a:schemeClr val="tx1"/>
          </a:solidFill>
          <a:latin typeface="+mn-lt"/>
          <a:ea typeface="+mn-ea"/>
          <a:cs typeface="+mn-cs"/>
        </a:defRPr>
      </a:lvl4pPr>
      <a:lvl5pPr marL="2057400" marR="0" indent="-228600" algn="l" defTabSz="457200" rtl="0" eaLnBrk="1" fontAlgn="auto" latinLnBrk="0" hangingPunct="1">
        <a:lnSpc>
          <a:spcPct val="100000"/>
        </a:lnSpc>
        <a:spcBef>
          <a:spcPts val="600"/>
        </a:spcBef>
        <a:spcAft>
          <a:spcPts val="600"/>
        </a:spcAft>
        <a:buClr>
          <a:srgbClr val="7AC143"/>
        </a:buClr>
        <a:buSzTx/>
        <a:buFont typeface="Arial" pitchFamily="34" charset="0"/>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10" name="Date Placeholder 9"/>
          <p:cNvSpPr>
            <a:spLocks noGrp="1"/>
          </p:cNvSpPr>
          <p:nvPr>
            <p:ph type="dt" sz="half" idx="2"/>
          </p:nvPr>
        </p:nvSpPr>
        <p:spPr>
          <a:xfrm>
            <a:off x="0" y="6480683"/>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986582B-3019-4B66-9806-BDBB53C2833F}" type="datetime1">
              <a:rPr lang="en-GB" smtClean="0"/>
              <a:pPr/>
              <a:t>12/07/2018</a:t>
            </a:fld>
            <a:endParaRPr lang="en-GB" dirty="0"/>
          </a:p>
        </p:txBody>
      </p:sp>
      <p:sp>
        <p:nvSpPr>
          <p:cNvPr id="12" name="Title Placeholder 11"/>
          <p:cNvSpPr>
            <a:spLocks noGrp="1"/>
          </p:cNvSpPr>
          <p:nvPr>
            <p:ph type="title"/>
          </p:nvPr>
        </p:nvSpPr>
        <p:spPr>
          <a:xfrm>
            <a:off x="292309" y="0"/>
            <a:ext cx="8237096" cy="86943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14" name="Text Placeholder 13"/>
          <p:cNvSpPr>
            <a:spLocks noGrp="1"/>
          </p:cNvSpPr>
          <p:nvPr>
            <p:ph type="body" idx="1"/>
          </p:nvPr>
        </p:nvSpPr>
        <p:spPr>
          <a:xfrm>
            <a:off x="609600" y="1289154"/>
            <a:ext cx="10972800" cy="4837009"/>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
                <a:srgbClr val="7AC143"/>
              </a:buClr>
              <a:buSzTx/>
              <a:buFont typeface="Arial"/>
              <a:buChar char="•"/>
              <a:tabLst/>
              <a:defRPr/>
            </a:pPr>
            <a:r>
              <a:rPr kumimoji="0" lang="en-US" sz="2200" b="0" i="0" u="none" strike="noStrike" kern="1200" cap="none" spc="0" normalizeH="0" baseline="0" noProof="0" dirty="0" smtClean="0">
                <a:ln>
                  <a:noFill/>
                </a:ln>
                <a:solidFill>
                  <a:srgbClr val="00245D"/>
                </a:solidFill>
                <a:effectLst/>
                <a:uLnTx/>
                <a:uFillTx/>
                <a:latin typeface="+mn-lt"/>
                <a:ea typeface="+mn-ea"/>
                <a:cs typeface="Arial" pitchFamily="34" charset="0"/>
              </a:rPr>
              <a:t>Click to edit Master text</a:t>
            </a:r>
          </a:p>
          <a:p>
            <a:pPr marL="742950" marR="0" lvl="1" indent="-285750" algn="l" defTabSz="457200" rtl="0" eaLnBrk="1" fontAlgn="auto" latinLnBrk="0" hangingPunct="1">
              <a:lnSpc>
                <a:spcPct val="100000"/>
              </a:lnSpc>
              <a:spcBef>
                <a:spcPct val="20000"/>
              </a:spcBef>
              <a:spcAft>
                <a:spcPts val="0"/>
              </a:spcAft>
              <a:buClr>
                <a:srgbClr val="7AC143"/>
              </a:buClr>
              <a:buSzTx/>
              <a:buFont typeface="Arial" pitchFamily="34" charset="0"/>
              <a:buChar char="•"/>
              <a:tabLst/>
              <a:defRPr/>
            </a:pPr>
            <a:r>
              <a:rPr kumimoji="0" lang="en-US" sz="2000" b="0" i="0" u="none" strike="noStrike" kern="1200" cap="none" spc="0" normalizeH="0" baseline="0" noProof="0" dirty="0" smtClean="0">
                <a:ln>
                  <a:noFill/>
                </a:ln>
                <a:solidFill>
                  <a:srgbClr val="00245D"/>
                </a:solidFill>
                <a:effectLst/>
                <a:uLnTx/>
                <a:uFillTx/>
                <a:latin typeface="+mn-lt"/>
                <a:ea typeface="+mn-ea"/>
                <a:cs typeface="Arial" pitchFamily="34" charset="0"/>
              </a:rPr>
              <a:t>Second level</a:t>
            </a:r>
          </a:p>
          <a:p>
            <a:pPr marL="1143000" marR="0" lvl="2" indent="-228600" algn="l" defTabSz="457200" rtl="0" eaLnBrk="1" fontAlgn="auto" latinLnBrk="0" hangingPunct="1">
              <a:lnSpc>
                <a:spcPct val="100000"/>
              </a:lnSpc>
              <a:spcBef>
                <a:spcPct val="20000"/>
              </a:spcBef>
              <a:spcAft>
                <a:spcPts val="0"/>
              </a:spcAft>
              <a:buClr>
                <a:srgbClr val="7AC143"/>
              </a:buClr>
              <a:buSzTx/>
              <a:buFont typeface="Arial"/>
              <a:buChar char="•"/>
              <a:tabLst/>
              <a:defRPr/>
            </a:pPr>
            <a:r>
              <a:rPr kumimoji="0" lang="en-US" sz="1800" b="0" i="0" u="none" strike="noStrike" kern="1200" cap="none" spc="0" normalizeH="0" baseline="0" noProof="0" dirty="0" smtClean="0">
                <a:ln>
                  <a:noFill/>
                </a:ln>
                <a:solidFill>
                  <a:srgbClr val="00245D"/>
                </a:solidFill>
                <a:effectLst/>
                <a:uLnTx/>
                <a:uFillTx/>
                <a:latin typeface="+mn-lt"/>
                <a:ea typeface="+mn-ea"/>
                <a:cs typeface="Arial" pitchFamily="34" charset="0"/>
              </a:rPr>
              <a:t>Third level</a:t>
            </a:r>
          </a:p>
          <a:p>
            <a:pPr marL="1600200" marR="0" lvl="3" indent="-228600" algn="l" defTabSz="457200" rtl="0" eaLnBrk="1" fontAlgn="auto" latinLnBrk="0" hangingPunct="1">
              <a:lnSpc>
                <a:spcPct val="100000"/>
              </a:lnSpc>
              <a:spcBef>
                <a:spcPct val="20000"/>
              </a:spcBef>
              <a:spcAft>
                <a:spcPts val="0"/>
              </a:spcAft>
              <a:buClr>
                <a:srgbClr val="7AC143"/>
              </a:buClr>
              <a:buSzTx/>
              <a:buFont typeface="Arial" pitchFamily="34" charset="0"/>
              <a:buChar char="•"/>
              <a:tabLst/>
              <a:defRPr/>
            </a:pPr>
            <a:r>
              <a:rPr kumimoji="0" lang="en-US" sz="1800" b="0" i="0" u="none" strike="noStrike" kern="1200" cap="none" spc="0" normalizeH="0" baseline="0" noProof="0" dirty="0" smtClean="0">
                <a:ln>
                  <a:noFill/>
                </a:ln>
                <a:solidFill>
                  <a:srgbClr val="00245D"/>
                </a:solidFill>
                <a:effectLst/>
                <a:uLnTx/>
                <a:uFillTx/>
                <a:latin typeface="+mn-lt"/>
                <a:ea typeface="+mn-ea"/>
                <a:cs typeface="Arial" pitchFamily="34" charset="0"/>
              </a:rPr>
              <a:t>Fourth level</a:t>
            </a:r>
          </a:p>
          <a:p>
            <a:pPr marL="2057400" marR="0" lvl="4" indent="-228600" algn="l" defTabSz="457200" rtl="0" eaLnBrk="1" fontAlgn="auto" latinLnBrk="0" hangingPunct="1">
              <a:lnSpc>
                <a:spcPct val="100000"/>
              </a:lnSpc>
              <a:spcBef>
                <a:spcPct val="20000"/>
              </a:spcBef>
              <a:spcAft>
                <a:spcPts val="0"/>
              </a:spcAft>
              <a:buClr>
                <a:srgbClr val="7AC143"/>
              </a:buClr>
              <a:buSzTx/>
              <a:buFont typeface="Arial" pitchFamily="34" charset="0"/>
              <a:buChar char="•"/>
              <a:tabLst/>
              <a:defRPr/>
            </a:pPr>
            <a:r>
              <a:rPr kumimoji="0" lang="en-US" sz="1800" b="0" i="0" u="none" strike="noStrike" kern="1200" cap="none" spc="0" normalizeH="0" baseline="0" noProof="0" dirty="0" smtClean="0">
                <a:ln>
                  <a:noFill/>
                </a:ln>
                <a:solidFill>
                  <a:srgbClr val="00245D"/>
                </a:solidFill>
                <a:effectLst/>
                <a:uLnTx/>
                <a:uFillTx/>
                <a:latin typeface="+mn-lt"/>
                <a:ea typeface="+mn-ea"/>
                <a:cs typeface="Arial" pitchFamily="34" charset="0"/>
              </a:rPr>
              <a:t>Fifth level</a:t>
            </a:r>
            <a:endParaRPr kumimoji="0" lang="en-GB" sz="1800" b="0" i="0" u="none" strike="noStrike" kern="1200" cap="none" spc="0" normalizeH="0" baseline="0" noProof="0" dirty="0">
              <a:ln>
                <a:noFill/>
              </a:ln>
              <a:solidFill>
                <a:srgbClr val="00245D"/>
              </a:solidFill>
              <a:effectLst/>
              <a:uLnTx/>
              <a:uFillTx/>
              <a:latin typeface="+mn-lt"/>
              <a:ea typeface="+mn-ea"/>
              <a:cs typeface="Arial" pitchFamily="34" charset="0"/>
            </a:endParaRPr>
          </a:p>
        </p:txBody>
      </p:sp>
      <p:sp>
        <p:nvSpPr>
          <p:cNvPr id="6" name="Slide Number Placeholder 5"/>
          <p:cNvSpPr txBox="1">
            <a:spLocks/>
          </p:cNvSpPr>
          <p:nvPr/>
        </p:nvSpPr>
        <p:spPr>
          <a:xfrm>
            <a:off x="11785811" y="6570808"/>
            <a:ext cx="340027" cy="210990"/>
          </a:xfrm>
          <a:prstGeom prst="rect">
            <a:avLst/>
          </a:prstGeom>
        </p:spPr>
        <p:txBody>
          <a:bodyPr lIns="0" tIns="0" rIns="0" bIns="0" anchor="b" anchorCtr="0"/>
          <a:lstStyle>
            <a:lvl1pPr>
              <a:defRPr sz="900">
                <a:solidFill>
                  <a:srgbClr val="000000"/>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384A978-C5CF-4BA7-A58E-B53578577806}" type="slidenum">
              <a:rPr kumimoji="0" lang="en-GB" sz="900" b="0" i="0" u="none" strike="noStrike" kern="1200" cap="none" spc="0" normalizeH="0" baseline="0" noProof="0" smtClean="0">
                <a:ln>
                  <a:noFill/>
                </a:ln>
                <a:solidFill>
                  <a:schemeClr val="tx2">
                    <a:lumMod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900" b="0" i="0" u="none" strike="noStrike" kern="1200" cap="none" spc="0" normalizeH="0" baseline="0" noProof="0" dirty="0">
              <a:ln>
                <a:noFill/>
              </a:ln>
              <a:solidFill>
                <a:schemeClr val="tx2">
                  <a:lumMod val="75000"/>
                </a:schemeClr>
              </a:solidFill>
              <a:effectLst/>
              <a:uLnTx/>
              <a:uFillTx/>
              <a:latin typeface="+mn-lt"/>
              <a:ea typeface="+mn-ea"/>
              <a:cs typeface="+mn-cs"/>
            </a:endParaRPr>
          </a:p>
        </p:txBody>
      </p:sp>
    </p:spTree>
    <p:extLst>
      <p:ext uri="{BB962C8B-B14F-4D97-AF65-F5344CB8AC3E}">
        <p14:creationId xmlns="" xmlns:p14="http://schemas.microsoft.com/office/powerpoint/2010/main" val="1792574449"/>
      </p:ext>
    </p:extLst>
  </p:cSld>
  <p:clrMap bg1="lt1" tx1="dk1" bg2="lt2" tx2="dk2" accent1="accent1" accent2="accent2" accent3="accent3" accent4="accent4" accent5="accent5" accent6="accent6" hlink="hlink" folHlink="folHlink"/>
  <p:sldLayoutIdLst>
    <p:sldLayoutId id="2147483682" r:id="rId1"/>
    <p:sldLayoutId id="2147483695" r:id="rId2"/>
    <p:sldLayoutId id="2147483692" r:id="rId3"/>
    <p:sldLayoutId id="2147483683" r:id="rId4"/>
    <p:sldLayoutId id="2147483684" r:id="rId5"/>
    <p:sldLayoutId id="2147483685" r:id="rId6"/>
  </p:sldLayoutIdLst>
  <p:transition spd="med">
    <p:fade/>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2600" kern="1200">
          <a:solidFill>
            <a:srgbClr val="F8F8F8"/>
          </a:solidFill>
          <a:latin typeface="+mn-lt"/>
          <a:ea typeface="+mj-ea"/>
          <a:cs typeface="+mj-cs"/>
        </a:defRPr>
      </a:lvl1pPr>
    </p:titleStyle>
    <p:bodyStyle>
      <a:lvl1pPr marL="342900" marR="0" indent="-342900" algn="l" defTabSz="457200" rtl="0" eaLnBrk="1" fontAlgn="auto" latinLnBrk="0" hangingPunct="1">
        <a:lnSpc>
          <a:spcPct val="100000"/>
        </a:lnSpc>
        <a:spcBef>
          <a:spcPts val="600"/>
        </a:spcBef>
        <a:spcAft>
          <a:spcPts val="600"/>
        </a:spcAft>
        <a:buClr>
          <a:srgbClr val="7AC143"/>
        </a:buClr>
        <a:buSzTx/>
        <a:buFont typeface="Arial"/>
        <a:buChar char="•"/>
        <a:tabLst/>
        <a:defRPr sz="2800" kern="1200">
          <a:solidFill>
            <a:schemeClr val="tx1"/>
          </a:solidFill>
          <a:latin typeface="+mn-lt"/>
          <a:ea typeface="+mn-ea"/>
          <a:cs typeface="+mn-cs"/>
        </a:defRPr>
      </a:lvl1pPr>
      <a:lvl2pPr marL="742950" marR="0" indent="-285750" algn="l" defTabSz="457200" rtl="0" eaLnBrk="1" fontAlgn="auto" latinLnBrk="0" hangingPunct="1">
        <a:lnSpc>
          <a:spcPct val="100000"/>
        </a:lnSpc>
        <a:spcBef>
          <a:spcPts val="600"/>
        </a:spcBef>
        <a:spcAft>
          <a:spcPts val="600"/>
        </a:spcAft>
        <a:buClr>
          <a:srgbClr val="7AC143"/>
        </a:buClr>
        <a:buSzTx/>
        <a:buFont typeface="Arial" pitchFamily="34" charset="0"/>
        <a:buChar char="•"/>
        <a:tabLst/>
        <a:defRPr sz="2400" kern="1200">
          <a:solidFill>
            <a:schemeClr val="tx1"/>
          </a:solidFill>
          <a:latin typeface="+mn-lt"/>
          <a:ea typeface="+mn-ea"/>
          <a:cs typeface="+mn-cs"/>
        </a:defRPr>
      </a:lvl2pPr>
      <a:lvl3pPr marL="1143000" marR="0" indent="-228600" algn="l" defTabSz="457200" rtl="0" eaLnBrk="1" fontAlgn="auto" latinLnBrk="0" hangingPunct="1">
        <a:lnSpc>
          <a:spcPct val="100000"/>
        </a:lnSpc>
        <a:spcBef>
          <a:spcPts val="600"/>
        </a:spcBef>
        <a:spcAft>
          <a:spcPts val="600"/>
        </a:spcAft>
        <a:buClr>
          <a:srgbClr val="7AC143"/>
        </a:buClr>
        <a:buSzTx/>
        <a:buFont typeface="Arial"/>
        <a:buChar char="•"/>
        <a:tabLst/>
        <a:defRPr sz="2000" kern="1200">
          <a:solidFill>
            <a:schemeClr val="tx1"/>
          </a:solidFill>
          <a:latin typeface="+mn-lt"/>
          <a:ea typeface="+mn-ea"/>
          <a:cs typeface="+mn-cs"/>
        </a:defRPr>
      </a:lvl3pPr>
      <a:lvl4pPr marL="1600200" marR="0" indent="-228600" algn="l" defTabSz="457200" rtl="0" eaLnBrk="1" fontAlgn="auto" latinLnBrk="0" hangingPunct="1">
        <a:lnSpc>
          <a:spcPct val="100000"/>
        </a:lnSpc>
        <a:spcBef>
          <a:spcPts val="600"/>
        </a:spcBef>
        <a:spcAft>
          <a:spcPts val="600"/>
        </a:spcAft>
        <a:buClr>
          <a:srgbClr val="7AC143"/>
        </a:buClr>
        <a:buSzTx/>
        <a:buFont typeface="Arial" pitchFamily="34" charset="0"/>
        <a:buChar char="•"/>
        <a:tabLst/>
        <a:defRPr sz="1800" kern="1200">
          <a:solidFill>
            <a:schemeClr val="tx1"/>
          </a:solidFill>
          <a:latin typeface="+mn-lt"/>
          <a:ea typeface="+mn-ea"/>
          <a:cs typeface="+mn-cs"/>
        </a:defRPr>
      </a:lvl4pPr>
      <a:lvl5pPr marL="2057400" marR="0" indent="-228600" algn="l" defTabSz="457200" rtl="0" eaLnBrk="1" fontAlgn="auto" latinLnBrk="0" hangingPunct="1">
        <a:lnSpc>
          <a:spcPct val="100000"/>
        </a:lnSpc>
        <a:spcBef>
          <a:spcPts val="600"/>
        </a:spcBef>
        <a:spcAft>
          <a:spcPts val="600"/>
        </a:spcAft>
        <a:buClr>
          <a:srgbClr val="7AC143"/>
        </a:buClr>
        <a:buSzTx/>
        <a:buFont typeface="Arial" pitchFamily="34" charset="0"/>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10" name="Date Placeholder 9"/>
          <p:cNvSpPr>
            <a:spLocks noGrp="1"/>
          </p:cNvSpPr>
          <p:nvPr>
            <p:ph type="dt" sz="half" idx="2"/>
          </p:nvPr>
        </p:nvSpPr>
        <p:spPr>
          <a:xfrm>
            <a:off x="0" y="6480683"/>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6F643E9-10EC-418E-8BFE-5015B5408C30}" type="datetime1">
              <a:rPr lang="en-GB" smtClean="0"/>
              <a:pPr/>
              <a:t>12/07/2018</a:t>
            </a:fld>
            <a:endParaRPr lang="en-GB" dirty="0"/>
          </a:p>
        </p:txBody>
      </p:sp>
      <p:sp>
        <p:nvSpPr>
          <p:cNvPr id="12" name="Title Placeholder 11"/>
          <p:cNvSpPr>
            <a:spLocks noGrp="1"/>
          </p:cNvSpPr>
          <p:nvPr>
            <p:ph type="title"/>
          </p:nvPr>
        </p:nvSpPr>
        <p:spPr>
          <a:xfrm>
            <a:off x="292309" y="0"/>
            <a:ext cx="8237096" cy="86943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14" name="Text Placeholder 13"/>
          <p:cNvSpPr>
            <a:spLocks noGrp="1"/>
          </p:cNvSpPr>
          <p:nvPr>
            <p:ph type="body" idx="1"/>
          </p:nvPr>
        </p:nvSpPr>
        <p:spPr>
          <a:xfrm>
            <a:off x="609600" y="1289154"/>
            <a:ext cx="10972800" cy="4837009"/>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
                <a:srgbClr val="7AC143"/>
              </a:buClr>
              <a:buSzTx/>
              <a:buFont typeface="Arial"/>
              <a:buChar char="•"/>
              <a:tabLst/>
              <a:defRPr/>
            </a:pPr>
            <a:r>
              <a:rPr kumimoji="0" lang="en-US" sz="2200" b="0" i="0" u="none" strike="noStrike" kern="1200" cap="none" spc="0" normalizeH="0" baseline="0" noProof="0" dirty="0" smtClean="0">
                <a:ln>
                  <a:noFill/>
                </a:ln>
                <a:solidFill>
                  <a:srgbClr val="00245D"/>
                </a:solidFill>
                <a:effectLst/>
                <a:uLnTx/>
                <a:uFillTx/>
                <a:latin typeface="+mn-lt"/>
                <a:ea typeface="+mn-ea"/>
                <a:cs typeface="Arial" pitchFamily="34" charset="0"/>
              </a:rPr>
              <a:t>Click to edit Master text</a:t>
            </a:r>
          </a:p>
          <a:p>
            <a:pPr marL="742950" marR="0" lvl="1" indent="-285750" algn="l" defTabSz="457200" rtl="0" eaLnBrk="1" fontAlgn="auto" latinLnBrk="0" hangingPunct="1">
              <a:lnSpc>
                <a:spcPct val="100000"/>
              </a:lnSpc>
              <a:spcBef>
                <a:spcPct val="20000"/>
              </a:spcBef>
              <a:spcAft>
                <a:spcPts val="0"/>
              </a:spcAft>
              <a:buClr>
                <a:srgbClr val="7AC143"/>
              </a:buClr>
              <a:buSzTx/>
              <a:buFont typeface="Arial" pitchFamily="34" charset="0"/>
              <a:buChar char="•"/>
              <a:tabLst/>
              <a:defRPr/>
            </a:pPr>
            <a:r>
              <a:rPr kumimoji="0" lang="en-US" sz="2000" b="0" i="0" u="none" strike="noStrike" kern="1200" cap="none" spc="0" normalizeH="0" baseline="0" noProof="0" dirty="0" smtClean="0">
                <a:ln>
                  <a:noFill/>
                </a:ln>
                <a:solidFill>
                  <a:srgbClr val="00245D"/>
                </a:solidFill>
                <a:effectLst/>
                <a:uLnTx/>
                <a:uFillTx/>
                <a:latin typeface="+mn-lt"/>
                <a:ea typeface="+mn-ea"/>
                <a:cs typeface="Arial" pitchFamily="34" charset="0"/>
              </a:rPr>
              <a:t>Second level</a:t>
            </a:r>
          </a:p>
          <a:p>
            <a:pPr marL="1143000" marR="0" lvl="2" indent="-228600" algn="l" defTabSz="457200" rtl="0" eaLnBrk="1" fontAlgn="auto" latinLnBrk="0" hangingPunct="1">
              <a:lnSpc>
                <a:spcPct val="100000"/>
              </a:lnSpc>
              <a:spcBef>
                <a:spcPct val="20000"/>
              </a:spcBef>
              <a:spcAft>
                <a:spcPts val="0"/>
              </a:spcAft>
              <a:buClr>
                <a:srgbClr val="7AC143"/>
              </a:buClr>
              <a:buSzTx/>
              <a:buFont typeface="Arial"/>
              <a:buChar char="•"/>
              <a:tabLst/>
              <a:defRPr/>
            </a:pPr>
            <a:r>
              <a:rPr kumimoji="0" lang="en-US" sz="1800" b="0" i="0" u="none" strike="noStrike" kern="1200" cap="none" spc="0" normalizeH="0" baseline="0" noProof="0" dirty="0" smtClean="0">
                <a:ln>
                  <a:noFill/>
                </a:ln>
                <a:solidFill>
                  <a:srgbClr val="00245D"/>
                </a:solidFill>
                <a:effectLst/>
                <a:uLnTx/>
                <a:uFillTx/>
                <a:latin typeface="+mn-lt"/>
                <a:ea typeface="+mn-ea"/>
                <a:cs typeface="Arial" pitchFamily="34" charset="0"/>
              </a:rPr>
              <a:t>Third level</a:t>
            </a:r>
          </a:p>
          <a:p>
            <a:pPr marL="1600200" marR="0" lvl="3" indent="-228600" algn="l" defTabSz="457200" rtl="0" eaLnBrk="1" fontAlgn="auto" latinLnBrk="0" hangingPunct="1">
              <a:lnSpc>
                <a:spcPct val="100000"/>
              </a:lnSpc>
              <a:spcBef>
                <a:spcPct val="20000"/>
              </a:spcBef>
              <a:spcAft>
                <a:spcPts val="0"/>
              </a:spcAft>
              <a:buClr>
                <a:srgbClr val="7AC143"/>
              </a:buClr>
              <a:buSzTx/>
              <a:buFont typeface="Arial" pitchFamily="34" charset="0"/>
              <a:buChar char="•"/>
              <a:tabLst/>
              <a:defRPr/>
            </a:pPr>
            <a:r>
              <a:rPr kumimoji="0" lang="en-US" sz="1800" b="0" i="0" u="none" strike="noStrike" kern="1200" cap="none" spc="0" normalizeH="0" baseline="0" noProof="0" dirty="0" smtClean="0">
                <a:ln>
                  <a:noFill/>
                </a:ln>
                <a:solidFill>
                  <a:srgbClr val="00245D"/>
                </a:solidFill>
                <a:effectLst/>
                <a:uLnTx/>
                <a:uFillTx/>
                <a:latin typeface="+mn-lt"/>
                <a:ea typeface="+mn-ea"/>
                <a:cs typeface="Arial" pitchFamily="34" charset="0"/>
              </a:rPr>
              <a:t>Fourth level</a:t>
            </a:r>
          </a:p>
          <a:p>
            <a:pPr marL="2057400" marR="0" lvl="4" indent="-228600" algn="l" defTabSz="457200" rtl="0" eaLnBrk="1" fontAlgn="auto" latinLnBrk="0" hangingPunct="1">
              <a:lnSpc>
                <a:spcPct val="100000"/>
              </a:lnSpc>
              <a:spcBef>
                <a:spcPct val="20000"/>
              </a:spcBef>
              <a:spcAft>
                <a:spcPts val="0"/>
              </a:spcAft>
              <a:buClr>
                <a:srgbClr val="7AC143"/>
              </a:buClr>
              <a:buSzTx/>
              <a:buFont typeface="Arial" pitchFamily="34" charset="0"/>
              <a:buChar char="•"/>
              <a:tabLst/>
              <a:defRPr/>
            </a:pPr>
            <a:r>
              <a:rPr kumimoji="0" lang="en-US" sz="1800" b="0" i="0" u="none" strike="noStrike" kern="1200" cap="none" spc="0" normalizeH="0" baseline="0" noProof="0" dirty="0" smtClean="0">
                <a:ln>
                  <a:noFill/>
                </a:ln>
                <a:solidFill>
                  <a:srgbClr val="00245D"/>
                </a:solidFill>
                <a:effectLst/>
                <a:uLnTx/>
                <a:uFillTx/>
                <a:latin typeface="+mn-lt"/>
                <a:ea typeface="+mn-ea"/>
                <a:cs typeface="Arial" pitchFamily="34" charset="0"/>
              </a:rPr>
              <a:t>Fifth level</a:t>
            </a:r>
            <a:endParaRPr kumimoji="0" lang="en-GB" sz="1800" b="0" i="0" u="none" strike="noStrike" kern="1200" cap="none" spc="0" normalizeH="0" baseline="0" noProof="0" dirty="0">
              <a:ln>
                <a:noFill/>
              </a:ln>
              <a:solidFill>
                <a:srgbClr val="00245D"/>
              </a:solidFill>
              <a:effectLst/>
              <a:uLnTx/>
              <a:uFillTx/>
              <a:latin typeface="+mn-lt"/>
              <a:ea typeface="+mn-ea"/>
              <a:cs typeface="Arial" pitchFamily="34" charset="0"/>
            </a:endParaRPr>
          </a:p>
        </p:txBody>
      </p:sp>
      <p:sp>
        <p:nvSpPr>
          <p:cNvPr id="6" name="Slide Number Placeholder 5"/>
          <p:cNvSpPr txBox="1">
            <a:spLocks/>
          </p:cNvSpPr>
          <p:nvPr/>
        </p:nvSpPr>
        <p:spPr>
          <a:xfrm>
            <a:off x="11794689" y="6570808"/>
            <a:ext cx="340027" cy="210990"/>
          </a:xfrm>
          <a:prstGeom prst="rect">
            <a:avLst/>
          </a:prstGeom>
        </p:spPr>
        <p:txBody>
          <a:bodyPr lIns="0" tIns="0" rIns="0" bIns="0" anchor="b" anchorCtr="0"/>
          <a:lstStyle>
            <a:lvl1pPr>
              <a:defRPr sz="900">
                <a:solidFill>
                  <a:srgbClr val="000000"/>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384A978-C5CF-4BA7-A58E-B53578577806}" type="slidenum">
              <a:rPr kumimoji="0" lang="en-GB" sz="900" b="0" i="0" u="none" strike="noStrike" kern="1200" cap="none" spc="0" normalizeH="0" baseline="0" noProof="0" smtClean="0">
                <a:ln>
                  <a:noFill/>
                </a:ln>
                <a:solidFill>
                  <a:schemeClr val="accent5"/>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900" b="0" i="0" u="none" strike="noStrike" kern="1200" cap="none" spc="0" normalizeH="0" baseline="0" noProof="0" dirty="0">
              <a:ln>
                <a:noFill/>
              </a:ln>
              <a:solidFill>
                <a:schemeClr val="accent5"/>
              </a:solidFill>
              <a:effectLst/>
              <a:uLnTx/>
              <a:uFillTx/>
              <a:latin typeface="+mn-lt"/>
              <a:ea typeface="+mn-ea"/>
              <a:cs typeface="+mn-cs"/>
            </a:endParaRPr>
          </a:p>
        </p:txBody>
      </p:sp>
    </p:spTree>
    <p:extLst>
      <p:ext uri="{BB962C8B-B14F-4D97-AF65-F5344CB8AC3E}">
        <p14:creationId xmlns="" xmlns:p14="http://schemas.microsoft.com/office/powerpoint/2010/main" val="1792574449"/>
      </p:ext>
    </p:extLst>
  </p:cSld>
  <p:clrMap bg1="lt1" tx1="dk1" bg2="lt2" tx2="dk2" accent1="accent1" accent2="accent2" accent3="accent3" accent4="accent4" accent5="accent5" accent6="accent6" hlink="hlink" folHlink="folHlink"/>
  <p:sldLayoutIdLst>
    <p:sldLayoutId id="2147483687" r:id="rId1"/>
    <p:sldLayoutId id="2147483694" r:id="rId2"/>
    <p:sldLayoutId id="2147483693" r:id="rId3"/>
    <p:sldLayoutId id="2147483688" r:id="rId4"/>
    <p:sldLayoutId id="2147483689" r:id="rId5"/>
    <p:sldLayoutId id="2147483690" r:id="rId6"/>
  </p:sldLayoutIdLst>
  <p:transition spd="med">
    <p:fade/>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2600" kern="1200">
          <a:solidFill>
            <a:srgbClr val="F8F8F8"/>
          </a:solidFill>
          <a:latin typeface="+mn-lt"/>
          <a:ea typeface="+mj-ea"/>
          <a:cs typeface="+mj-cs"/>
        </a:defRPr>
      </a:lvl1pPr>
    </p:titleStyle>
    <p:bodyStyle>
      <a:lvl1pPr marL="342900" marR="0" indent="-342900" algn="l" defTabSz="457200" rtl="0" eaLnBrk="1" fontAlgn="auto" latinLnBrk="0" hangingPunct="1">
        <a:lnSpc>
          <a:spcPct val="100000"/>
        </a:lnSpc>
        <a:spcBef>
          <a:spcPts val="600"/>
        </a:spcBef>
        <a:spcAft>
          <a:spcPts val="600"/>
        </a:spcAft>
        <a:buClr>
          <a:srgbClr val="7AC143"/>
        </a:buClr>
        <a:buSzTx/>
        <a:buFont typeface="Arial"/>
        <a:buChar char="•"/>
        <a:tabLst/>
        <a:defRPr sz="2800" kern="1200">
          <a:solidFill>
            <a:schemeClr val="tx1"/>
          </a:solidFill>
          <a:latin typeface="+mn-lt"/>
          <a:ea typeface="+mn-ea"/>
          <a:cs typeface="+mn-cs"/>
        </a:defRPr>
      </a:lvl1pPr>
      <a:lvl2pPr marL="742950" marR="0" indent="-285750" algn="l" defTabSz="457200" rtl="0" eaLnBrk="1" fontAlgn="auto" latinLnBrk="0" hangingPunct="1">
        <a:lnSpc>
          <a:spcPct val="100000"/>
        </a:lnSpc>
        <a:spcBef>
          <a:spcPts val="600"/>
        </a:spcBef>
        <a:spcAft>
          <a:spcPts val="600"/>
        </a:spcAft>
        <a:buClr>
          <a:srgbClr val="7AC143"/>
        </a:buClr>
        <a:buSzTx/>
        <a:buFont typeface="Arial" pitchFamily="34" charset="0"/>
        <a:buChar char="•"/>
        <a:tabLst/>
        <a:defRPr sz="2400" kern="1200">
          <a:solidFill>
            <a:schemeClr val="tx1"/>
          </a:solidFill>
          <a:latin typeface="+mn-lt"/>
          <a:ea typeface="+mn-ea"/>
          <a:cs typeface="+mn-cs"/>
        </a:defRPr>
      </a:lvl2pPr>
      <a:lvl3pPr marL="1143000" marR="0" indent="-228600" algn="l" defTabSz="457200" rtl="0" eaLnBrk="1" fontAlgn="auto" latinLnBrk="0" hangingPunct="1">
        <a:lnSpc>
          <a:spcPct val="100000"/>
        </a:lnSpc>
        <a:spcBef>
          <a:spcPts val="600"/>
        </a:spcBef>
        <a:spcAft>
          <a:spcPts val="600"/>
        </a:spcAft>
        <a:buClr>
          <a:srgbClr val="7AC143"/>
        </a:buClr>
        <a:buSzTx/>
        <a:buFont typeface="Arial"/>
        <a:buChar char="•"/>
        <a:tabLst/>
        <a:defRPr sz="2000" kern="1200">
          <a:solidFill>
            <a:schemeClr val="tx1"/>
          </a:solidFill>
          <a:latin typeface="+mn-lt"/>
          <a:ea typeface="+mn-ea"/>
          <a:cs typeface="+mn-cs"/>
        </a:defRPr>
      </a:lvl3pPr>
      <a:lvl4pPr marL="1600200" marR="0" indent="-228600" algn="l" defTabSz="457200" rtl="0" eaLnBrk="1" fontAlgn="auto" latinLnBrk="0" hangingPunct="1">
        <a:lnSpc>
          <a:spcPct val="100000"/>
        </a:lnSpc>
        <a:spcBef>
          <a:spcPts val="600"/>
        </a:spcBef>
        <a:spcAft>
          <a:spcPts val="600"/>
        </a:spcAft>
        <a:buClr>
          <a:srgbClr val="7AC143"/>
        </a:buClr>
        <a:buSzTx/>
        <a:buFont typeface="Arial" pitchFamily="34" charset="0"/>
        <a:buChar char="•"/>
        <a:tabLst/>
        <a:defRPr sz="1800" kern="1200">
          <a:solidFill>
            <a:schemeClr val="tx1"/>
          </a:solidFill>
          <a:latin typeface="+mn-lt"/>
          <a:ea typeface="+mn-ea"/>
          <a:cs typeface="+mn-cs"/>
        </a:defRPr>
      </a:lvl4pPr>
      <a:lvl5pPr marL="2057400" marR="0" indent="-228600" algn="l" defTabSz="457200" rtl="0" eaLnBrk="1" fontAlgn="auto" latinLnBrk="0" hangingPunct="1">
        <a:lnSpc>
          <a:spcPct val="100000"/>
        </a:lnSpc>
        <a:spcBef>
          <a:spcPts val="600"/>
        </a:spcBef>
        <a:spcAft>
          <a:spcPts val="600"/>
        </a:spcAft>
        <a:buClr>
          <a:srgbClr val="7AC143"/>
        </a:buClr>
        <a:buSzTx/>
        <a:buFont typeface="Arial" pitchFamily="34" charset="0"/>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spcAft>
                <a:spcPts val="1800"/>
              </a:spcAft>
            </a:pPr>
            <a:r>
              <a:rPr lang="en-GB" dirty="0" smtClean="0"/>
              <a:t>Capacity to Customers</a:t>
            </a:r>
            <a:br>
              <a:rPr lang="en-GB" dirty="0" smtClean="0"/>
            </a:br>
            <a:r>
              <a:rPr lang="en-GB" dirty="0" smtClean="0"/>
              <a:t>Second tier reward</a:t>
            </a:r>
            <a:endParaRPr lang="en-GB" dirty="0"/>
          </a:p>
        </p:txBody>
      </p:sp>
      <p:sp>
        <p:nvSpPr>
          <p:cNvPr id="7" name="Text Placeholder 6"/>
          <p:cNvSpPr>
            <a:spLocks noGrp="1"/>
          </p:cNvSpPr>
          <p:nvPr>
            <p:ph type="body" sz="quarter" idx="10"/>
          </p:nvPr>
        </p:nvSpPr>
        <p:spPr/>
        <p:txBody>
          <a:bodyPr>
            <a:normAutofit fontScale="77500" lnSpcReduction="20000"/>
          </a:bodyPr>
          <a:lstStyle/>
          <a:p>
            <a:pPr>
              <a:spcAft>
                <a:spcPts val="0"/>
              </a:spcAft>
            </a:pPr>
            <a:endParaRPr lang="en-GB" dirty="0" smtClean="0"/>
          </a:p>
          <a:p>
            <a:pPr>
              <a:spcAft>
                <a:spcPts val="0"/>
              </a:spcAft>
            </a:pPr>
            <a:r>
              <a:rPr lang="en-GB" dirty="0" smtClean="0"/>
              <a:t>Paul Turner</a:t>
            </a:r>
          </a:p>
          <a:p>
            <a:r>
              <a:rPr lang="en-GB" dirty="0" smtClean="0"/>
              <a:t>Simon Brooke</a:t>
            </a:r>
            <a:endParaRPr lang="en-GB"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4. Intellectual property</a:t>
            </a:r>
            <a:endParaRPr lang="en-GB" dirty="0"/>
          </a:p>
        </p:txBody>
      </p:sp>
      <p:sp>
        <p:nvSpPr>
          <p:cNvPr id="5" name="Text Placeholder 2"/>
          <p:cNvSpPr txBox="1">
            <a:spLocks/>
          </p:cNvSpPr>
          <p:nvPr/>
        </p:nvSpPr>
        <p:spPr>
          <a:xfrm>
            <a:off x="551385" y="3284984"/>
            <a:ext cx="11089232" cy="1476000"/>
          </a:xfrm>
          <a:prstGeom prst="roundRect">
            <a:avLst/>
          </a:prstGeom>
          <a:solidFill>
            <a:schemeClr val="tx2"/>
          </a:solidFill>
        </p:spPr>
        <p:txBody>
          <a:bodyPr vert="horz" lIns="91440" tIns="45720" rIns="91440" bIns="45720" rtlCol="0" anchor="ctr">
            <a:noAutofit/>
          </a:bodyPr>
          <a:lstStyle/>
          <a:p>
            <a:r>
              <a:rPr lang="en-GB" sz="2200" dirty="0" smtClean="0"/>
              <a:t>Initially all data generated as part of the project was to be available on a request basis only. </a:t>
            </a:r>
            <a:br>
              <a:rPr lang="en-GB" sz="2200" dirty="0" smtClean="0"/>
            </a:br>
            <a:r>
              <a:rPr lang="en-GB" sz="2200" dirty="0" smtClean="0"/>
              <a:t>To improve access to the data it was published on the Electricity North West website. The website was open to all and no special access arrangements were required.</a:t>
            </a:r>
          </a:p>
        </p:txBody>
      </p:sp>
      <p:sp>
        <p:nvSpPr>
          <p:cNvPr id="6" name="TextBox 5"/>
          <p:cNvSpPr txBox="1"/>
          <p:nvPr/>
        </p:nvSpPr>
        <p:spPr>
          <a:xfrm>
            <a:off x="551385" y="1124744"/>
            <a:ext cx="11089231" cy="1800200"/>
          </a:xfrm>
          <a:prstGeom prst="roundRect">
            <a:avLst>
              <a:gd name="adj" fmla="val 8086"/>
            </a:avLst>
          </a:prstGeom>
          <a:solidFill>
            <a:schemeClr val="tx1"/>
          </a:solidFill>
        </p:spPr>
        <p:txBody>
          <a:bodyPr wrap="square" lIns="36000" tIns="72000" rIns="36000" bIns="72000" rtlCol="0" anchor="ctr">
            <a:noAutofit/>
          </a:bodyPr>
          <a:lstStyle/>
          <a:p>
            <a:pPr algn="ctr">
              <a:buNone/>
            </a:pPr>
            <a:r>
              <a:rPr lang="en-GB" sz="2200" dirty="0" smtClean="0">
                <a:solidFill>
                  <a:schemeClr val="bg1"/>
                </a:solidFill>
              </a:rPr>
              <a:t>Please detail any datasets/other IP, generated as part of the project, that has been shared with other DNOs, academia? What efforts did you take to improve access and usability of any such data for interested users (over and above what was proposed in your original full submission and any subsequent project directions, if applicable)?</a:t>
            </a:r>
          </a:p>
        </p:txBody>
      </p:sp>
      <p:sp>
        <p:nvSpPr>
          <p:cNvPr id="7" name="Text Placeholder 2"/>
          <p:cNvSpPr txBox="1">
            <a:spLocks/>
          </p:cNvSpPr>
          <p:nvPr/>
        </p:nvSpPr>
        <p:spPr>
          <a:xfrm>
            <a:off x="551384" y="5085184"/>
            <a:ext cx="11089232" cy="1296064"/>
          </a:xfrm>
          <a:prstGeom prst="roundRect">
            <a:avLst/>
          </a:prstGeom>
          <a:solidFill>
            <a:schemeClr val="tx2"/>
          </a:solidFill>
        </p:spPr>
        <p:txBody>
          <a:bodyPr vert="horz" lIns="91440" tIns="45720" rIns="91440" bIns="45720" rtlCol="0" anchor="ctr">
            <a:noAutofit/>
          </a:bodyPr>
          <a:lstStyle/>
          <a:p>
            <a:pPr algn="ctr"/>
            <a:r>
              <a:rPr lang="en-GB" sz="2200" dirty="0" smtClean="0"/>
              <a:t>Any requests from academia such as system models were shared via our project partner, the University of Strathclyde.</a:t>
            </a: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Finance</a:t>
            </a:r>
            <a:endParaRPr lang="en-GB" dirty="0"/>
          </a:p>
        </p:txBody>
      </p:sp>
      <p:sp>
        <p:nvSpPr>
          <p:cNvPr id="3" name="Text Placeholder 2"/>
          <p:cNvSpPr>
            <a:spLocks noGrp="1"/>
          </p:cNvSpPr>
          <p:nvPr>
            <p:ph type="body" sz="quarter" idx="12"/>
          </p:nvPr>
        </p:nvSpPr>
        <p:spPr>
          <a:xfrm>
            <a:off x="292309" y="6597352"/>
            <a:ext cx="11556740" cy="5126609"/>
          </a:xfrm>
        </p:spPr>
        <p:txBody>
          <a:bodyPr/>
          <a:lstStyle/>
          <a:p>
            <a:endParaRPr lang="en-GB" sz="3000" dirty="0" smtClean="0"/>
          </a:p>
          <a:p>
            <a:endParaRPr lang="en-GB" dirty="0"/>
          </a:p>
        </p:txBody>
      </p:sp>
      <p:sp>
        <p:nvSpPr>
          <p:cNvPr id="5" name="Text Placeholder 2"/>
          <p:cNvSpPr txBox="1">
            <a:spLocks/>
          </p:cNvSpPr>
          <p:nvPr/>
        </p:nvSpPr>
        <p:spPr>
          <a:xfrm>
            <a:off x="551385" y="2060848"/>
            <a:ext cx="11089232" cy="864096"/>
          </a:xfrm>
          <a:prstGeom prst="roundRect">
            <a:avLst/>
          </a:prstGeom>
          <a:solidFill>
            <a:schemeClr val="tx2"/>
          </a:solidFill>
        </p:spPr>
        <p:txBody>
          <a:bodyPr vert="horz" lIns="91440" tIns="45720" rIns="91440" bIns="45720" rtlCol="0" anchor="ctr">
            <a:noAutofit/>
          </a:bodyPr>
          <a:lstStyle/>
          <a:p>
            <a:pPr algn="ctr"/>
            <a:r>
              <a:rPr lang="en-GB" dirty="0" smtClean="0"/>
              <a:t>A BAU rollout of remote control (RC) was underway so the project team worked closely which this rollout team to select the same sites. This reduced the amount of required RC by 111 resulting in a project saving of £938K</a:t>
            </a:r>
            <a:endParaRPr lang="en-GB" b="1" dirty="0" smtClean="0"/>
          </a:p>
        </p:txBody>
      </p:sp>
      <p:sp>
        <p:nvSpPr>
          <p:cNvPr id="6" name="TextBox 5"/>
          <p:cNvSpPr txBox="1"/>
          <p:nvPr/>
        </p:nvSpPr>
        <p:spPr>
          <a:xfrm>
            <a:off x="551386" y="980728"/>
            <a:ext cx="11089231" cy="936104"/>
          </a:xfrm>
          <a:prstGeom prst="roundRect">
            <a:avLst>
              <a:gd name="adj" fmla="val 8086"/>
            </a:avLst>
          </a:prstGeom>
          <a:solidFill>
            <a:schemeClr val="tx1"/>
          </a:solidFill>
        </p:spPr>
        <p:txBody>
          <a:bodyPr wrap="square" lIns="36000" tIns="72000" rIns="36000" bIns="72000" rtlCol="0" anchor="ctr">
            <a:noAutofit/>
          </a:bodyPr>
          <a:lstStyle/>
          <a:p>
            <a:pPr algn="ctr">
              <a:buNone/>
            </a:pPr>
            <a:r>
              <a:rPr lang="en-GB" dirty="0" smtClean="0">
                <a:solidFill>
                  <a:schemeClr val="bg1"/>
                </a:solidFill>
              </a:rPr>
              <a:t>£1.7m of </a:t>
            </a:r>
            <a:r>
              <a:rPr lang="en-GB" dirty="0" err="1" smtClean="0">
                <a:solidFill>
                  <a:schemeClr val="bg1"/>
                </a:solidFill>
              </a:rPr>
              <a:t>underspend</a:t>
            </a:r>
            <a:r>
              <a:rPr lang="en-GB" dirty="0" smtClean="0">
                <a:solidFill>
                  <a:schemeClr val="bg1"/>
                </a:solidFill>
              </a:rPr>
              <a:t> is a significant proportion of original funding. Can you provide more detail on how this was achieved (evidence on why this was not due to over estimating costs at bid stage is needed)?</a:t>
            </a:r>
          </a:p>
        </p:txBody>
      </p:sp>
      <p:sp>
        <p:nvSpPr>
          <p:cNvPr id="7" name="Text Placeholder 2"/>
          <p:cNvSpPr txBox="1">
            <a:spLocks/>
          </p:cNvSpPr>
          <p:nvPr/>
        </p:nvSpPr>
        <p:spPr>
          <a:xfrm>
            <a:off x="551385" y="3140968"/>
            <a:ext cx="11089232" cy="1008112"/>
          </a:xfrm>
          <a:prstGeom prst="roundRect">
            <a:avLst/>
          </a:prstGeom>
          <a:solidFill>
            <a:schemeClr val="tx2"/>
          </a:solidFill>
        </p:spPr>
        <p:txBody>
          <a:bodyPr vert="horz" lIns="91440" tIns="45720" rIns="91440" bIns="45720" rtlCol="0" anchor="ctr">
            <a:noAutofit/>
          </a:bodyPr>
          <a:lstStyle/>
          <a:p>
            <a:pPr algn="ctr"/>
            <a:r>
              <a:rPr lang="en-GB" dirty="0" smtClean="0"/>
              <a:t>Data licences were purchased via a project partner rather then directly saving the project £91K. An internal historian providing data storage for the project was developed and an automatic diagram upload system which also resulted in less project support costs generated a further project saving of £188K </a:t>
            </a:r>
          </a:p>
        </p:txBody>
      </p:sp>
      <p:sp>
        <p:nvSpPr>
          <p:cNvPr id="8" name="Text Placeholder 2"/>
          <p:cNvSpPr txBox="1">
            <a:spLocks/>
          </p:cNvSpPr>
          <p:nvPr/>
        </p:nvSpPr>
        <p:spPr>
          <a:xfrm>
            <a:off x="551385" y="5373216"/>
            <a:ext cx="11089232" cy="1080040"/>
          </a:xfrm>
          <a:prstGeom prst="roundRect">
            <a:avLst/>
          </a:prstGeom>
          <a:solidFill>
            <a:schemeClr val="tx2"/>
          </a:solidFill>
        </p:spPr>
        <p:txBody>
          <a:bodyPr vert="horz" lIns="91440" tIns="45720" rIns="91440" bIns="45720" rtlCol="0" anchor="ctr">
            <a:noAutofit/>
          </a:bodyPr>
          <a:lstStyle/>
          <a:p>
            <a:pPr algn="ctr"/>
            <a:r>
              <a:rPr lang="en-GB" dirty="0" smtClean="0"/>
              <a:t>Shared accommodation and no customer interruptions resulted in project savings of £70K </a:t>
            </a:r>
          </a:p>
        </p:txBody>
      </p:sp>
      <p:sp>
        <p:nvSpPr>
          <p:cNvPr id="10" name="Text Placeholder 2"/>
          <p:cNvSpPr txBox="1">
            <a:spLocks/>
          </p:cNvSpPr>
          <p:nvPr/>
        </p:nvSpPr>
        <p:spPr>
          <a:xfrm>
            <a:off x="551385" y="4365104"/>
            <a:ext cx="11089232" cy="864016"/>
          </a:xfrm>
          <a:prstGeom prst="roundRect">
            <a:avLst/>
          </a:prstGeom>
          <a:solidFill>
            <a:schemeClr val="tx2"/>
          </a:solidFill>
        </p:spPr>
        <p:txBody>
          <a:bodyPr vert="horz" lIns="91440" tIns="45720" rIns="91440" bIns="45720" rtlCol="0" anchor="ctr">
            <a:noAutofit/>
          </a:bodyPr>
          <a:lstStyle/>
          <a:p>
            <a:pPr algn="ctr"/>
            <a:r>
              <a:rPr lang="en-GB" dirty="0" smtClean="0"/>
              <a:t>A lower than expected number of connection volumes and customer payment timings resulted in project savings of £367K</a:t>
            </a: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6. Voltage reduction policies</a:t>
            </a:r>
            <a:endParaRPr lang="en-GB" dirty="0"/>
          </a:p>
        </p:txBody>
      </p:sp>
      <p:sp>
        <p:nvSpPr>
          <p:cNvPr id="4" name="Text Placeholder 2"/>
          <p:cNvSpPr txBox="1">
            <a:spLocks/>
          </p:cNvSpPr>
          <p:nvPr/>
        </p:nvSpPr>
        <p:spPr>
          <a:xfrm>
            <a:off x="551384" y="3356992"/>
            <a:ext cx="11089232" cy="1656184"/>
          </a:xfrm>
          <a:prstGeom prst="roundRect">
            <a:avLst/>
          </a:prstGeom>
          <a:solidFill>
            <a:schemeClr val="tx2"/>
          </a:solidFill>
        </p:spPr>
        <p:txBody>
          <a:bodyPr vert="horz" lIns="91440" tIns="45720" rIns="91440" bIns="45720" rtlCol="0" anchor="ctr">
            <a:noAutofit/>
          </a:bodyPr>
          <a:lstStyle/>
          <a:p>
            <a:pPr algn="ctr">
              <a:buNone/>
            </a:pPr>
            <a:r>
              <a:rPr lang="en-GB" sz="2200" dirty="0" smtClean="0"/>
              <a:t> The C</a:t>
            </a:r>
            <a:r>
              <a:rPr lang="en-GB" sz="2200" baseline="-25000" dirty="0" smtClean="0"/>
              <a:t>2</a:t>
            </a:r>
            <a:r>
              <a:rPr lang="en-GB" sz="2200" dirty="0" smtClean="0"/>
              <a:t>C project was a unique driver in terms of N-0 connections that enabled the spare system capacity required in the event of a fault to be used by customers during system normal conditions. This project does not reduce voltage.</a:t>
            </a:r>
            <a:endParaRPr lang="en-GB" sz="2200" dirty="0"/>
          </a:p>
        </p:txBody>
      </p:sp>
      <p:sp>
        <p:nvSpPr>
          <p:cNvPr id="5" name="TextBox 4"/>
          <p:cNvSpPr txBox="1"/>
          <p:nvPr/>
        </p:nvSpPr>
        <p:spPr>
          <a:xfrm>
            <a:off x="551385" y="1124744"/>
            <a:ext cx="11089231" cy="1368152"/>
          </a:xfrm>
          <a:prstGeom prst="roundRect">
            <a:avLst>
              <a:gd name="adj" fmla="val 8086"/>
            </a:avLst>
          </a:prstGeom>
          <a:solidFill>
            <a:schemeClr val="tx1"/>
          </a:solidFill>
        </p:spPr>
        <p:txBody>
          <a:bodyPr wrap="square" lIns="36000" tIns="72000" rIns="36000" bIns="72000" rtlCol="0" anchor="ctr">
            <a:noAutofit/>
          </a:bodyPr>
          <a:lstStyle/>
          <a:p>
            <a:pPr algn="ctr">
              <a:buNone/>
            </a:pPr>
            <a:r>
              <a:rPr lang="en-GB" sz="2200" dirty="0" smtClean="0">
                <a:solidFill>
                  <a:schemeClr val="bg1"/>
                </a:solidFill>
              </a:rPr>
              <a:t>How is your project the unique or main driver of changes to voltage reduction operational policies (keeping in mind that there are other innovation projects also claiming the same)?</a:t>
            </a: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7. Net financial benefits</a:t>
            </a:r>
            <a:endParaRPr lang="en-GB" dirty="0"/>
          </a:p>
        </p:txBody>
      </p:sp>
      <p:sp>
        <p:nvSpPr>
          <p:cNvPr id="3" name="Text Placeholder 2"/>
          <p:cNvSpPr>
            <a:spLocks noGrp="1"/>
          </p:cNvSpPr>
          <p:nvPr>
            <p:ph type="body" sz="quarter" idx="12"/>
          </p:nvPr>
        </p:nvSpPr>
        <p:spPr>
          <a:xfrm>
            <a:off x="292309" y="6309320"/>
            <a:ext cx="11556740" cy="5126609"/>
          </a:xfrm>
        </p:spPr>
        <p:txBody>
          <a:bodyPr>
            <a:normAutofit/>
          </a:bodyPr>
          <a:lstStyle/>
          <a:p>
            <a:endParaRPr lang="en-GB" dirty="0" smtClean="0"/>
          </a:p>
          <a:p>
            <a:endParaRPr lang="en-GB" dirty="0" smtClean="0"/>
          </a:p>
        </p:txBody>
      </p:sp>
      <p:sp>
        <p:nvSpPr>
          <p:cNvPr id="4" name="Text Placeholder 2"/>
          <p:cNvSpPr txBox="1">
            <a:spLocks/>
          </p:cNvSpPr>
          <p:nvPr/>
        </p:nvSpPr>
        <p:spPr>
          <a:xfrm>
            <a:off x="551384" y="2636912"/>
            <a:ext cx="11089232" cy="1800120"/>
          </a:xfrm>
          <a:prstGeom prst="roundRect">
            <a:avLst/>
          </a:prstGeom>
          <a:solidFill>
            <a:schemeClr val="tx2"/>
          </a:solidFill>
        </p:spPr>
        <p:txBody>
          <a:bodyPr vert="horz" lIns="91440" tIns="45720" rIns="91440" bIns="45720" rtlCol="0" anchor="ctr">
            <a:noAutofit/>
          </a:bodyPr>
          <a:lstStyle/>
          <a:p>
            <a:pPr algn="ctr"/>
            <a:r>
              <a:rPr lang="en-GB" sz="2200" dirty="0" smtClean="0"/>
              <a:t>The original benefits calculation in 2012 used the published predicted scenarios for LCT uptake. Since the project closedown there has been a significant increase in applications for connections to the network and the C</a:t>
            </a:r>
            <a:r>
              <a:rPr lang="en-GB" sz="2200" baseline="-25000" dirty="0" smtClean="0"/>
              <a:t>2</a:t>
            </a:r>
            <a:r>
              <a:rPr lang="en-GB" sz="2200" dirty="0" smtClean="0"/>
              <a:t>C solution is offered to all new generator connections resulting in larger benefits to date. The uptake since closedown was the basis for extrapolation to 2030 and beyond in this submission.</a:t>
            </a:r>
          </a:p>
        </p:txBody>
      </p:sp>
      <p:sp>
        <p:nvSpPr>
          <p:cNvPr id="5" name="TextBox 4"/>
          <p:cNvSpPr txBox="1"/>
          <p:nvPr/>
        </p:nvSpPr>
        <p:spPr>
          <a:xfrm>
            <a:off x="551385" y="1124744"/>
            <a:ext cx="11089231" cy="1008112"/>
          </a:xfrm>
          <a:prstGeom prst="roundRect">
            <a:avLst>
              <a:gd name="adj" fmla="val 8086"/>
            </a:avLst>
          </a:prstGeom>
          <a:solidFill>
            <a:schemeClr val="tx1"/>
          </a:solidFill>
        </p:spPr>
        <p:txBody>
          <a:bodyPr wrap="square" lIns="36000" tIns="72000" rIns="36000" bIns="72000" rtlCol="0" anchor="ctr">
            <a:noAutofit/>
          </a:bodyPr>
          <a:lstStyle/>
          <a:p>
            <a:pPr marL="342900" lvl="1" indent="-342900" algn="ctr">
              <a:spcBef>
                <a:spcPts val="0"/>
              </a:spcBef>
              <a:buNone/>
            </a:pPr>
            <a:r>
              <a:rPr lang="en-GB" sz="2200" dirty="0" smtClean="0">
                <a:solidFill>
                  <a:schemeClr val="bg1"/>
                </a:solidFill>
              </a:rPr>
              <a:t>Please explain how the net financial benefits from the project are beyond what were estimated at the time of original funding?</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8. Demand response market</a:t>
            </a:r>
            <a:endParaRPr lang="en-GB" dirty="0"/>
          </a:p>
        </p:txBody>
      </p:sp>
      <p:sp>
        <p:nvSpPr>
          <p:cNvPr id="3" name="Text Placeholder 2"/>
          <p:cNvSpPr>
            <a:spLocks noGrp="1"/>
          </p:cNvSpPr>
          <p:nvPr>
            <p:ph type="body" sz="quarter" idx="4294967295"/>
          </p:nvPr>
        </p:nvSpPr>
        <p:spPr>
          <a:xfrm>
            <a:off x="0" y="6430963"/>
            <a:ext cx="11557000" cy="5126037"/>
          </a:xfrm>
        </p:spPr>
        <p:txBody>
          <a:bodyPr>
            <a:noAutofit/>
          </a:bodyPr>
          <a:lstStyle/>
          <a:p>
            <a:endParaRPr lang="en-GB" dirty="0" smtClean="0"/>
          </a:p>
          <a:p>
            <a:endParaRPr lang="en-GB" sz="2000" dirty="0" smtClean="0"/>
          </a:p>
          <a:p>
            <a:endParaRPr lang="en-GB" sz="2000" dirty="0" smtClean="0"/>
          </a:p>
          <a:p>
            <a:endParaRPr lang="en-GB" dirty="0" smtClean="0"/>
          </a:p>
        </p:txBody>
      </p:sp>
      <p:sp>
        <p:nvSpPr>
          <p:cNvPr id="4" name="Text Placeholder 2"/>
          <p:cNvSpPr txBox="1">
            <a:spLocks/>
          </p:cNvSpPr>
          <p:nvPr/>
        </p:nvSpPr>
        <p:spPr>
          <a:xfrm>
            <a:off x="551384" y="2852936"/>
            <a:ext cx="11089232" cy="1044000"/>
          </a:xfrm>
          <a:prstGeom prst="roundRect">
            <a:avLst/>
          </a:prstGeom>
          <a:solidFill>
            <a:schemeClr val="tx2"/>
          </a:solidFill>
        </p:spPr>
        <p:txBody>
          <a:bodyPr vert="horz" lIns="91440" tIns="45720" rIns="91440" bIns="45720" rtlCol="0" anchor="ctr">
            <a:noAutofit/>
          </a:bodyPr>
          <a:lstStyle/>
          <a:p>
            <a:pPr algn="ctr">
              <a:lnSpc>
                <a:spcPts val="2200"/>
              </a:lnSpc>
            </a:pPr>
            <a:r>
              <a:rPr lang="en-GB" sz="2200" dirty="0" smtClean="0"/>
              <a:t>It was not originally anticipated that we would operate customers’ low voltage equipment within their network. We anticipated switching our own equipment on the HV network which would turn off a customer’s complete installation.</a:t>
            </a:r>
          </a:p>
        </p:txBody>
      </p:sp>
      <p:sp>
        <p:nvSpPr>
          <p:cNvPr id="5" name="TextBox 4"/>
          <p:cNvSpPr txBox="1"/>
          <p:nvPr/>
        </p:nvSpPr>
        <p:spPr>
          <a:xfrm>
            <a:off x="551386" y="980728"/>
            <a:ext cx="11089231" cy="1728192"/>
          </a:xfrm>
          <a:prstGeom prst="roundRect">
            <a:avLst>
              <a:gd name="adj" fmla="val 8086"/>
            </a:avLst>
          </a:prstGeom>
          <a:solidFill>
            <a:schemeClr val="tx1"/>
          </a:solidFill>
        </p:spPr>
        <p:txBody>
          <a:bodyPr wrap="square" lIns="36000" tIns="72000" rIns="36000" bIns="72000" rtlCol="0" anchor="ctr">
            <a:noAutofit/>
          </a:bodyPr>
          <a:lstStyle/>
          <a:p>
            <a:pPr marL="342900" lvl="1" indent="-342900" algn="ctr">
              <a:spcBef>
                <a:spcPts val="0"/>
              </a:spcBef>
              <a:buNone/>
            </a:pPr>
            <a:r>
              <a:rPr lang="en-GB" sz="2200" dirty="0" smtClean="0">
                <a:solidFill>
                  <a:schemeClr val="bg1"/>
                </a:solidFill>
              </a:rPr>
              <a:t>To facilitate the participation of customers in the demand response market, you created a solution that allowed operation of customer owned equipment by a DNO. Please confirm why this is viewed as an additional benefit over and above what was claimed in your original submission. Also, provide evidence of the applicability of this solution and the impact on the GB electricity distribution network?</a:t>
            </a:r>
          </a:p>
        </p:txBody>
      </p:sp>
      <p:sp>
        <p:nvSpPr>
          <p:cNvPr id="6" name="Text Placeholder 2"/>
          <p:cNvSpPr txBox="1">
            <a:spLocks/>
          </p:cNvSpPr>
          <p:nvPr/>
        </p:nvSpPr>
        <p:spPr>
          <a:xfrm>
            <a:off x="551384" y="4005064"/>
            <a:ext cx="11089232" cy="900000"/>
          </a:xfrm>
          <a:prstGeom prst="roundRect">
            <a:avLst/>
          </a:prstGeom>
          <a:solidFill>
            <a:schemeClr val="tx2"/>
          </a:solidFill>
        </p:spPr>
        <p:txBody>
          <a:bodyPr vert="horz" lIns="91440" tIns="45720" rIns="91440" bIns="45720" rtlCol="0" anchor="ctr">
            <a:noAutofit/>
          </a:bodyPr>
          <a:lstStyle/>
          <a:p>
            <a:pPr algn="ctr">
              <a:lnSpc>
                <a:spcPts val="2200"/>
              </a:lnSpc>
            </a:pPr>
            <a:r>
              <a:rPr lang="en-GB" sz="2200" dirty="0" smtClean="0"/>
              <a:t>Engagement with customers showed that they preferred to keep some parts of their supply on, such as lighting or offices. </a:t>
            </a:r>
          </a:p>
        </p:txBody>
      </p:sp>
      <p:sp>
        <p:nvSpPr>
          <p:cNvPr id="7" name="Text Placeholder 2"/>
          <p:cNvSpPr txBox="1">
            <a:spLocks/>
          </p:cNvSpPr>
          <p:nvPr/>
        </p:nvSpPr>
        <p:spPr>
          <a:xfrm>
            <a:off x="551386" y="5013176"/>
            <a:ext cx="11089232" cy="900000"/>
          </a:xfrm>
          <a:prstGeom prst="roundRect">
            <a:avLst/>
          </a:prstGeom>
          <a:solidFill>
            <a:schemeClr val="tx2"/>
          </a:solidFill>
        </p:spPr>
        <p:txBody>
          <a:bodyPr vert="horz" lIns="91440" tIns="45720" rIns="91440" bIns="45720" rtlCol="0" anchor="ctr">
            <a:noAutofit/>
          </a:bodyPr>
          <a:lstStyle/>
          <a:p>
            <a:pPr algn="ctr">
              <a:lnSpc>
                <a:spcPts val="2200"/>
              </a:lnSpc>
            </a:pPr>
            <a:r>
              <a:rPr lang="en-GB" sz="2200" dirty="0" smtClean="0"/>
              <a:t>To enable this technology for LV remote switching had to be developed and changes made to the network management system to enable these sites to be linked to the HV network. Contracts were development to enable DNOs to install and to control customers’ equipment. </a:t>
            </a:r>
          </a:p>
        </p:txBody>
      </p:sp>
      <p:sp>
        <p:nvSpPr>
          <p:cNvPr id="9" name="Text Placeholder 2"/>
          <p:cNvSpPr txBox="1">
            <a:spLocks/>
          </p:cNvSpPr>
          <p:nvPr/>
        </p:nvSpPr>
        <p:spPr>
          <a:xfrm>
            <a:off x="551384" y="6107027"/>
            <a:ext cx="11089232" cy="647872"/>
          </a:xfrm>
          <a:prstGeom prst="roundRect">
            <a:avLst/>
          </a:prstGeom>
          <a:solidFill>
            <a:schemeClr val="tx2"/>
          </a:solidFill>
        </p:spPr>
        <p:txBody>
          <a:bodyPr vert="horz" lIns="91440" tIns="45720" rIns="91440" bIns="45720" rtlCol="0" anchor="ctr">
            <a:noAutofit/>
          </a:bodyPr>
          <a:lstStyle/>
          <a:p>
            <a:pPr algn="ctr">
              <a:lnSpc>
                <a:spcPts val="2200"/>
              </a:lnSpc>
            </a:pPr>
            <a:r>
              <a:rPr lang="en-GB" sz="2200" dirty="0" smtClean="0"/>
              <a:t> This solution is currently being used to provide generator control. </a:t>
            </a: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9. Customer acceptability</a:t>
            </a:r>
            <a:endParaRPr lang="en-GB" dirty="0"/>
          </a:p>
        </p:txBody>
      </p:sp>
      <p:sp>
        <p:nvSpPr>
          <p:cNvPr id="3" name="Text Placeholder 2"/>
          <p:cNvSpPr>
            <a:spLocks noGrp="1"/>
          </p:cNvSpPr>
          <p:nvPr>
            <p:ph type="body" sz="quarter" idx="4294967295"/>
          </p:nvPr>
        </p:nvSpPr>
        <p:spPr>
          <a:xfrm>
            <a:off x="0" y="5732463"/>
            <a:ext cx="11557000" cy="5127625"/>
          </a:xfrm>
        </p:spPr>
        <p:txBody>
          <a:bodyPr>
            <a:normAutofit/>
          </a:bodyPr>
          <a:lstStyle/>
          <a:p>
            <a:endParaRPr lang="en-GB" dirty="0" smtClean="0"/>
          </a:p>
          <a:p>
            <a:endParaRPr lang="en-GB" dirty="0" smtClean="0"/>
          </a:p>
          <a:p>
            <a:r>
              <a:rPr lang="en-GB" dirty="0" smtClean="0"/>
              <a:t>.</a:t>
            </a:r>
          </a:p>
          <a:p>
            <a:endParaRPr lang="en-GB" dirty="0" smtClean="0"/>
          </a:p>
        </p:txBody>
      </p:sp>
      <p:sp>
        <p:nvSpPr>
          <p:cNvPr id="4" name="Text Placeholder 2"/>
          <p:cNvSpPr txBox="1">
            <a:spLocks/>
          </p:cNvSpPr>
          <p:nvPr/>
        </p:nvSpPr>
        <p:spPr>
          <a:xfrm>
            <a:off x="551384" y="2276872"/>
            <a:ext cx="11089232" cy="1476204"/>
          </a:xfrm>
          <a:prstGeom prst="roundRect">
            <a:avLst/>
          </a:prstGeom>
          <a:solidFill>
            <a:schemeClr val="tx2"/>
          </a:solidFill>
        </p:spPr>
        <p:txBody>
          <a:bodyPr vert="horz" lIns="91440" tIns="45720" rIns="91440" bIns="45720" rtlCol="0" anchor="ctr">
            <a:noAutofit/>
          </a:bodyPr>
          <a:lstStyle/>
          <a:p>
            <a:pPr algn="ctr"/>
            <a:r>
              <a:rPr lang="en-GB" sz="2200" dirty="0" smtClean="0"/>
              <a:t>A new contract was developed to include the required control arrangements. This meant increased technical engagement with the customer to explain how the system would work including current system running arrangements. In order for customers to quantify the risk, fault history was required.</a:t>
            </a:r>
          </a:p>
        </p:txBody>
      </p:sp>
      <p:sp>
        <p:nvSpPr>
          <p:cNvPr id="5" name="TextBox 4"/>
          <p:cNvSpPr txBox="1"/>
          <p:nvPr/>
        </p:nvSpPr>
        <p:spPr>
          <a:xfrm>
            <a:off x="551385" y="1124744"/>
            <a:ext cx="11089231" cy="1008112"/>
          </a:xfrm>
          <a:prstGeom prst="roundRect">
            <a:avLst>
              <a:gd name="adj" fmla="val 8086"/>
            </a:avLst>
          </a:prstGeom>
          <a:solidFill>
            <a:schemeClr val="tx1"/>
          </a:solidFill>
        </p:spPr>
        <p:txBody>
          <a:bodyPr wrap="square" lIns="36000" tIns="72000" rIns="36000" bIns="72000" rtlCol="0" anchor="ctr">
            <a:noAutofit/>
          </a:bodyPr>
          <a:lstStyle/>
          <a:p>
            <a:pPr marL="342900" lvl="1" indent="-342900" algn="ctr">
              <a:spcBef>
                <a:spcPts val="0"/>
              </a:spcBef>
              <a:buNone/>
            </a:pPr>
            <a:r>
              <a:rPr lang="en-GB" sz="2200" dirty="0" smtClean="0">
                <a:solidFill>
                  <a:schemeClr val="bg1"/>
                </a:solidFill>
              </a:rPr>
              <a:t>Please describe the new methods used and control arrangements made in gaining customer acceptability during the project?</a:t>
            </a:r>
          </a:p>
        </p:txBody>
      </p:sp>
      <p:sp>
        <p:nvSpPr>
          <p:cNvPr id="6" name="Text Placeholder 2"/>
          <p:cNvSpPr txBox="1">
            <a:spLocks/>
          </p:cNvSpPr>
          <p:nvPr/>
        </p:nvSpPr>
        <p:spPr>
          <a:xfrm>
            <a:off x="551385" y="3969100"/>
            <a:ext cx="11089232" cy="936024"/>
          </a:xfrm>
          <a:prstGeom prst="roundRect">
            <a:avLst/>
          </a:prstGeom>
          <a:solidFill>
            <a:schemeClr val="tx2"/>
          </a:solidFill>
        </p:spPr>
        <p:txBody>
          <a:bodyPr vert="horz" lIns="91440" tIns="45720" rIns="91440" bIns="45720" rtlCol="0" anchor="ctr">
            <a:noAutofit/>
          </a:bodyPr>
          <a:lstStyle/>
          <a:p>
            <a:pPr algn="ctr"/>
            <a:r>
              <a:rPr lang="en-GB" sz="2200" dirty="0" smtClean="0"/>
              <a:t>Systems were put in place for our control room personnel to contact customers directly and for them to contact our control room.</a:t>
            </a:r>
          </a:p>
        </p:txBody>
      </p:sp>
      <p:sp>
        <p:nvSpPr>
          <p:cNvPr id="7" name="Text Placeholder 2"/>
          <p:cNvSpPr txBox="1">
            <a:spLocks/>
          </p:cNvSpPr>
          <p:nvPr/>
        </p:nvSpPr>
        <p:spPr>
          <a:xfrm>
            <a:off x="551385" y="5192463"/>
            <a:ext cx="11089232" cy="1080000"/>
          </a:xfrm>
          <a:prstGeom prst="roundRect">
            <a:avLst/>
          </a:prstGeom>
          <a:solidFill>
            <a:schemeClr val="tx2"/>
          </a:solidFill>
        </p:spPr>
        <p:txBody>
          <a:bodyPr vert="horz" lIns="91440" tIns="45720" rIns="91440" bIns="45720" rtlCol="0" anchor="ctr">
            <a:noAutofit/>
          </a:bodyPr>
          <a:lstStyle/>
          <a:p>
            <a:pPr algn="ctr"/>
            <a:r>
              <a:rPr lang="en-GB" sz="2200" dirty="0" smtClean="0"/>
              <a:t>If there were any queries regarding the service the customer had a point of contact in the control room so they could ensure that the circuit breaker opened for a C</a:t>
            </a:r>
            <a:r>
              <a:rPr lang="en-GB" sz="2200" baseline="-25000" dirty="0" smtClean="0"/>
              <a:t>2</a:t>
            </a:r>
            <a:r>
              <a:rPr lang="en-GB" sz="2200" dirty="0" smtClean="0"/>
              <a:t>C response rather than anything on their network.</a:t>
            </a:r>
            <a:endParaRPr lang="en-GB" sz="2200"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Evidence</a:t>
            </a:r>
            <a:endParaRPr lang="en-GB" dirty="0"/>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Old website </a:t>
            </a:r>
            <a:r>
              <a:rPr lang="en-GB" dirty="0" err="1" smtClean="0"/>
              <a:t>vs</a:t>
            </a:r>
            <a:r>
              <a:rPr lang="en-GB" dirty="0" smtClean="0"/>
              <a:t> new website</a:t>
            </a:r>
            <a:endParaRPr lang="en-GB" dirty="0"/>
          </a:p>
        </p:txBody>
      </p:sp>
      <p:pic>
        <p:nvPicPr>
          <p:cNvPr id="5" name="Picture 4" descr="Old website screengrab.PNG"/>
          <p:cNvPicPr>
            <a:picLocks noChangeAspect="1"/>
          </p:cNvPicPr>
          <p:nvPr/>
        </p:nvPicPr>
        <p:blipFill>
          <a:blip r:embed="rId2" cstate="print"/>
          <a:stretch>
            <a:fillRect/>
          </a:stretch>
        </p:blipFill>
        <p:spPr>
          <a:xfrm>
            <a:off x="421847" y="1196752"/>
            <a:ext cx="5851339" cy="4464496"/>
          </a:xfrm>
          <a:prstGeom prst="rect">
            <a:avLst/>
          </a:prstGeom>
        </p:spPr>
      </p:pic>
      <p:sp>
        <p:nvSpPr>
          <p:cNvPr id="6" name="Text Placeholder 2"/>
          <p:cNvSpPr txBox="1">
            <a:spLocks/>
          </p:cNvSpPr>
          <p:nvPr/>
        </p:nvSpPr>
        <p:spPr>
          <a:xfrm>
            <a:off x="421847" y="5683180"/>
            <a:ext cx="11348307" cy="900000"/>
          </a:xfrm>
          <a:prstGeom prst="roundRect">
            <a:avLst/>
          </a:prstGeom>
          <a:solidFill>
            <a:schemeClr val="tx2"/>
          </a:solidFill>
        </p:spPr>
        <p:txBody>
          <a:bodyPr vert="horz" lIns="91440" tIns="45720" rIns="91440" bIns="45720" rtlCol="0" anchor="ctr">
            <a:noAutofit/>
          </a:bodyPr>
          <a:lstStyle/>
          <a:p>
            <a:pPr algn="ctr"/>
            <a:r>
              <a:rPr lang="en-GB" sz="2200" dirty="0" smtClean="0"/>
              <a:t>New website homepage on the right shows ‘Innovation’ in a prominent position. </a:t>
            </a:r>
            <a:br>
              <a:rPr lang="en-GB" sz="2200" dirty="0" smtClean="0"/>
            </a:br>
            <a:r>
              <a:rPr lang="en-GB" sz="2200" dirty="0" smtClean="0"/>
              <a:t>Innovation pages were very difficult to find on the previous site.</a:t>
            </a:r>
          </a:p>
        </p:txBody>
      </p:sp>
      <p:pic>
        <p:nvPicPr>
          <p:cNvPr id="8" name="Picture 7" descr="New website screengrab.PNG"/>
          <p:cNvPicPr>
            <a:picLocks noChangeAspect="1"/>
          </p:cNvPicPr>
          <p:nvPr/>
        </p:nvPicPr>
        <p:blipFill>
          <a:blip r:embed="rId3" cstate="print"/>
          <a:stretch>
            <a:fillRect/>
          </a:stretch>
        </p:blipFill>
        <p:spPr>
          <a:xfrm>
            <a:off x="6610967" y="1196752"/>
            <a:ext cx="5159187" cy="4259949"/>
          </a:xfrm>
          <a:prstGeom prst="rect">
            <a:avLst/>
          </a:prstGeom>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Innovation team</a:t>
            </a:r>
            <a:endParaRPr lang="en-GB" dirty="0"/>
          </a:p>
        </p:txBody>
      </p:sp>
      <p:sp>
        <p:nvSpPr>
          <p:cNvPr id="3" name="Text Placeholder 2"/>
          <p:cNvSpPr>
            <a:spLocks noGrp="1"/>
          </p:cNvSpPr>
          <p:nvPr>
            <p:ph type="body" sz="quarter" idx="12"/>
          </p:nvPr>
        </p:nvSpPr>
        <p:spPr>
          <a:xfrm>
            <a:off x="315470" y="1304171"/>
            <a:ext cx="5132458" cy="5126609"/>
          </a:xfrm>
        </p:spPr>
        <p:txBody>
          <a:bodyPr/>
          <a:lstStyle/>
          <a:p>
            <a:pPr algn="ctr">
              <a:buNone/>
            </a:pPr>
            <a:r>
              <a:rPr lang="en-GB" u="sng" dirty="0" smtClean="0"/>
              <a:t>Current</a:t>
            </a:r>
          </a:p>
          <a:p>
            <a:pPr algn="ctr">
              <a:buNone/>
            </a:pPr>
            <a:endParaRPr lang="en-GB" u="sng" dirty="0" smtClean="0"/>
          </a:p>
          <a:p>
            <a:pPr>
              <a:buNone/>
            </a:pPr>
            <a:r>
              <a:rPr lang="en-GB" dirty="0" smtClean="0"/>
              <a:t>Paul Turner			Steve Stott</a:t>
            </a:r>
          </a:p>
          <a:p>
            <a:pPr>
              <a:buNone/>
            </a:pPr>
            <a:r>
              <a:rPr lang="en-GB" dirty="0" smtClean="0"/>
              <a:t>Kieran Bailey		Kate Quigley</a:t>
            </a:r>
          </a:p>
          <a:p>
            <a:pPr>
              <a:buNone/>
            </a:pPr>
            <a:r>
              <a:rPr lang="en-GB" dirty="0" smtClean="0"/>
              <a:t>Liz Pattison			Geraldine Pattison</a:t>
            </a:r>
          </a:p>
          <a:p>
            <a:pPr>
              <a:buNone/>
            </a:pPr>
            <a:r>
              <a:rPr lang="en-GB" dirty="0" smtClean="0"/>
              <a:t>Jayne Ferguson		Lucy Eyquem</a:t>
            </a:r>
          </a:p>
          <a:p>
            <a:pPr>
              <a:buNone/>
            </a:pPr>
            <a:r>
              <a:rPr lang="en-GB" dirty="0" smtClean="0"/>
              <a:t>Andy Howard		Tracey Kennelly</a:t>
            </a:r>
          </a:p>
          <a:p>
            <a:pPr>
              <a:buNone/>
            </a:pPr>
            <a:r>
              <a:rPr lang="en-GB" dirty="0" err="1" smtClean="0"/>
              <a:t>Delroy</a:t>
            </a:r>
            <a:r>
              <a:rPr lang="en-GB" dirty="0" smtClean="0"/>
              <a:t> </a:t>
            </a:r>
            <a:r>
              <a:rPr lang="en-GB" dirty="0" err="1" smtClean="0"/>
              <a:t>Anisworth</a:t>
            </a:r>
            <a:r>
              <a:rPr lang="en-GB" dirty="0" smtClean="0"/>
              <a:t>	Simon Rushton</a:t>
            </a:r>
          </a:p>
          <a:p>
            <a:pPr>
              <a:buNone/>
            </a:pPr>
            <a:r>
              <a:rPr lang="en-GB" dirty="0" smtClean="0"/>
              <a:t>Roger Sumner		Ben Ingham</a:t>
            </a:r>
            <a:endParaRPr lang="en-GB" dirty="0"/>
          </a:p>
        </p:txBody>
      </p:sp>
      <p:sp>
        <p:nvSpPr>
          <p:cNvPr id="5" name="Text Placeholder 2"/>
          <p:cNvSpPr txBox="1">
            <a:spLocks/>
          </p:cNvSpPr>
          <p:nvPr/>
        </p:nvSpPr>
        <p:spPr>
          <a:xfrm>
            <a:off x="6240016" y="1304171"/>
            <a:ext cx="5132458" cy="5126609"/>
          </a:xfrm>
          <a:prstGeom prst="rect">
            <a:avLst/>
          </a:prstGeom>
        </p:spPr>
        <p:txBody>
          <a:bodyPr vert="horz" lIns="91440" tIns="45720" rIns="91440" bIns="45720" rtlCol="0">
            <a:normAutofit/>
          </a:bodyPr>
          <a:lstStyle/>
          <a:p>
            <a:pPr marL="342900" marR="0" lvl="0" indent="-342900" algn="ctr" defTabSz="457200" rtl="0" eaLnBrk="1" fontAlgn="auto" latinLnBrk="0" hangingPunct="1">
              <a:lnSpc>
                <a:spcPct val="100000"/>
              </a:lnSpc>
              <a:spcBef>
                <a:spcPts val="0"/>
              </a:spcBef>
              <a:spcAft>
                <a:spcPts val="0"/>
              </a:spcAft>
              <a:buClr>
                <a:srgbClr val="7AC143"/>
              </a:buClr>
              <a:buSzTx/>
              <a:buFont typeface="Arial"/>
              <a:buNone/>
              <a:tabLst/>
              <a:defRPr/>
            </a:pPr>
            <a:r>
              <a:rPr lang="en-GB" sz="2200" u="sng" dirty="0" smtClean="0"/>
              <a:t>Previous members now working within main business</a:t>
            </a:r>
          </a:p>
          <a:p>
            <a:pPr marL="342900" marR="0" lvl="0" indent="-342900" algn="ctr" defTabSz="457200" rtl="0" eaLnBrk="1" fontAlgn="auto" latinLnBrk="0" hangingPunct="1">
              <a:lnSpc>
                <a:spcPct val="100000"/>
              </a:lnSpc>
              <a:spcBef>
                <a:spcPts val="0"/>
              </a:spcBef>
              <a:spcAft>
                <a:spcPts val="0"/>
              </a:spcAft>
              <a:buClr>
                <a:srgbClr val="7AC143"/>
              </a:buClr>
              <a:buSzTx/>
              <a:buFont typeface="Arial"/>
              <a:buNone/>
              <a:tabLst/>
              <a:defRPr/>
            </a:pPr>
            <a:endParaRPr kumimoji="0" lang="en-GB" sz="2200" b="0" i="0" u="sng"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ts val="0"/>
              </a:spcBef>
              <a:spcAft>
                <a:spcPts val="0"/>
              </a:spcAft>
              <a:buClr>
                <a:srgbClr val="7AC143"/>
              </a:buClr>
              <a:buSzTx/>
              <a:buFont typeface="Arial"/>
              <a:buNone/>
              <a:tabLst/>
              <a:defRPr/>
            </a:pPr>
            <a:r>
              <a:rPr lang="en-GB" sz="2200" dirty="0" smtClean="0"/>
              <a:t>Paul Marshall</a:t>
            </a:r>
            <a:r>
              <a:rPr kumimoji="0" lang="en-GB" sz="2200" b="0" i="0" u="none" strike="noStrike" kern="1200" cap="none" spc="0" normalizeH="0" baseline="0" noProof="0" dirty="0" smtClean="0">
                <a:ln>
                  <a:noFill/>
                </a:ln>
                <a:solidFill>
                  <a:schemeClr val="tx1"/>
                </a:solidFill>
                <a:effectLst/>
                <a:uLnTx/>
                <a:uFillTx/>
                <a:latin typeface="+mn-lt"/>
                <a:ea typeface="+mn-ea"/>
                <a:cs typeface="+mn-cs"/>
              </a:rPr>
              <a:t>			Damien</a:t>
            </a:r>
            <a:r>
              <a:rPr kumimoji="0" lang="en-GB" sz="2200" b="0" i="0" u="none" strike="noStrike" kern="1200" cap="none" spc="0" normalizeH="0" noProof="0" dirty="0" smtClean="0">
                <a:ln>
                  <a:noFill/>
                </a:ln>
                <a:solidFill>
                  <a:schemeClr val="tx1"/>
                </a:solidFill>
                <a:effectLst/>
                <a:uLnTx/>
                <a:uFillTx/>
                <a:latin typeface="+mn-lt"/>
                <a:ea typeface="+mn-ea"/>
                <a:cs typeface="+mn-cs"/>
              </a:rPr>
              <a:t> Coyle</a:t>
            </a:r>
          </a:p>
          <a:p>
            <a:pPr marL="342900" marR="0" lvl="0" indent="-342900" algn="l" defTabSz="457200" rtl="0" eaLnBrk="1" fontAlgn="auto" latinLnBrk="0" hangingPunct="1">
              <a:lnSpc>
                <a:spcPct val="100000"/>
              </a:lnSpc>
              <a:spcBef>
                <a:spcPts val="0"/>
              </a:spcBef>
              <a:spcAft>
                <a:spcPts val="0"/>
              </a:spcAft>
              <a:buClr>
                <a:srgbClr val="7AC143"/>
              </a:buClr>
              <a:buSzTx/>
              <a:buFont typeface="Arial"/>
              <a:buNone/>
              <a:tabLst/>
              <a:defRPr/>
            </a:pPr>
            <a:r>
              <a:rPr lang="en-GB" sz="2200" baseline="0" dirty="0" smtClean="0"/>
              <a:t>Mark</a:t>
            </a:r>
            <a:r>
              <a:rPr lang="en-GB" sz="2200" dirty="0" smtClean="0"/>
              <a:t> Crane				Craig McNicol</a:t>
            </a:r>
          </a:p>
          <a:p>
            <a:pPr marL="342900" marR="0" lvl="0" indent="-342900" algn="l" defTabSz="457200" rtl="0" eaLnBrk="1" fontAlgn="auto" latinLnBrk="0" hangingPunct="1">
              <a:lnSpc>
                <a:spcPct val="100000"/>
              </a:lnSpc>
              <a:spcBef>
                <a:spcPts val="0"/>
              </a:spcBef>
              <a:spcAft>
                <a:spcPts val="0"/>
              </a:spcAft>
              <a:buClr>
                <a:srgbClr val="7AC143"/>
              </a:buClr>
              <a:buSzTx/>
              <a:buFont typeface="Arial"/>
              <a:buNone/>
              <a:tabLst/>
              <a:defRPr/>
            </a:pPr>
            <a:r>
              <a:rPr kumimoji="0" lang="en-GB" sz="2200" b="0" i="0" u="none" strike="noStrike" kern="1200" cap="none" spc="0" normalizeH="0" baseline="0" noProof="0" dirty="0" smtClean="0">
                <a:ln>
                  <a:noFill/>
                </a:ln>
                <a:solidFill>
                  <a:schemeClr val="tx1"/>
                </a:solidFill>
                <a:effectLst/>
                <a:uLnTx/>
                <a:uFillTx/>
                <a:latin typeface="+mn-lt"/>
                <a:ea typeface="+mn-ea"/>
                <a:cs typeface="+mn-cs"/>
              </a:rPr>
              <a:t>Kevin Hoban			Simon Brooke</a:t>
            </a:r>
          </a:p>
          <a:p>
            <a:pPr marL="342900" marR="0" lvl="0" indent="-342900" algn="l" defTabSz="457200" rtl="0" eaLnBrk="1" fontAlgn="auto" latinLnBrk="0" hangingPunct="1">
              <a:lnSpc>
                <a:spcPct val="100000"/>
              </a:lnSpc>
              <a:spcBef>
                <a:spcPts val="0"/>
              </a:spcBef>
              <a:spcAft>
                <a:spcPts val="0"/>
              </a:spcAft>
              <a:buClr>
                <a:srgbClr val="7AC143"/>
              </a:buClr>
              <a:buSzTx/>
              <a:buFont typeface="Arial"/>
              <a:buNone/>
              <a:tabLst/>
              <a:defRPr/>
            </a:pPr>
            <a:endParaRPr kumimoji="0" lang="en-GB" sz="2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ts val="0"/>
              </a:spcBef>
              <a:spcAft>
                <a:spcPts val="0"/>
              </a:spcAft>
              <a:buClr>
                <a:srgbClr val="7AC143"/>
              </a:buClr>
              <a:buSzTx/>
              <a:buFont typeface="Arial"/>
              <a:buNone/>
              <a:tabLst/>
              <a:defRPr/>
            </a:pPr>
            <a:r>
              <a:rPr kumimoji="0" lang="en-GB" sz="2200" b="0" i="0" u="none" strike="noStrike" kern="1200" cap="none" spc="0" normalizeH="0" baseline="0" noProof="0" dirty="0" smtClean="0">
                <a:ln>
                  <a:noFill/>
                </a:ln>
                <a:solidFill>
                  <a:schemeClr val="tx1"/>
                </a:solidFill>
                <a:effectLst/>
                <a:uLnTx/>
                <a:uFillTx/>
                <a:latin typeface="+mn-lt"/>
                <a:ea typeface="+mn-ea"/>
                <a:cs typeface="+mn-cs"/>
              </a:rPr>
              <a:t>	</a:t>
            </a:r>
            <a:endParaRPr kumimoji="0" lang="en-GB" sz="2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Smart grid vision &amp; innovation strategy</a:t>
            </a:r>
            <a:endParaRPr lang="en-GB" dirty="0"/>
          </a:p>
        </p:txBody>
      </p:sp>
      <p:grpSp>
        <p:nvGrpSpPr>
          <p:cNvPr id="3" name="Group 37"/>
          <p:cNvGrpSpPr>
            <a:grpSpLocks noChangeAspect="1"/>
          </p:cNvGrpSpPr>
          <p:nvPr/>
        </p:nvGrpSpPr>
        <p:grpSpPr>
          <a:xfrm>
            <a:off x="649342" y="1519648"/>
            <a:ext cx="5653464" cy="4428000"/>
            <a:chOff x="-5962622" y="481059"/>
            <a:chExt cx="7150046" cy="5600178"/>
          </a:xfrm>
        </p:grpSpPr>
        <p:grpSp>
          <p:nvGrpSpPr>
            <p:cNvPr id="4" name="Group 6"/>
            <p:cNvGrpSpPr/>
            <p:nvPr/>
          </p:nvGrpSpPr>
          <p:grpSpPr>
            <a:xfrm>
              <a:off x="-4154821" y="3265106"/>
              <a:ext cx="3528000" cy="2747428"/>
              <a:chOff x="3134730" y="4037967"/>
              <a:chExt cx="2851732" cy="2220785"/>
            </a:xfrm>
          </p:grpSpPr>
          <p:sp>
            <p:nvSpPr>
              <p:cNvPr id="8" name="Isosceles Triangle 7"/>
              <p:cNvSpPr>
                <a:spLocks noChangeAspect="1"/>
              </p:cNvSpPr>
              <p:nvPr/>
            </p:nvSpPr>
            <p:spPr>
              <a:xfrm flipV="1">
                <a:off x="3134730" y="4037967"/>
                <a:ext cx="2851732" cy="2220785"/>
              </a:xfrm>
              <a:prstGeom prst="triangle">
                <a:avLst/>
              </a:prstGeom>
              <a:solidFill>
                <a:schemeClr val="tx1"/>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endParaRPr>
              </a:p>
            </p:txBody>
          </p:sp>
          <p:sp>
            <p:nvSpPr>
              <p:cNvPr id="9" name="TextBox 8"/>
              <p:cNvSpPr txBox="1"/>
              <p:nvPr/>
            </p:nvSpPr>
            <p:spPr>
              <a:xfrm>
                <a:off x="3888289" y="4077072"/>
                <a:ext cx="1367421" cy="424532"/>
              </a:xfrm>
              <a:prstGeom prst="rect">
                <a:avLst/>
              </a:prstGeom>
              <a:noFill/>
            </p:spPr>
            <p:txBody>
              <a:bodyPr wrap="none" rtlCol="0">
                <a:spAutoFit/>
              </a:bodyPr>
              <a:lstStyle/>
              <a:p>
                <a:pPr algn="ctr"/>
                <a:r>
                  <a:rPr lang="en-GB" dirty="0">
                    <a:solidFill>
                      <a:schemeClr val="bg1"/>
                    </a:solidFill>
                  </a:rPr>
                  <a:t>Innovation</a:t>
                </a:r>
              </a:p>
            </p:txBody>
          </p:sp>
          <p:sp>
            <p:nvSpPr>
              <p:cNvPr id="10" name="Freeform 149"/>
              <p:cNvSpPr>
                <a:spLocks noChangeAspect="1" noChangeArrowheads="1"/>
              </p:cNvSpPr>
              <p:nvPr/>
            </p:nvSpPr>
            <p:spPr bwMode="auto">
              <a:xfrm rot="16200000">
                <a:off x="4083374" y="4865523"/>
                <a:ext cx="992884" cy="468000"/>
              </a:xfrm>
              <a:custGeom>
                <a:avLst/>
                <a:gdLst>
                  <a:gd name="T0" fmla="*/ 2147483647 w 3455"/>
                  <a:gd name="T1" fmla="*/ 2147483647 h 1633"/>
                  <a:gd name="T2" fmla="*/ 2147483647 w 3455"/>
                  <a:gd name="T3" fmla="*/ 2147483647 h 1633"/>
                  <a:gd name="T4" fmla="*/ 2147483647 w 3455"/>
                  <a:gd name="T5" fmla="*/ 2147483647 h 1633"/>
                  <a:gd name="T6" fmla="*/ 2147483647 w 3455"/>
                  <a:gd name="T7" fmla="*/ 2147483647 h 1633"/>
                  <a:gd name="T8" fmla="*/ 2147483647 w 3455"/>
                  <a:gd name="T9" fmla="*/ 2147483647 h 1633"/>
                  <a:gd name="T10" fmla="*/ 2147483647 w 3455"/>
                  <a:gd name="T11" fmla="*/ 2147483647 h 1633"/>
                  <a:gd name="T12" fmla="*/ 2147483647 w 3455"/>
                  <a:gd name="T13" fmla="*/ 2147483647 h 1633"/>
                  <a:gd name="T14" fmla="*/ 2147483647 w 3455"/>
                  <a:gd name="T15" fmla="*/ 2147483647 h 1633"/>
                  <a:gd name="T16" fmla="*/ 2147483647 w 3455"/>
                  <a:gd name="T17" fmla="*/ 2147483647 h 1633"/>
                  <a:gd name="T18" fmla="*/ 2147483647 w 3455"/>
                  <a:gd name="T19" fmla="*/ 2147483647 h 1633"/>
                  <a:gd name="T20" fmla="*/ 2147483647 w 3455"/>
                  <a:gd name="T21" fmla="*/ 2147483647 h 1633"/>
                  <a:gd name="T22" fmla="*/ 2147483647 w 3455"/>
                  <a:gd name="T23" fmla="*/ 2147483647 h 1633"/>
                  <a:gd name="T24" fmla="*/ 2147483647 w 3455"/>
                  <a:gd name="T25" fmla="*/ 2147483647 h 1633"/>
                  <a:gd name="T26" fmla="*/ 2147483647 w 3455"/>
                  <a:gd name="T27" fmla="*/ 2147483647 h 1633"/>
                  <a:gd name="T28" fmla="*/ 2147483647 w 3455"/>
                  <a:gd name="T29" fmla="*/ 2147483647 h 1633"/>
                  <a:gd name="T30" fmla="*/ 2147483647 w 3455"/>
                  <a:gd name="T31" fmla="*/ 2147483647 h 1633"/>
                  <a:gd name="T32" fmla="*/ 2147483647 w 3455"/>
                  <a:gd name="T33" fmla="*/ 2147483647 h 1633"/>
                  <a:gd name="T34" fmla="*/ 2147483647 w 3455"/>
                  <a:gd name="T35" fmla="*/ 2147483647 h 1633"/>
                  <a:gd name="T36" fmla="*/ 2147483647 w 3455"/>
                  <a:gd name="T37" fmla="*/ 2147483647 h 1633"/>
                  <a:gd name="T38" fmla="*/ 2147483647 w 3455"/>
                  <a:gd name="T39" fmla="*/ 2147483647 h 1633"/>
                  <a:gd name="T40" fmla="*/ 2147483647 w 3455"/>
                  <a:gd name="T41" fmla="*/ 0 h 1633"/>
                  <a:gd name="T42" fmla="*/ 2147483647 w 3455"/>
                  <a:gd name="T43" fmla="*/ 2147483647 h 1633"/>
                  <a:gd name="T44" fmla="*/ 2147483647 w 3455"/>
                  <a:gd name="T45" fmla="*/ 2147483647 h 1633"/>
                  <a:gd name="T46" fmla="*/ 2147483647 w 3455"/>
                  <a:gd name="T47" fmla="*/ 2147483647 h 1633"/>
                  <a:gd name="T48" fmla="*/ 2147483647 w 3455"/>
                  <a:gd name="T49" fmla="*/ 2147483647 h 1633"/>
                  <a:gd name="T50" fmla="*/ 2147483647 w 3455"/>
                  <a:gd name="T51" fmla="*/ 2147483647 h 1633"/>
                  <a:gd name="T52" fmla="*/ 2147483647 w 3455"/>
                  <a:gd name="T53" fmla="*/ 2147483647 h 1633"/>
                  <a:gd name="T54" fmla="*/ 2147483647 w 3455"/>
                  <a:gd name="T55" fmla="*/ 2147483647 h 1633"/>
                  <a:gd name="T56" fmla="*/ 2147483647 w 3455"/>
                  <a:gd name="T57" fmla="*/ 2147483647 h 1633"/>
                  <a:gd name="T58" fmla="*/ 2147483647 w 3455"/>
                  <a:gd name="T59" fmla="*/ 2147483647 h 1633"/>
                  <a:gd name="T60" fmla="*/ 2147483647 w 3455"/>
                  <a:gd name="T61" fmla="*/ 2147483647 h 1633"/>
                  <a:gd name="T62" fmla="*/ 2147483647 w 3455"/>
                  <a:gd name="T63" fmla="*/ 2147483647 h 1633"/>
                  <a:gd name="T64" fmla="*/ 2147483647 w 3455"/>
                  <a:gd name="T65" fmla="*/ 2147483647 h 1633"/>
                  <a:gd name="T66" fmla="*/ 2147483647 w 3455"/>
                  <a:gd name="T67" fmla="*/ 2147483647 h 1633"/>
                  <a:gd name="T68" fmla="*/ 2147483647 w 3455"/>
                  <a:gd name="T69" fmla="*/ 2147483647 h 1633"/>
                  <a:gd name="T70" fmla="*/ 2147483647 w 3455"/>
                  <a:gd name="T71" fmla="*/ 2147483647 h 1633"/>
                  <a:gd name="T72" fmla="*/ 2147483647 w 3455"/>
                  <a:gd name="T73" fmla="*/ 2147483647 h 1633"/>
                  <a:gd name="T74" fmla="*/ 2147483647 w 3455"/>
                  <a:gd name="T75" fmla="*/ 2147483647 h 1633"/>
                  <a:gd name="T76" fmla="*/ 2147483647 w 3455"/>
                  <a:gd name="T77" fmla="*/ 2147483647 h 1633"/>
                  <a:gd name="T78" fmla="*/ 2147483647 w 3455"/>
                  <a:gd name="T79" fmla="*/ 2147483647 h 1633"/>
                  <a:gd name="T80" fmla="*/ 2147483647 w 3455"/>
                  <a:gd name="T81" fmla="*/ 2147483647 h 1633"/>
                  <a:gd name="T82" fmla="*/ 2147483647 w 3455"/>
                  <a:gd name="T83" fmla="*/ 2147483647 h 1633"/>
                  <a:gd name="T84" fmla="*/ 2147483647 w 3455"/>
                  <a:gd name="T85" fmla="*/ 2147483647 h 1633"/>
                  <a:gd name="T86" fmla="*/ 2147483647 w 3455"/>
                  <a:gd name="T87" fmla="*/ 2147483647 h 1633"/>
                  <a:gd name="T88" fmla="*/ 2147483647 w 3455"/>
                  <a:gd name="T89" fmla="*/ 2147483647 h 1633"/>
                  <a:gd name="T90" fmla="*/ 2147483647 w 3455"/>
                  <a:gd name="T91" fmla="*/ 2147483647 h 1633"/>
                  <a:gd name="T92" fmla="*/ 2147483647 w 3455"/>
                  <a:gd name="T93" fmla="*/ 2147483647 h 1633"/>
                  <a:gd name="T94" fmla="*/ 2147483647 w 3455"/>
                  <a:gd name="T95" fmla="*/ 2147483647 h 1633"/>
                  <a:gd name="T96" fmla="*/ 2147483647 w 3455"/>
                  <a:gd name="T97" fmla="*/ 2147483647 h 1633"/>
                  <a:gd name="T98" fmla="*/ 2147483647 w 3455"/>
                  <a:gd name="T99" fmla="*/ 2147483647 h 1633"/>
                  <a:gd name="T100" fmla="*/ 2147483647 w 3455"/>
                  <a:gd name="T101" fmla="*/ 2147483647 h 1633"/>
                  <a:gd name="T102" fmla="*/ 2147483647 w 3455"/>
                  <a:gd name="T103" fmla="*/ 2147483647 h 1633"/>
                  <a:gd name="T104" fmla="*/ 2147483647 w 3455"/>
                  <a:gd name="T105" fmla="*/ 2147483647 h 1633"/>
                  <a:gd name="T106" fmla="*/ 2147483647 w 3455"/>
                  <a:gd name="T107" fmla="*/ 2147483647 h 1633"/>
                  <a:gd name="T108" fmla="*/ 2147483647 w 3455"/>
                  <a:gd name="T109" fmla="*/ 2147483647 h 1633"/>
                  <a:gd name="T110" fmla="*/ 2147483647 w 3455"/>
                  <a:gd name="T111" fmla="*/ 2147483647 h 1633"/>
                  <a:gd name="T112" fmla="*/ 2147483647 w 3455"/>
                  <a:gd name="T113" fmla="*/ 2147483647 h 1633"/>
                  <a:gd name="T114" fmla="*/ 2147483647 w 3455"/>
                  <a:gd name="T115" fmla="*/ 2147483647 h 1633"/>
                  <a:gd name="T116" fmla="*/ 2147483647 w 3455"/>
                  <a:gd name="T117" fmla="*/ 2147483647 h 1633"/>
                  <a:gd name="T118" fmla="*/ 2147483647 w 3455"/>
                  <a:gd name="T119" fmla="*/ 2147483647 h 163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55"/>
                  <a:gd name="T181" fmla="*/ 0 h 1633"/>
                  <a:gd name="T182" fmla="*/ 3455 w 3455"/>
                  <a:gd name="T183" fmla="*/ 1633 h 163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55" h="1633">
                    <a:moveTo>
                      <a:pt x="456" y="596"/>
                    </a:moveTo>
                    <a:lnTo>
                      <a:pt x="420" y="599"/>
                    </a:lnTo>
                    <a:lnTo>
                      <a:pt x="387" y="606"/>
                    </a:lnTo>
                    <a:lnTo>
                      <a:pt x="356" y="620"/>
                    </a:lnTo>
                    <a:lnTo>
                      <a:pt x="328" y="638"/>
                    </a:lnTo>
                    <a:lnTo>
                      <a:pt x="303" y="659"/>
                    </a:lnTo>
                    <a:lnTo>
                      <a:pt x="282" y="684"/>
                    </a:lnTo>
                    <a:lnTo>
                      <a:pt x="264" y="713"/>
                    </a:lnTo>
                    <a:lnTo>
                      <a:pt x="251" y="743"/>
                    </a:lnTo>
                    <a:lnTo>
                      <a:pt x="244" y="777"/>
                    </a:lnTo>
                    <a:lnTo>
                      <a:pt x="241" y="813"/>
                    </a:lnTo>
                    <a:lnTo>
                      <a:pt x="244" y="848"/>
                    </a:lnTo>
                    <a:lnTo>
                      <a:pt x="251" y="881"/>
                    </a:lnTo>
                    <a:lnTo>
                      <a:pt x="264" y="912"/>
                    </a:lnTo>
                    <a:lnTo>
                      <a:pt x="282" y="940"/>
                    </a:lnTo>
                    <a:lnTo>
                      <a:pt x="303" y="965"/>
                    </a:lnTo>
                    <a:lnTo>
                      <a:pt x="328" y="987"/>
                    </a:lnTo>
                    <a:lnTo>
                      <a:pt x="356" y="1005"/>
                    </a:lnTo>
                    <a:lnTo>
                      <a:pt x="387" y="1019"/>
                    </a:lnTo>
                    <a:lnTo>
                      <a:pt x="420" y="1027"/>
                    </a:lnTo>
                    <a:lnTo>
                      <a:pt x="456" y="1030"/>
                    </a:lnTo>
                    <a:lnTo>
                      <a:pt x="490" y="1027"/>
                    </a:lnTo>
                    <a:lnTo>
                      <a:pt x="523" y="1019"/>
                    </a:lnTo>
                    <a:lnTo>
                      <a:pt x="554" y="1005"/>
                    </a:lnTo>
                    <a:lnTo>
                      <a:pt x="581" y="987"/>
                    </a:lnTo>
                    <a:lnTo>
                      <a:pt x="606" y="965"/>
                    </a:lnTo>
                    <a:lnTo>
                      <a:pt x="628" y="940"/>
                    </a:lnTo>
                    <a:lnTo>
                      <a:pt x="645" y="912"/>
                    </a:lnTo>
                    <a:lnTo>
                      <a:pt x="659" y="881"/>
                    </a:lnTo>
                    <a:lnTo>
                      <a:pt x="667" y="848"/>
                    </a:lnTo>
                    <a:lnTo>
                      <a:pt x="670" y="813"/>
                    </a:lnTo>
                    <a:lnTo>
                      <a:pt x="667" y="777"/>
                    </a:lnTo>
                    <a:lnTo>
                      <a:pt x="659" y="743"/>
                    </a:lnTo>
                    <a:lnTo>
                      <a:pt x="645" y="713"/>
                    </a:lnTo>
                    <a:lnTo>
                      <a:pt x="628" y="684"/>
                    </a:lnTo>
                    <a:lnTo>
                      <a:pt x="606" y="659"/>
                    </a:lnTo>
                    <a:lnTo>
                      <a:pt x="581" y="638"/>
                    </a:lnTo>
                    <a:lnTo>
                      <a:pt x="554" y="620"/>
                    </a:lnTo>
                    <a:lnTo>
                      <a:pt x="523" y="606"/>
                    </a:lnTo>
                    <a:lnTo>
                      <a:pt x="490" y="599"/>
                    </a:lnTo>
                    <a:lnTo>
                      <a:pt x="456" y="596"/>
                    </a:lnTo>
                    <a:close/>
                    <a:moveTo>
                      <a:pt x="811" y="0"/>
                    </a:moveTo>
                    <a:lnTo>
                      <a:pt x="879" y="3"/>
                    </a:lnTo>
                    <a:lnTo>
                      <a:pt x="946" y="12"/>
                    </a:lnTo>
                    <a:lnTo>
                      <a:pt x="1011" y="25"/>
                    </a:lnTo>
                    <a:lnTo>
                      <a:pt x="1073" y="44"/>
                    </a:lnTo>
                    <a:lnTo>
                      <a:pt x="1134" y="68"/>
                    </a:lnTo>
                    <a:lnTo>
                      <a:pt x="1193" y="98"/>
                    </a:lnTo>
                    <a:lnTo>
                      <a:pt x="1248" y="130"/>
                    </a:lnTo>
                    <a:lnTo>
                      <a:pt x="1301" y="168"/>
                    </a:lnTo>
                    <a:lnTo>
                      <a:pt x="1350" y="210"/>
                    </a:lnTo>
                    <a:lnTo>
                      <a:pt x="1396" y="255"/>
                    </a:lnTo>
                    <a:lnTo>
                      <a:pt x="1439" y="303"/>
                    </a:lnTo>
                    <a:lnTo>
                      <a:pt x="1477" y="355"/>
                    </a:lnTo>
                    <a:lnTo>
                      <a:pt x="1511" y="411"/>
                    </a:lnTo>
                    <a:lnTo>
                      <a:pt x="3141" y="411"/>
                    </a:lnTo>
                    <a:lnTo>
                      <a:pt x="3418" y="691"/>
                    </a:lnTo>
                    <a:lnTo>
                      <a:pt x="3437" y="712"/>
                    </a:lnTo>
                    <a:lnTo>
                      <a:pt x="3450" y="732"/>
                    </a:lnTo>
                    <a:lnTo>
                      <a:pt x="3455" y="751"/>
                    </a:lnTo>
                    <a:lnTo>
                      <a:pt x="3455" y="770"/>
                    </a:lnTo>
                    <a:lnTo>
                      <a:pt x="3449" y="788"/>
                    </a:lnTo>
                    <a:lnTo>
                      <a:pt x="3437" y="807"/>
                    </a:lnTo>
                    <a:lnTo>
                      <a:pt x="3419" y="829"/>
                    </a:lnTo>
                    <a:lnTo>
                      <a:pt x="3080" y="1167"/>
                    </a:lnTo>
                    <a:lnTo>
                      <a:pt x="2881" y="968"/>
                    </a:lnTo>
                    <a:lnTo>
                      <a:pt x="2683" y="1167"/>
                    </a:lnTo>
                    <a:lnTo>
                      <a:pt x="2486" y="972"/>
                    </a:lnTo>
                    <a:lnTo>
                      <a:pt x="2296" y="1162"/>
                    </a:lnTo>
                    <a:lnTo>
                      <a:pt x="2098" y="963"/>
                    </a:lnTo>
                    <a:lnTo>
                      <a:pt x="1838" y="1223"/>
                    </a:lnTo>
                    <a:lnTo>
                      <a:pt x="1510" y="1223"/>
                    </a:lnTo>
                    <a:lnTo>
                      <a:pt x="1476" y="1278"/>
                    </a:lnTo>
                    <a:lnTo>
                      <a:pt x="1437" y="1330"/>
                    </a:lnTo>
                    <a:lnTo>
                      <a:pt x="1395" y="1379"/>
                    </a:lnTo>
                    <a:lnTo>
                      <a:pt x="1349" y="1424"/>
                    </a:lnTo>
                    <a:lnTo>
                      <a:pt x="1300" y="1466"/>
                    </a:lnTo>
                    <a:lnTo>
                      <a:pt x="1247" y="1502"/>
                    </a:lnTo>
                    <a:lnTo>
                      <a:pt x="1192" y="1536"/>
                    </a:lnTo>
                    <a:lnTo>
                      <a:pt x="1134" y="1564"/>
                    </a:lnTo>
                    <a:lnTo>
                      <a:pt x="1073" y="1588"/>
                    </a:lnTo>
                    <a:lnTo>
                      <a:pt x="1011" y="1608"/>
                    </a:lnTo>
                    <a:lnTo>
                      <a:pt x="946" y="1622"/>
                    </a:lnTo>
                    <a:lnTo>
                      <a:pt x="879" y="1630"/>
                    </a:lnTo>
                    <a:lnTo>
                      <a:pt x="811" y="1633"/>
                    </a:lnTo>
                    <a:lnTo>
                      <a:pt x="736" y="1630"/>
                    </a:lnTo>
                    <a:lnTo>
                      <a:pt x="665" y="1619"/>
                    </a:lnTo>
                    <a:lnTo>
                      <a:pt x="595" y="1604"/>
                    </a:lnTo>
                    <a:lnTo>
                      <a:pt x="528" y="1582"/>
                    </a:lnTo>
                    <a:lnTo>
                      <a:pt x="463" y="1555"/>
                    </a:lnTo>
                    <a:lnTo>
                      <a:pt x="402" y="1521"/>
                    </a:lnTo>
                    <a:lnTo>
                      <a:pt x="344" y="1483"/>
                    </a:lnTo>
                    <a:lnTo>
                      <a:pt x="289" y="1441"/>
                    </a:lnTo>
                    <a:lnTo>
                      <a:pt x="238" y="1393"/>
                    </a:lnTo>
                    <a:lnTo>
                      <a:pt x="191" y="1342"/>
                    </a:lnTo>
                    <a:lnTo>
                      <a:pt x="149" y="1287"/>
                    </a:lnTo>
                    <a:lnTo>
                      <a:pt x="111" y="1228"/>
                    </a:lnTo>
                    <a:lnTo>
                      <a:pt x="79" y="1166"/>
                    </a:lnTo>
                    <a:lnTo>
                      <a:pt x="51" y="1100"/>
                    </a:lnTo>
                    <a:lnTo>
                      <a:pt x="29" y="1032"/>
                    </a:lnTo>
                    <a:lnTo>
                      <a:pt x="14" y="962"/>
                    </a:lnTo>
                    <a:lnTo>
                      <a:pt x="3" y="890"/>
                    </a:lnTo>
                    <a:lnTo>
                      <a:pt x="0" y="816"/>
                    </a:lnTo>
                    <a:lnTo>
                      <a:pt x="3" y="741"/>
                    </a:lnTo>
                    <a:lnTo>
                      <a:pt x="14" y="669"/>
                    </a:lnTo>
                    <a:lnTo>
                      <a:pt x="29" y="599"/>
                    </a:lnTo>
                    <a:lnTo>
                      <a:pt x="51" y="531"/>
                    </a:lnTo>
                    <a:lnTo>
                      <a:pt x="79" y="466"/>
                    </a:lnTo>
                    <a:lnTo>
                      <a:pt x="111" y="403"/>
                    </a:lnTo>
                    <a:lnTo>
                      <a:pt x="149" y="345"/>
                    </a:lnTo>
                    <a:lnTo>
                      <a:pt x="191" y="290"/>
                    </a:lnTo>
                    <a:lnTo>
                      <a:pt x="238" y="239"/>
                    </a:lnTo>
                    <a:lnTo>
                      <a:pt x="289" y="192"/>
                    </a:lnTo>
                    <a:lnTo>
                      <a:pt x="344" y="149"/>
                    </a:lnTo>
                    <a:lnTo>
                      <a:pt x="402" y="111"/>
                    </a:lnTo>
                    <a:lnTo>
                      <a:pt x="463" y="79"/>
                    </a:lnTo>
                    <a:lnTo>
                      <a:pt x="528" y="51"/>
                    </a:lnTo>
                    <a:lnTo>
                      <a:pt x="595" y="30"/>
                    </a:lnTo>
                    <a:lnTo>
                      <a:pt x="665" y="13"/>
                    </a:lnTo>
                    <a:lnTo>
                      <a:pt x="736" y="3"/>
                    </a:lnTo>
                    <a:lnTo>
                      <a:pt x="811" y="0"/>
                    </a:lnTo>
                    <a:close/>
                  </a:path>
                </a:pathLst>
              </a:custGeom>
              <a:solidFill>
                <a:schemeClr val="bg1"/>
              </a:solidFill>
              <a:ln w="9525">
                <a:noFill/>
                <a:round/>
                <a:headEnd/>
                <a:tailEnd/>
              </a:ln>
            </p:spPr>
            <p:txBody>
              <a:bodyPr wrap="none" anchor="ctr"/>
              <a:lstStyle/>
              <a:p>
                <a:endParaRPr lang="en-GB">
                  <a:solidFill>
                    <a:schemeClr val="bg1"/>
                  </a:solidFill>
                </a:endParaRPr>
              </a:p>
            </p:txBody>
          </p:sp>
        </p:grpSp>
        <p:grpSp>
          <p:nvGrpSpPr>
            <p:cNvPr id="5" name="Group 10"/>
            <p:cNvGrpSpPr/>
            <p:nvPr/>
          </p:nvGrpSpPr>
          <p:grpSpPr>
            <a:xfrm>
              <a:off x="-4176593" y="481059"/>
              <a:ext cx="3575023" cy="2882442"/>
              <a:chOff x="3125931" y="1787582"/>
              <a:chExt cx="2889741" cy="2329919"/>
            </a:xfrm>
          </p:grpSpPr>
          <p:sp>
            <p:nvSpPr>
              <p:cNvPr id="12" name="Isosceles Triangle 11"/>
              <p:cNvSpPr/>
              <p:nvPr/>
            </p:nvSpPr>
            <p:spPr>
              <a:xfrm>
                <a:off x="3125931" y="1787582"/>
                <a:ext cx="2889741" cy="2250384"/>
              </a:xfrm>
              <a:prstGeom prst="triangle">
                <a:avLst/>
              </a:prstGeom>
              <a:solidFill>
                <a:schemeClr val="accent5"/>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3385462" y="3374570"/>
                <a:ext cx="2376152" cy="742931"/>
              </a:xfrm>
              <a:prstGeom prst="rect">
                <a:avLst/>
              </a:prstGeom>
              <a:noFill/>
            </p:spPr>
            <p:txBody>
              <a:bodyPr wrap="square" rtlCol="0">
                <a:spAutoFit/>
              </a:bodyPr>
              <a:lstStyle/>
              <a:p>
                <a:pPr algn="ctr"/>
                <a:r>
                  <a:rPr lang="en-GB" dirty="0">
                    <a:solidFill>
                      <a:schemeClr val="bg1"/>
                    </a:solidFill>
                  </a:rPr>
                  <a:t>Increasing customer expectations</a:t>
                </a:r>
              </a:p>
            </p:txBody>
          </p:sp>
          <p:grpSp>
            <p:nvGrpSpPr>
              <p:cNvPr id="6" name="Group 40"/>
              <p:cNvGrpSpPr/>
              <p:nvPr/>
            </p:nvGrpSpPr>
            <p:grpSpPr>
              <a:xfrm>
                <a:off x="4378474" y="2294562"/>
                <a:ext cx="372991" cy="1008000"/>
                <a:chOff x="4196860" y="2348992"/>
                <a:chExt cx="372991" cy="1008000"/>
              </a:xfrm>
            </p:grpSpPr>
            <p:sp>
              <p:nvSpPr>
                <p:cNvPr id="20" name="Freeform 119"/>
                <p:cNvSpPr>
                  <a:spLocks noChangeArrowheads="1"/>
                </p:cNvSpPr>
                <p:nvPr/>
              </p:nvSpPr>
              <p:spPr bwMode="auto">
                <a:xfrm>
                  <a:off x="4196860" y="2598679"/>
                  <a:ext cx="372991" cy="758313"/>
                </a:xfrm>
                <a:custGeom>
                  <a:avLst/>
                  <a:gdLst>
                    <a:gd name="T0" fmla="*/ 0 w 1102"/>
                    <a:gd name="T1" fmla="*/ 0 h 2227"/>
                    <a:gd name="T2" fmla="*/ 0 w 1102"/>
                    <a:gd name="T3" fmla="*/ 0 h 2227"/>
                    <a:gd name="T4" fmla="*/ 0 w 1102"/>
                    <a:gd name="T5" fmla="*/ 0 h 2227"/>
                    <a:gd name="T6" fmla="*/ 0 w 1102"/>
                    <a:gd name="T7" fmla="*/ 0 h 2227"/>
                    <a:gd name="T8" fmla="*/ 0 w 1102"/>
                    <a:gd name="T9" fmla="*/ 0 h 2227"/>
                    <a:gd name="T10" fmla="*/ 0 w 1102"/>
                    <a:gd name="T11" fmla="*/ 0 h 2227"/>
                    <a:gd name="T12" fmla="*/ 0 w 1102"/>
                    <a:gd name="T13" fmla="*/ 0 h 2227"/>
                    <a:gd name="T14" fmla="*/ 0 w 1102"/>
                    <a:gd name="T15" fmla="*/ 0 h 2227"/>
                    <a:gd name="T16" fmla="*/ 0 w 1102"/>
                    <a:gd name="T17" fmla="*/ 0 h 2227"/>
                    <a:gd name="T18" fmla="*/ 0 w 1102"/>
                    <a:gd name="T19" fmla="*/ 0 h 2227"/>
                    <a:gd name="T20" fmla="*/ 0 w 1102"/>
                    <a:gd name="T21" fmla="*/ 0 h 2227"/>
                    <a:gd name="T22" fmla="*/ 0 w 1102"/>
                    <a:gd name="T23" fmla="*/ 0 h 2227"/>
                    <a:gd name="T24" fmla="*/ 0 w 1102"/>
                    <a:gd name="T25" fmla="*/ 0 h 2227"/>
                    <a:gd name="T26" fmla="*/ 0 w 1102"/>
                    <a:gd name="T27" fmla="*/ 0 h 2227"/>
                    <a:gd name="T28" fmla="*/ 0 w 1102"/>
                    <a:gd name="T29" fmla="*/ 0 h 2227"/>
                    <a:gd name="T30" fmla="*/ 0 w 1102"/>
                    <a:gd name="T31" fmla="*/ 0 h 2227"/>
                    <a:gd name="T32" fmla="*/ 0 w 1102"/>
                    <a:gd name="T33" fmla="*/ 0 h 2227"/>
                    <a:gd name="T34" fmla="*/ 0 w 1102"/>
                    <a:gd name="T35" fmla="*/ 0 h 2227"/>
                    <a:gd name="T36" fmla="*/ 0 w 1102"/>
                    <a:gd name="T37" fmla="*/ 0 h 2227"/>
                    <a:gd name="T38" fmla="*/ 0 w 1102"/>
                    <a:gd name="T39" fmla="*/ 0 h 2227"/>
                    <a:gd name="T40" fmla="*/ 0 w 1102"/>
                    <a:gd name="T41" fmla="*/ 0 h 2227"/>
                    <a:gd name="T42" fmla="*/ 0 w 1102"/>
                    <a:gd name="T43" fmla="*/ 0 h 2227"/>
                    <a:gd name="T44" fmla="*/ 0 w 1102"/>
                    <a:gd name="T45" fmla="*/ 0 h 2227"/>
                    <a:gd name="T46" fmla="*/ 0 w 1102"/>
                    <a:gd name="T47" fmla="*/ 0 h 2227"/>
                    <a:gd name="T48" fmla="*/ 0 w 1102"/>
                    <a:gd name="T49" fmla="*/ 0 h 2227"/>
                    <a:gd name="T50" fmla="*/ 0 w 1102"/>
                    <a:gd name="T51" fmla="*/ 0 h 2227"/>
                    <a:gd name="T52" fmla="*/ 0 w 1102"/>
                    <a:gd name="T53" fmla="*/ 0 h 2227"/>
                    <a:gd name="T54" fmla="*/ 0 w 1102"/>
                    <a:gd name="T55" fmla="*/ 0 h 2227"/>
                    <a:gd name="T56" fmla="*/ 0 w 1102"/>
                    <a:gd name="T57" fmla="*/ 0 h 2227"/>
                    <a:gd name="T58" fmla="*/ 0 w 1102"/>
                    <a:gd name="T59" fmla="*/ 0 h 2227"/>
                    <a:gd name="T60" fmla="*/ 0 w 1102"/>
                    <a:gd name="T61" fmla="*/ 0 h 2227"/>
                    <a:gd name="T62" fmla="*/ 0 w 1102"/>
                    <a:gd name="T63" fmla="*/ 0 h 2227"/>
                    <a:gd name="T64" fmla="*/ 0 w 1102"/>
                    <a:gd name="T65" fmla="*/ 0 h 2227"/>
                    <a:gd name="T66" fmla="*/ 0 w 1102"/>
                    <a:gd name="T67" fmla="*/ 0 h 2227"/>
                    <a:gd name="T68" fmla="*/ 0 w 1102"/>
                    <a:gd name="T69" fmla="*/ 0 h 2227"/>
                    <a:gd name="T70" fmla="*/ 0 w 1102"/>
                    <a:gd name="T71" fmla="*/ 0 h 2227"/>
                    <a:gd name="T72" fmla="*/ 0 w 1102"/>
                    <a:gd name="T73" fmla="*/ 0 h 2227"/>
                    <a:gd name="T74" fmla="*/ 0 w 1102"/>
                    <a:gd name="T75" fmla="*/ 0 h 2227"/>
                    <a:gd name="T76" fmla="*/ 0 w 1102"/>
                    <a:gd name="T77" fmla="*/ 0 h 2227"/>
                    <a:gd name="T78" fmla="*/ 0 w 1102"/>
                    <a:gd name="T79" fmla="*/ 0 h 2227"/>
                    <a:gd name="T80" fmla="*/ 0 w 1102"/>
                    <a:gd name="T81" fmla="*/ 0 h 2227"/>
                    <a:gd name="T82" fmla="*/ 0 w 1102"/>
                    <a:gd name="T83" fmla="*/ 0 h 2227"/>
                    <a:gd name="T84" fmla="*/ 0 w 1102"/>
                    <a:gd name="T85" fmla="*/ 0 h 2227"/>
                    <a:gd name="T86" fmla="*/ 0 w 1102"/>
                    <a:gd name="T87" fmla="*/ 0 h 2227"/>
                    <a:gd name="T88" fmla="*/ 0 w 1102"/>
                    <a:gd name="T89" fmla="*/ 0 h 2227"/>
                    <a:gd name="T90" fmla="*/ 0 w 1102"/>
                    <a:gd name="T91" fmla="*/ 0 h 2227"/>
                    <a:gd name="T92" fmla="*/ 0 w 1102"/>
                    <a:gd name="T93" fmla="*/ 0 h 2227"/>
                    <a:gd name="T94" fmla="*/ 0 w 1102"/>
                    <a:gd name="T95" fmla="*/ 0 h 2227"/>
                    <a:gd name="T96" fmla="*/ 0 w 1102"/>
                    <a:gd name="T97" fmla="*/ 0 h 2227"/>
                    <a:gd name="T98" fmla="*/ 0 w 1102"/>
                    <a:gd name="T99" fmla="*/ 0 h 2227"/>
                    <a:gd name="T100" fmla="*/ 0 w 1102"/>
                    <a:gd name="T101" fmla="*/ 0 h 2227"/>
                    <a:gd name="T102" fmla="*/ 0 w 1102"/>
                    <a:gd name="T103" fmla="*/ 0 h 2227"/>
                    <a:gd name="T104" fmla="*/ 0 w 1102"/>
                    <a:gd name="T105" fmla="*/ 0 h 2227"/>
                    <a:gd name="T106" fmla="*/ 0 w 1102"/>
                    <a:gd name="T107" fmla="*/ 0 h 2227"/>
                    <a:gd name="T108" fmla="*/ 0 w 1102"/>
                    <a:gd name="T109" fmla="*/ 0 h 2227"/>
                    <a:gd name="T110" fmla="*/ 0 w 1102"/>
                    <a:gd name="T111" fmla="*/ 0 h 2227"/>
                    <a:gd name="T112" fmla="*/ 0 w 1102"/>
                    <a:gd name="T113" fmla="*/ 0 h 2227"/>
                    <a:gd name="T114" fmla="*/ 0 w 1102"/>
                    <a:gd name="T115" fmla="*/ 0 h 2227"/>
                    <a:gd name="T116" fmla="*/ 0 w 1102"/>
                    <a:gd name="T117" fmla="*/ 0 h 2227"/>
                    <a:gd name="T118" fmla="*/ 0 w 1102"/>
                    <a:gd name="T119" fmla="*/ 0 h 2227"/>
                    <a:gd name="T120" fmla="*/ 0 w 1102"/>
                    <a:gd name="T121" fmla="*/ 0 h 2227"/>
                    <a:gd name="T122" fmla="*/ 0 w 1102"/>
                    <a:gd name="T123" fmla="*/ 0 h 2227"/>
                    <a:gd name="T124" fmla="*/ 0 w 1102"/>
                    <a:gd name="T125" fmla="*/ 0 h 222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02"/>
                    <a:gd name="T190" fmla="*/ 0 h 2227"/>
                    <a:gd name="T191" fmla="*/ 1102 w 1102"/>
                    <a:gd name="T192" fmla="*/ 2227 h 222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02" h="2227">
                      <a:moveTo>
                        <a:pt x="202" y="0"/>
                      </a:moveTo>
                      <a:lnTo>
                        <a:pt x="900" y="0"/>
                      </a:lnTo>
                      <a:lnTo>
                        <a:pt x="935" y="3"/>
                      </a:lnTo>
                      <a:lnTo>
                        <a:pt x="970" y="13"/>
                      </a:lnTo>
                      <a:lnTo>
                        <a:pt x="1001" y="28"/>
                      </a:lnTo>
                      <a:lnTo>
                        <a:pt x="1030" y="48"/>
                      </a:lnTo>
                      <a:lnTo>
                        <a:pt x="1054" y="72"/>
                      </a:lnTo>
                      <a:lnTo>
                        <a:pt x="1074" y="101"/>
                      </a:lnTo>
                      <a:lnTo>
                        <a:pt x="1089" y="132"/>
                      </a:lnTo>
                      <a:lnTo>
                        <a:pt x="1099" y="167"/>
                      </a:lnTo>
                      <a:lnTo>
                        <a:pt x="1102" y="202"/>
                      </a:lnTo>
                      <a:lnTo>
                        <a:pt x="1102" y="1151"/>
                      </a:lnTo>
                      <a:lnTo>
                        <a:pt x="1099" y="1188"/>
                      </a:lnTo>
                      <a:lnTo>
                        <a:pt x="1089" y="1221"/>
                      </a:lnTo>
                      <a:lnTo>
                        <a:pt x="1074" y="1253"/>
                      </a:lnTo>
                      <a:lnTo>
                        <a:pt x="1054" y="1281"/>
                      </a:lnTo>
                      <a:lnTo>
                        <a:pt x="1030" y="1306"/>
                      </a:lnTo>
                      <a:lnTo>
                        <a:pt x="1001" y="1326"/>
                      </a:lnTo>
                      <a:lnTo>
                        <a:pt x="970" y="1341"/>
                      </a:lnTo>
                      <a:lnTo>
                        <a:pt x="935" y="1350"/>
                      </a:lnTo>
                      <a:lnTo>
                        <a:pt x="900" y="1353"/>
                      </a:lnTo>
                      <a:lnTo>
                        <a:pt x="899" y="1353"/>
                      </a:lnTo>
                      <a:lnTo>
                        <a:pt x="899" y="2025"/>
                      </a:lnTo>
                      <a:lnTo>
                        <a:pt x="896" y="2062"/>
                      </a:lnTo>
                      <a:lnTo>
                        <a:pt x="886" y="2096"/>
                      </a:lnTo>
                      <a:lnTo>
                        <a:pt x="871" y="2127"/>
                      </a:lnTo>
                      <a:lnTo>
                        <a:pt x="852" y="2156"/>
                      </a:lnTo>
                      <a:lnTo>
                        <a:pt x="829" y="2180"/>
                      </a:lnTo>
                      <a:lnTo>
                        <a:pt x="801" y="2200"/>
                      </a:lnTo>
                      <a:lnTo>
                        <a:pt x="770" y="2214"/>
                      </a:lnTo>
                      <a:lnTo>
                        <a:pt x="737" y="2224"/>
                      </a:lnTo>
                      <a:lnTo>
                        <a:pt x="702" y="2227"/>
                      </a:lnTo>
                      <a:lnTo>
                        <a:pt x="400" y="2227"/>
                      </a:lnTo>
                      <a:lnTo>
                        <a:pt x="365" y="2224"/>
                      </a:lnTo>
                      <a:lnTo>
                        <a:pt x="332" y="2214"/>
                      </a:lnTo>
                      <a:lnTo>
                        <a:pt x="301" y="2200"/>
                      </a:lnTo>
                      <a:lnTo>
                        <a:pt x="273" y="2180"/>
                      </a:lnTo>
                      <a:lnTo>
                        <a:pt x="250" y="2156"/>
                      </a:lnTo>
                      <a:lnTo>
                        <a:pt x="231" y="2127"/>
                      </a:lnTo>
                      <a:lnTo>
                        <a:pt x="216" y="2096"/>
                      </a:lnTo>
                      <a:lnTo>
                        <a:pt x="206" y="2062"/>
                      </a:lnTo>
                      <a:lnTo>
                        <a:pt x="203" y="2025"/>
                      </a:lnTo>
                      <a:lnTo>
                        <a:pt x="203" y="1353"/>
                      </a:lnTo>
                      <a:lnTo>
                        <a:pt x="202" y="1353"/>
                      </a:lnTo>
                      <a:lnTo>
                        <a:pt x="167" y="1350"/>
                      </a:lnTo>
                      <a:lnTo>
                        <a:pt x="132" y="1341"/>
                      </a:lnTo>
                      <a:lnTo>
                        <a:pt x="101" y="1326"/>
                      </a:lnTo>
                      <a:lnTo>
                        <a:pt x="72" y="1306"/>
                      </a:lnTo>
                      <a:lnTo>
                        <a:pt x="48" y="1281"/>
                      </a:lnTo>
                      <a:lnTo>
                        <a:pt x="28" y="1253"/>
                      </a:lnTo>
                      <a:lnTo>
                        <a:pt x="13" y="1221"/>
                      </a:lnTo>
                      <a:lnTo>
                        <a:pt x="3" y="1188"/>
                      </a:lnTo>
                      <a:lnTo>
                        <a:pt x="0" y="1151"/>
                      </a:lnTo>
                      <a:lnTo>
                        <a:pt x="0" y="202"/>
                      </a:lnTo>
                      <a:lnTo>
                        <a:pt x="3" y="167"/>
                      </a:lnTo>
                      <a:lnTo>
                        <a:pt x="13" y="132"/>
                      </a:lnTo>
                      <a:lnTo>
                        <a:pt x="28" y="101"/>
                      </a:lnTo>
                      <a:lnTo>
                        <a:pt x="48" y="72"/>
                      </a:lnTo>
                      <a:lnTo>
                        <a:pt x="72" y="48"/>
                      </a:lnTo>
                      <a:lnTo>
                        <a:pt x="101" y="28"/>
                      </a:lnTo>
                      <a:lnTo>
                        <a:pt x="132" y="13"/>
                      </a:lnTo>
                      <a:lnTo>
                        <a:pt x="167" y="3"/>
                      </a:lnTo>
                      <a:lnTo>
                        <a:pt x="202" y="0"/>
                      </a:lnTo>
                      <a:close/>
                    </a:path>
                  </a:pathLst>
                </a:custGeom>
                <a:solidFill>
                  <a:schemeClr val="bg1"/>
                </a:solidFill>
                <a:ln w="9525">
                  <a:noFill/>
                  <a:round/>
                  <a:headEnd/>
                  <a:tailEnd/>
                </a:ln>
              </p:spPr>
              <p:txBody>
                <a:bodyPr wrap="none" anchor="ctr"/>
                <a:lstStyle/>
                <a:p>
                  <a:endParaRPr lang="en-GB"/>
                </a:p>
              </p:txBody>
            </p:sp>
            <p:sp>
              <p:nvSpPr>
                <p:cNvPr id="21" name="Freeform 120"/>
                <p:cNvSpPr>
                  <a:spLocks noChangeArrowheads="1"/>
                </p:cNvSpPr>
                <p:nvPr/>
              </p:nvSpPr>
              <p:spPr bwMode="auto">
                <a:xfrm>
                  <a:off x="4270842" y="2348992"/>
                  <a:ext cx="225028" cy="221945"/>
                </a:xfrm>
                <a:custGeom>
                  <a:avLst/>
                  <a:gdLst>
                    <a:gd name="T0" fmla="*/ 0 w 660"/>
                    <a:gd name="T1" fmla="*/ 0 h 660"/>
                    <a:gd name="T2" fmla="*/ 0 w 660"/>
                    <a:gd name="T3" fmla="*/ 0 h 660"/>
                    <a:gd name="T4" fmla="*/ 0 w 660"/>
                    <a:gd name="T5" fmla="*/ 0 h 660"/>
                    <a:gd name="T6" fmla="*/ 0 w 660"/>
                    <a:gd name="T7" fmla="*/ 0 h 660"/>
                    <a:gd name="T8" fmla="*/ 0 w 660"/>
                    <a:gd name="T9" fmla="*/ 0 h 660"/>
                    <a:gd name="T10" fmla="*/ 0 w 660"/>
                    <a:gd name="T11" fmla="*/ 0 h 660"/>
                    <a:gd name="T12" fmla="*/ 0 w 660"/>
                    <a:gd name="T13" fmla="*/ 0 h 660"/>
                    <a:gd name="T14" fmla="*/ 0 w 660"/>
                    <a:gd name="T15" fmla="*/ 0 h 660"/>
                    <a:gd name="T16" fmla="*/ 0 w 660"/>
                    <a:gd name="T17" fmla="*/ 0 h 660"/>
                    <a:gd name="T18" fmla="*/ 0 w 660"/>
                    <a:gd name="T19" fmla="*/ 0 h 660"/>
                    <a:gd name="T20" fmla="*/ 0 w 660"/>
                    <a:gd name="T21" fmla="*/ 0 h 660"/>
                    <a:gd name="T22" fmla="*/ 0 w 660"/>
                    <a:gd name="T23" fmla="*/ 0 h 660"/>
                    <a:gd name="T24" fmla="*/ 0 w 660"/>
                    <a:gd name="T25" fmla="*/ 0 h 660"/>
                    <a:gd name="T26" fmla="*/ 0 w 660"/>
                    <a:gd name="T27" fmla="*/ 0 h 660"/>
                    <a:gd name="T28" fmla="*/ 0 w 660"/>
                    <a:gd name="T29" fmla="*/ 0 h 660"/>
                    <a:gd name="T30" fmla="*/ 0 w 660"/>
                    <a:gd name="T31" fmla="*/ 0 h 660"/>
                    <a:gd name="T32" fmla="*/ 0 w 660"/>
                    <a:gd name="T33" fmla="*/ 0 h 660"/>
                    <a:gd name="T34" fmla="*/ 0 w 660"/>
                    <a:gd name="T35" fmla="*/ 0 h 660"/>
                    <a:gd name="T36" fmla="*/ 0 w 660"/>
                    <a:gd name="T37" fmla="*/ 0 h 660"/>
                    <a:gd name="T38" fmla="*/ 0 w 660"/>
                    <a:gd name="T39" fmla="*/ 0 h 660"/>
                    <a:gd name="T40" fmla="*/ 0 w 660"/>
                    <a:gd name="T41" fmla="*/ 0 h 660"/>
                    <a:gd name="T42" fmla="*/ 0 w 660"/>
                    <a:gd name="T43" fmla="*/ 0 h 660"/>
                    <a:gd name="T44" fmla="*/ 0 w 660"/>
                    <a:gd name="T45" fmla="*/ 0 h 660"/>
                    <a:gd name="T46" fmla="*/ 0 w 660"/>
                    <a:gd name="T47" fmla="*/ 0 h 660"/>
                    <a:gd name="T48" fmla="*/ 0 w 660"/>
                    <a:gd name="T49" fmla="*/ 0 h 660"/>
                    <a:gd name="T50" fmla="*/ 0 w 660"/>
                    <a:gd name="T51" fmla="*/ 0 h 660"/>
                    <a:gd name="T52" fmla="*/ 0 w 660"/>
                    <a:gd name="T53" fmla="*/ 0 h 660"/>
                    <a:gd name="T54" fmla="*/ 0 w 660"/>
                    <a:gd name="T55" fmla="*/ 0 h 660"/>
                    <a:gd name="T56" fmla="*/ 0 w 660"/>
                    <a:gd name="T57" fmla="*/ 0 h 660"/>
                    <a:gd name="T58" fmla="*/ 0 w 660"/>
                    <a:gd name="T59" fmla="*/ 0 h 660"/>
                    <a:gd name="T60" fmla="*/ 0 w 660"/>
                    <a:gd name="T61" fmla="*/ 0 h 660"/>
                    <a:gd name="T62" fmla="*/ 0 w 660"/>
                    <a:gd name="T63" fmla="*/ 0 h 660"/>
                    <a:gd name="T64" fmla="*/ 0 w 660"/>
                    <a:gd name="T65" fmla="*/ 0 h 660"/>
                    <a:gd name="T66" fmla="*/ 0 w 660"/>
                    <a:gd name="T67" fmla="*/ 0 h 660"/>
                    <a:gd name="T68" fmla="*/ 0 w 660"/>
                    <a:gd name="T69" fmla="*/ 0 h 660"/>
                    <a:gd name="T70" fmla="*/ 0 w 660"/>
                    <a:gd name="T71" fmla="*/ 0 h 660"/>
                    <a:gd name="T72" fmla="*/ 0 w 660"/>
                    <a:gd name="T73" fmla="*/ 0 h 660"/>
                    <a:gd name="T74" fmla="*/ 0 w 660"/>
                    <a:gd name="T75" fmla="*/ 0 h 660"/>
                    <a:gd name="T76" fmla="*/ 0 w 660"/>
                    <a:gd name="T77" fmla="*/ 0 h 660"/>
                    <a:gd name="T78" fmla="*/ 0 w 660"/>
                    <a:gd name="T79" fmla="*/ 0 h 660"/>
                    <a:gd name="T80" fmla="*/ 0 w 660"/>
                    <a:gd name="T81" fmla="*/ 0 h 660"/>
                    <a:gd name="T82" fmla="*/ 0 w 660"/>
                    <a:gd name="T83" fmla="*/ 0 h 660"/>
                    <a:gd name="T84" fmla="*/ 0 w 660"/>
                    <a:gd name="T85" fmla="*/ 0 h 660"/>
                    <a:gd name="T86" fmla="*/ 0 w 660"/>
                    <a:gd name="T87" fmla="*/ 0 h 660"/>
                    <a:gd name="T88" fmla="*/ 0 w 660"/>
                    <a:gd name="T89" fmla="*/ 0 h 660"/>
                    <a:gd name="T90" fmla="*/ 0 w 660"/>
                    <a:gd name="T91" fmla="*/ 0 h 660"/>
                    <a:gd name="T92" fmla="*/ 0 w 660"/>
                    <a:gd name="T93" fmla="*/ 0 h 660"/>
                    <a:gd name="T94" fmla="*/ 0 w 660"/>
                    <a:gd name="T95" fmla="*/ 0 h 660"/>
                    <a:gd name="T96" fmla="*/ 0 w 660"/>
                    <a:gd name="T97" fmla="*/ 0 h 6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0"/>
                    <a:gd name="T148" fmla="*/ 0 h 660"/>
                    <a:gd name="T149" fmla="*/ 660 w 660"/>
                    <a:gd name="T150" fmla="*/ 660 h 66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0" h="660">
                      <a:moveTo>
                        <a:pt x="330" y="0"/>
                      </a:moveTo>
                      <a:lnTo>
                        <a:pt x="375" y="3"/>
                      </a:lnTo>
                      <a:lnTo>
                        <a:pt x="418" y="12"/>
                      </a:lnTo>
                      <a:lnTo>
                        <a:pt x="459" y="25"/>
                      </a:lnTo>
                      <a:lnTo>
                        <a:pt x="497" y="45"/>
                      </a:lnTo>
                      <a:lnTo>
                        <a:pt x="532" y="68"/>
                      </a:lnTo>
                      <a:lnTo>
                        <a:pt x="564" y="97"/>
                      </a:lnTo>
                      <a:lnTo>
                        <a:pt x="592" y="128"/>
                      </a:lnTo>
                      <a:lnTo>
                        <a:pt x="615" y="164"/>
                      </a:lnTo>
                      <a:lnTo>
                        <a:pt x="634" y="201"/>
                      </a:lnTo>
                      <a:lnTo>
                        <a:pt x="648" y="242"/>
                      </a:lnTo>
                      <a:lnTo>
                        <a:pt x="657" y="285"/>
                      </a:lnTo>
                      <a:lnTo>
                        <a:pt x="660" y="330"/>
                      </a:lnTo>
                      <a:lnTo>
                        <a:pt x="657" y="375"/>
                      </a:lnTo>
                      <a:lnTo>
                        <a:pt x="648" y="418"/>
                      </a:lnTo>
                      <a:lnTo>
                        <a:pt x="634" y="459"/>
                      </a:lnTo>
                      <a:lnTo>
                        <a:pt x="615" y="497"/>
                      </a:lnTo>
                      <a:lnTo>
                        <a:pt x="592" y="532"/>
                      </a:lnTo>
                      <a:lnTo>
                        <a:pt x="564" y="564"/>
                      </a:lnTo>
                      <a:lnTo>
                        <a:pt x="532" y="591"/>
                      </a:lnTo>
                      <a:lnTo>
                        <a:pt x="497" y="615"/>
                      </a:lnTo>
                      <a:lnTo>
                        <a:pt x="459" y="634"/>
                      </a:lnTo>
                      <a:lnTo>
                        <a:pt x="418" y="649"/>
                      </a:lnTo>
                      <a:lnTo>
                        <a:pt x="375" y="657"/>
                      </a:lnTo>
                      <a:lnTo>
                        <a:pt x="330" y="660"/>
                      </a:lnTo>
                      <a:lnTo>
                        <a:pt x="285" y="657"/>
                      </a:lnTo>
                      <a:lnTo>
                        <a:pt x="242" y="649"/>
                      </a:lnTo>
                      <a:lnTo>
                        <a:pt x="201" y="634"/>
                      </a:lnTo>
                      <a:lnTo>
                        <a:pt x="163" y="615"/>
                      </a:lnTo>
                      <a:lnTo>
                        <a:pt x="128" y="591"/>
                      </a:lnTo>
                      <a:lnTo>
                        <a:pt x="96" y="564"/>
                      </a:lnTo>
                      <a:lnTo>
                        <a:pt x="68" y="532"/>
                      </a:lnTo>
                      <a:lnTo>
                        <a:pt x="45" y="497"/>
                      </a:lnTo>
                      <a:lnTo>
                        <a:pt x="26" y="459"/>
                      </a:lnTo>
                      <a:lnTo>
                        <a:pt x="12" y="418"/>
                      </a:lnTo>
                      <a:lnTo>
                        <a:pt x="3" y="375"/>
                      </a:lnTo>
                      <a:lnTo>
                        <a:pt x="0" y="330"/>
                      </a:lnTo>
                      <a:lnTo>
                        <a:pt x="3" y="285"/>
                      </a:lnTo>
                      <a:lnTo>
                        <a:pt x="12" y="242"/>
                      </a:lnTo>
                      <a:lnTo>
                        <a:pt x="26" y="201"/>
                      </a:lnTo>
                      <a:lnTo>
                        <a:pt x="45" y="164"/>
                      </a:lnTo>
                      <a:lnTo>
                        <a:pt x="68" y="128"/>
                      </a:lnTo>
                      <a:lnTo>
                        <a:pt x="96" y="97"/>
                      </a:lnTo>
                      <a:lnTo>
                        <a:pt x="128" y="68"/>
                      </a:lnTo>
                      <a:lnTo>
                        <a:pt x="163" y="45"/>
                      </a:lnTo>
                      <a:lnTo>
                        <a:pt x="201" y="25"/>
                      </a:lnTo>
                      <a:lnTo>
                        <a:pt x="242" y="12"/>
                      </a:lnTo>
                      <a:lnTo>
                        <a:pt x="285" y="3"/>
                      </a:lnTo>
                      <a:lnTo>
                        <a:pt x="330" y="0"/>
                      </a:lnTo>
                      <a:close/>
                    </a:path>
                  </a:pathLst>
                </a:custGeom>
                <a:solidFill>
                  <a:schemeClr val="bg1"/>
                </a:solidFill>
                <a:ln w="9525">
                  <a:noFill/>
                  <a:round/>
                  <a:headEnd/>
                  <a:tailEnd/>
                </a:ln>
              </p:spPr>
              <p:txBody>
                <a:bodyPr wrap="none" anchor="ctr"/>
                <a:lstStyle/>
                <a:p>
                  <a:endParaRPr lang="en-GB"/>
                </a:p>
              </p:txBody>
            </p:sp>
          </p:grpSp>
          <p:sp>
            <p:nvSpPr>
              <p:cNvPr id="15" name="Isosceles Triangle 14"/>
              <p:cNvSpPr/>
              <p:nvPr/>
            </p:nvSpPr>
            <p:spPr>
              <a:xfrm>
                <a:off x="3125931" y="1787582"/>
                <a:ext cx="2889741" cy="2250384"/>
              </a:xfrm>
              <a:prstGeom prst="triangle">
                <a:avLst/>
              </a:prstGeom>
              <a:solidFill>
                <a:schemeClr val="tx2"/>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3265045" y="3335221"/>
                <a:ext cx="2613910" cy="742931"/>
              </a:xfrm>
              <a:prstGeom prst="rect">
                <a:avLst/>
              </a:prstGeom>
              <a:noFill/>
            </p:spPr>
            <p:txBody>
              <a:bodyPr wrap="square" lIns="36000" rIns="36000" rtlCol="0">
                <a:spAutoFit/>
              </a:bodyPr>
              <a:lstStyle/>
              <a:p>
                <a:pPr algn="ctr"/>
                <a:r>
                  <a:rPr lang="en-GB" kern="0" dirty="0"/>
                  <a:t>Increasing </a:t>
                </a:r>
              </a:p>
              <a:p>
                <a:pPr algn="ctr"/>
                <a:r>
                  <a:rPr lang="en-GB" kern="0" dirty="0"/>
                  <a:t>customer expectations</a:t>
                </a:r>
                <a:endParaRPr lang="en-GB" dirty="0"/>
              </a:p>
            </p:txBody>
          </p:sp>
          <p:grpSp>
            <p:nvGrpSpPr>
              <p:cNvPr id="7" name="Group 28"/>
              <p:cNvGrpSpPr>
                <a:grpSpLocks noChangeAspect="1"/>
              </p:cNvGrpSpPr>
              <p:nvPr/>
            </p:nvGrpSpPr>
            <p:grpSpPr>
              <a:xfrm>
                <a:off x="4385505" y="2305448"/>
                <a:ext cx="372991" cy="1008000"/>
                <a:chOff x="-3572617" y="4162671"/>
                <a:chExt cx="303458" cy="820087"/>
              </a:xfrm>
              <a:solidFill>
                <a:schemeClr val="bg1"/>
              </a:solidFill>
            </p:grpSpPr>
            <p:sp>
              <p:nvSpPr>
                <p:cNvPr id="18" name="Freeform 119"/>
                <p:cNvSpPr>
                  <a:spLocks noChangeArrowheads="1"/>
                </p:cNvSpPr>
                <p:nvPr/>
              </p:nvSpPr>
              <p:spPr bwMode="auto">
                <a:xfrm>
                  <a:off x="-3572617" y="4365811"/>
                  <a:ext cx="303458" cy="616947"/>
                </a:xfrm>
                <a:custGeom>
                  <a:avLst/>
                  <a:gdLst>
                    <a:gd name="T0" fmla="*/ 0 w 1102"/>
                    <a:gd name="T1" fmla="*/ 0 h 2227"/>
                    <a:gd name="T2" fmla="*/ 0 w 1102"/>
                    <a:gd name="T3" fmla="*/ 0 h 2227"/>
                    <a:gd name="T4" fmla="*/ 0 w 1102"/>
                    <a:gd name="T5" fmla="*/ 0 h 2227"/>
                    <a:gd name="T6" fmla="*/ 0 w 1102"/>
                    <a:gd name="T7" fmla="*/ 0 h 2227"/>
                    <a:gd name="T8" fmla="*/ 0 w 1102"/>
                    <a:gd name="T9" fmla="*/ 0 h 2227"/>
                    <a:gd name="T10" fmla="*/ 0 w 1102"/>
                    <a:gd name="T11" fmla="*/ 0 h 2227"/>
                    <a:gd name="T12" fmla="*/ 0 w 1102"/>
                    <a:gd name="T13" fmla="*/ 0 h 2227"/>
                    <a:gd name="T14" fmla="*/ 0 w 1102"/>
                    <a:gd name="T15" fmla="*/ 0 h 2227"/>
                    <a:gd name="T16" fmla="*/ 0 w 1102"/>
                    <a:gd name="T17" fmla="*/ 0 h 2227"/>
                    <a:gd name="T18" fmla="*/ 0 w 1102"/>
                    <a:gd name="T19" fmla="*/ 0 h 2227"/>
                    <a:gd name="T20" fmla="*/ 0 w 1102"/>
                    <a:gd name="T21" fmla="*/ 0 h 2227"/>
                    <a:gd name="T22" fmla="*/ 0 w 1102"/>
                    <a:gd name="T23" fmla="*/ 0 h 2227"/>
                    <a:gd name="T24" fmla="*/ 0 w 1102"/>
                    <a:gd name="T25" fmla="*/ 0 h 2227"/>
                    <a:gd name="T26" fmla="*/ 0 w 1102"/>
                    <a:gd name="T27" fmla="*/ 0 h 2227"/>
                    <a:gd name="T28" fmla="*/ 0 w 1102"/>
                    <a:gd name="T29" fmla="*/ 0 h 2227"/>
                    <a:gd name="T30" fmla="*/ 0 w 1102"/>
                    <a:gd name="T31" fmla="*/ 0 h 2227"/>
                    <a:gd name="T32" fmla="*/ 0 w 1102"/>
                    <a:gd name="T33" fmla="*/ 0 h 2227"/>
                    <a:gd name="T34" fmla="*/ 0 w 1102"/>
                    <a:gd name="T35" fmla="*/ 0 h 2227"/>
                    <a:gd name="T36" fmla="*/ 0 w 1102"/>
                    <a:gd name="T37" fmla="*/ 0 h 2227"/>
                    <a:gd name="T38" fmla="*/ 0 w 1102"/>
                    <a:gd name="T39" fmla="*/ 0 h 2227"/>
                    <a:gd name="T40" fmla="*/ 0 w 1102"/>
                    <a:gd name="T41" fmla="*/ 0 h 2227"/>
                    <a:gd name="T42" fmla="*/ 0 w 1102"/>
                    <a:gd name="T43" fmla="*/ 0 h 2227"/>
                    <a:gd name="T44" fmla="*/ 0 w 1102"/>
                    <a:gd name="T45" fmla="*/ 0 h 2227"/>
                    <a:gd name="T46" fmla="*/ 0 w 1102"/>
                    <a:gd name="T47" fmla="*/ 0 h 2227"/>
                    <a:gd name="T48" fmla="*/ 0 w 1102"/>
                    <a:gd name="T49" fmla="*/ 0 h 2227"/>
                    <a:gd name="T50" fmla="*/ 0 w 1102"/>
                    <a:gd name="T51" fmla="*/ 0 h 2227"/>
                    <a:gd name="T52" fmla="*/ 0 w 1102"/>
                    <a:gd name="T53" fmla="*/ 0 h 2227"/>
                    <a:gd name="T54" fmla="*/ 0 w 1102"/>
                    <a:gd name="T55" fmla="*/ 0 h 2227"/>
                    <a:gd name="T56" fmla="*/ 0 w 1102"/>
                    <a:gd name="T57" fmla="*/ 0 h 2227"/>
                    <a:gd name="T58" fmla="*/ 0 w 1102"/>
                    <a:gd name="T59" fmla="*/ 0 h 2227"/>
                    <a:gd name="T60" fmla="*/ 0 w 1102"/>
                    <a:gd name="T61" fmla="*/ 0 h 2227"/>
                    <a:gd name="T62" fmla="*/ 0 w 1102"/>
                    <a:gd name="T63" fmla="*/ 0 h 2227"/>
                    <a:gd name="T64" fmla="*/ 0 w 1102"/>
                    <a:gd name="T65" fmla="*/ 0 h 2227"/>
                    <a:gd name="T66" fmla="*/ 0 w 1102"/>
                    <a:gd name="T67" fmla="*/ 0 h 2227"/>
                    <a:gd name="T68" fmla="*/ 0 w 1102"/>
                    <a:gd name="T69" fmla="*/ 0 h 2227"/>
                    <a:gd name="T70" fmla="*/ 0 w 1102"/>
                    <a:gd name="T71" fmla="*/ 0 h 2227"/>
                    <a:gd name="T72" fmla="*/ 0 w 1102"/>
                    <a:gd name="T73" fmla="*/ 0 h 2227"/>
                    <a:gd name="T74" fmla="*/ 0 w 1102"/>
                    <a:gd name="T75" fmla="*/ 0 h 2227"/>
                    <a:gd name="T76" fmla="*/ 0 w 1102"/>
                    <a:gd name="T77" fmla="*/ 0 h 2227"/>
                    <a:gd name="T78" fmla="*/ 0 w 1102"/>
                    <a:gd name="T79" fmla="*/ 0 h 2227"/>
                    <a:gd name="T80" fmla="*/ 0 w 1102"/>
                    <a:gd name="T81" fmla="*/ 0 h 2227"/>
                    <a:gd name="T82" fmla="*/ 0 w 1102"/>
                    <a:gd name="T83" fmla="*/ 0 h 2227"/>
                    <a:gd name="T84" fmla="*/ 0 w 1102"/>
                    <a:gd name="T85" fmla="*/ 0 h 2227"/>
                    <a:gd name="T86" fmla="*/ 0 w 1102"/>
                    <a:gd name="T87" fmla="*/ 0 h 2227"/>
                    <a:gd name="T88" fmla="*/ 0 w 1102"/>
                    <a:gd name="T89" fmla="*/ 0 h 2227"/>
                    <a:gd name="T90" fmla="*/ 0 w 1102"/>
                    <a:gd name="T91" fmla="*/ 0 h 2227"/>
                    <a:gd name="T92" fmla="*/ 0 w 1102"/>
                    <a:gd name="T93" fmla="*/ 0 h 2227"/>
                    <a:gd name="T94" fmla="*/ 0 w 1102"/>
                    <a:gd name="T95" fmla="*/ 0 h 2227"/>
                    <a:gd name="T96" fmla="*/ 0 w 1102"/>
                    <a:gd name="T97" fmla="*/ 0 h 2227"/>
                    <a:gd name="T98" fmla="*/ 0 w 1102"/>
                    <a:gd name="T99" fmla="*/ 0 h 2227"/>
                    <a:gd name="T100" fmla="*/ 0 w 1102"/>
                    <a:gd name="T101" fmla="*/ 0 h 2227"/>
                    <a:gd name="T102" fmla="*/ 0 w 1102"/>
                    <a:gd name="T103" fmla="*/ 0 h 2227"/>
                    <a:gd name="T104" fmla="*/ 0 w 1102"/>
                    <a:gd name="T105" fmla="*/ 0 h 2227"/>
                    <a:gd name="T106" fmla="*/ 0 w 1102"/>
                    <a:gd name="T107" fmla="*/ 0 h 2227"/>
                    <a:gd name="T108" fmla="*/ 0 w 1102"/>
                    <a:gd name="T109" fmla="*/ 0 h 2227"/>
                    <a:gd name="T110" fmla="*/ 0 w 1102"/>
                    <a:gd name="T111" fmla="*/ 0 h 2227"/>
                    <a:gd name="T112" fmla="*/ 0 w 1102"/>
                    <a:gd name="T113" fmla="*/ 0 h 2227"/>
                    <a:gd name="T114" fmla="*/ 0 w 1102"/>
                    <a:gd name="T115" fmla="*/ 0 h 2227"/>
                    <a:gd name="T116" fmla="*/ 0 w 1102"/>
                    <a:gd name="T117" fmla="*/ 0 h 2227"/>
                    <a:gd name="T118" fmla="*/ 0 w 1102"/>
                    <a:gd name="T119" fmla="*/ 0 h 2227"/>
                    <a:gd name="T120" fmla="*/ 0 w 1102"/>
                    <a:gd name="T121" fmla="*/ 0 h 2227"/>
                    <a:gd name="T122" fmla="*/ 0 w 1102"/>
                    <a:gd name="T123" fmla="*/ 0 h 2227"/>
                    <a:gd name="T124" fmla="*/ 0 w 1102"/>
                    <a:gd name="T125" fmla="*/ 0 h 222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02"/>
                    <a:gd name="T190" fmla="*/ 0 h 2227"/>
                    <a:gd name="T191" fmla="*/ 1102 w 1102"/>
                    <a:gd name="T192" fmla="*/ 2227 h 222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02" h="2227">
                      <a:moveTo>
                        <a:pt x="202" y="0"/>
                      </a:moveTo>
                      <a:lnTo>
                        <a:pt x="900" y="0"/>
                      </a:lnTo>
                      <a:lnTo>
                        <a:pt x="935" y="3"/>
                      </a:lnTo>
                      <a:lnTo>
                        <a:pt x="970" y="13"/>
                      </a:lnTo>
                      <a:lnTo>
                        <a:pt x="1001" y="28"/>
                      </a:lnTo>
                      <a:lnTo>
                        <a:pt x="1030" y="48"/>
                      </a:lnTo>
                      <a:lnTo>
                        <a:pt x="1054" y="72"/>
                      </a:lnTo>
                      <a:lnTo>
                        <a:pt x="1074" y="101"/>
                      </a:lnTo>
                      <a:lnTo>
                        <a:pt x="1089" y="132"/>
                      </a:lnTo>
                      <a:lnTo>
                        <a:pt x="1099" y="167"/>
                      </a:lnTo>
                      <a:lnTo>
                        <a:pt x="1102" y="202"/>
                      </a:lnTo>
                      <a:lnTo>
                        <a:pt x="1102" y="1151"/>
                      </a:lnTo>
                      <a:lnTo>
                        <a:pt x="1099" y="1188"/>
                      </a:lnTo>
                      <a:lnTo>
                        <a:pt x="1089" y="1221"/>
                      </a:lnTo>
                      <a:lnTo>
                        <a:pt x="1074" y="1253"/>
                      </a:lnTo>
                      <a:lnTo>
                        <a:pt x="1054" y="1281"/>
                      </a:lnTo>
                      <a:lnTo>
                        <a:pt x="1030" y="1306"/>
                      </a:lnTo>
                      <a:lnTo>
                        <a:pt x="1001" y="1326"/>
                      </a:lnTo>
                      <a:lnTo>
                        <a:pt x="970" y="1341"/>
                      </a:lnTo>
                      <a:lnTo>
                        <a:pt x="935" y="1350"/>
                      </a:lnTo>
                      <a:lnTo>
                        <a:pt x="900" y="1353"/>
                      </a:lnTo>
                      <a:lnTo>
                        <a:pt x="899" y="1353"/>
                      </a:lnTo>
                      <a:lnTo>
                        <a:pt x="899" y="2025"/>
                      </a:lnTo>
                      <a:lnTo>
                        <a:pt x="896" y="2062"/>
                      </a:lnTo>
                      <a:lnTo>
                        <a:pt x="886" y="2096"/>
                      </a:lnTo>
                      <a:lnTo>
                        <a:pt x="871" y="2127"/>
                      </a:lnTo>
                      <a:lnTo>
                        <a:pt x="852" y="2156"/>
                      </a:lnTo>
                      <a:lnTo>
                        <a:pt x="829" y="2180"/>
                      </a:lnTo>
                      <a:lnTo>
                        <a:pt x="801" y="2200"/>
                      </a:lnTo>
                      <a:lnTo>
                        <a:pt x="770" y="2214"/>
                      </a:lnTo>
                      <a:lnTo>
                        <a:pt x="737" y="2224"/>
                      </a:lnTo>
                      <a:lnTo>
                        <a:pt x="702" y="2227"/>
                      </a:lnTo>
                      <a:lnTo>
                        <a:pt x="400" y="2227"/>
                      </a:lnTo>
                      <a:lnTo>
                        <a:pt x="365" y="2224"/>
                      </a:lnTo>
                      <a:lnTo>
                        <a:pt x="332" y="2214"/>
                      </a:lnTo>
                      <a:lnTo>
                        <a:pt x="301" y="2200"/>
                      </a:lnTo>
                      <a:lnTo>
                        <a:pt x="273" y="2180"/>
                      </a:lnTo>
                      <a:lnTo>
                        <a:pt x="250" y="2156"/>
                      </a:lnTo>
                      <a:lnTo>
                        <a:pt x="231" y="2127"/>
                      </a:lnTo>
                      <a:lnTo>
                        <a:pt x="216" y="2096"/>
                      </a:lnTo>
                      <a:lnTo>
                        <a:pt x="206" y="2062"/>
                      </a:lnTo>
                      <a:lnTo>
                        <a:pt x="203" y="2025"/>
                      </a:lnTo>
                      <a:lnTo>
                        <a:pt x="203" y="1353"/>
                      </a:lnTo>
                      <a:lnTo>
                        <a:pt x="202" y="1353"/>
                      </a:lnTo>
                      <a:lnTo>
                        <a:pt x="167" y="1350"/>
                      </a:lnTo>
                      <a:lnTo>
                        <a:pt x="132" y="1341"/>
                      </a:lnTo>
                      <a:lnTo>
                        <a:pt x="101" y="1326"/>
                      </a:lnTo>
                      <a:lnTo>
                        <a:pt x="72" y="1306"/>
                      </a:lnTo>
                      <a:lnTo>
                        <a:pt x="48" y="1281"/>
                      </a:lnTo>
                      <a:lnTo>
                        <a:pt x="28" y="1253"/>
                      </a:lnTo>
                      <a:lnTo>
                        <a:pt x="13" y="1221"/>
                      </a:lnTo>
                      <a:lnTo>
                        <a:pt x="3" y="1188"/>
                      </a:lnTo>
                      <a:lnTo>
                        <a:pt x="0" y="1151"/>
                      </a:lnTo>
                      <a:lnTo>
                        <a:pt x="0" y="202"/>
                      </a:lnTo>
                      <a:lnTo>
                        <a:pt x="3" y="167"/>
                      </a:lnTo>
                      <a:lnTo>
                        <a:pt x="13" y="132"/>
                      </a:lnTo>
                      <a:lnTo>
                        <a:pt x="28" y="101"/>
                      </a:lnTo>
                      <a:lnTo>
                        <a:pt x="48" y="72"/>
                      </a:lnTo>
                      <a:lnTo>
                        <a:pt x="72" y="48"/>
                      </a:lnTo>
                      <a:lnTo>
                        <a:pt x="101" y="28"/>
                      </a:lnTo>
                      <a:lnTo>
                        <a:pt x="132" y="13"/>
                      </a:lnTo>
                      <a:lnTo>
                        <a:pt x="167" y="3"/>
                      </a:lnTo>
                      <a:lnTo>
                        <a:pt x="202" y="0"/>
                      </a:lnTo>
                      <a:close/>
                    </a:path>
                  </a:pathLst>
                </a:custGeom>
                <a:grpFill/>
                <a:ln w="9525">
                  <a:noFill/>
                  <a:round/>
                  <a:headEnd/>
                  <a:tailEnd/>
                </a:ln>
              </p:spPr>
              <p:txBody>
                <a:bodyPr wrap="none" anchor="ctr"/>
                <a:lstStyle/>
                <a:p>
                  <a:endParaRPr lang="en-GB"/>
                </a:p>
              </p:txBody>
            </p:sp>
            <p:sp>
              <p:nvSpPr>
                <p:cNvPr id="19" name="Freeform 120"/>
                <p:cNvSpPr>
                  <a:spLocks noChangeArrowheads="1"/>
                </p:cNvSpPr>
                <p:nvPr/>
              </p:nvSpPr>
              <p:spPr bwMode="auto">
                <a:xfrm>
                  <a:off x="-3512427" y="4162671"/>
                  <a:ext cx="183078" cy="180570"/>
                </a:xfrm>
                <a:custGeom>
                  <a:avLst/>
                  <a:gdLst>
                    <a:gd name="T0" fmla="*/ 0 w 660"/>
                    <a:gd name="T1" fmla="*/ 0 h 660"/>
                    <a:gd name="T2" fmla="*/ 0 w 660"/>
                    <a:gd name="T3" fmla="*/ 0 h 660"/>
                    <a:gd name="T4" fmla="*/ 0 w 660"/>
                    <a:gd name="T5" fmla="*/ 0 h 660"/>
                    <a:gd name="T6" fmla="*/ 0 w 660"/>
                    <a:gd name="T7" fmla="*/ 0 h 660"/>
                    <a:gd name="T8" fmla="*/ 0 w 660"/>
                    <a:gd name="T9" fmla="*/ 0 h 660"/>
                    <a:gd name="T10" fmla="*/ 0 w 660"/>
                    <a:gd name="T11" fmla="*/ 0 h 660"/>
                    <a:gd name="T12" fmla="*/ 0 w 660"/>
                    <a:gd name="T13" fmla="*/ 0 h 660"/>
                    <a:gd name="T14" fmla="*/ 0 w 660"/>
                    <a:gd name="T15" fmla="*/ 0 h 660"/>
                    <a:gd name="T16" fmla="*/ 0 w 660"/>
                    <a:gd name="T17" fmla="*/ 0 h 660"/>
                    <a:gd name="T18" fmla="*/ 0 w 660"/>
                    <a:gd name="T19" fmla="*/ 0 h 660"/>
                    <a:gd name="T20" fmla="*/ 0 w 660"/>
                    <a:gd name="T21" fmla="*/ 0 h 660"/>
                    <a:gd name="T22" fmla="*/ 0 w 660"/>
                    <a:gd name="T23" fmla="*/ 0 h 660"/>
                    <a:gd name="T24" fmla="*/ 0 w 660"/>
                    <a:gd name="T25" fmla="*/ 0 h 660"/>
                    <a:gd name="T26" fmla="*/ 0 w 660"/>
                    <a:gd name="T27" fmla="*/ 0 h 660"/>
                    <a:gd name="T28" fmla="*/ 0 w 660"/>
                    <a:gd name="T29" fmla="*/ 0 h 660"/>
                    <a:gd name="T30" fmla="*/ 0 w 660"/>
                    <a:gd name="T31" fmla="*/ 0 h 660"/>
                    <a:gd name="T32" fmla="*/ 0 w 660"/>
                    <a:gd name="T33" fmla="*/ 0 h 660"/>
                    <a:gd name="T34" fmla="*/ 0 w 660"/>
                    <a:gd name="T35" fmla="*/ 0 h 660"/>
                    <a:gd name="T36" fmla="*/ 0 w 660"/>
                    <a:gd name="T37" fmla="*/ 0 h 660"/>
                    <a:gd name="T38" fmla="*/ 0 w 660"/>
                    <a:gd name="T39" fmla="*/ 0 h 660"/>
                    <a:gd name="T40" fmla="*/ 0 w 660"/>
                    <a:gd name="T41" fmla="*/ 0 h 660"/>
                    <a:gd name="T42" fmla="*/ 0 w 660"/>
                    <a:gd name="T43" fmla="*/ 0 h 660"/>
                    <a:gd name="T44" fmla="*/ 0 w 660"/>
                    <a:gd name="T45" fmla="*/ 0 h 660"/>
                    <a:gd name="T46" fmla="*/ 0 w 660"/>
                    <a:gd name="T47" fmla="*/ 0 h 660"/>
                    <a:gd name="T48" fmla="*/ 0 w 660"/>
                    <a:gd name="T49" fmla="*/ 0 h 660"/>
                    <a:gd name="T50" fmla="*/ 0 w 660"/>
                    <a:gd name="T51" fmla="*/ 0 h 660"/>
                    <a:gd name="T52" fmla="*/ 0 w 660"/>
                    <a:gd name="T53" fmla="*/ 0 h 660"/>
                    <a:gd name="T54" fmla="*/ 0 w 660"/>
                    <a:gd name="T55" fmla="*/ 0 h 660"/>
                    <a:gd name="T56" fmla="*/ 0 w 660"/>
                    <a:gd name="T57" fmla="*/ 0 h 660"/>
                    <a:gd name="T58" fmla="*/ 0 w 660"/>
                    <a:gd name="T59" fmla="*/ 0 h 660"/>
                    <a:gd name="T60" fmla="*/ 0 w 660"/>
                    <a:gd name="T61" fmla="*/ 0 h 660"/>
                    <a:gd name="T62" fmla="*/ 0 w 660"/>
                    <a:gd name="T63" fmla="*/ 0 h 660"/>
                    <a:gd name="T64" fmla="*/ 0 w 660"/>
                    <a:gd name="T65" fmla="*/ 0 h 660"/>
                    <a:gd name="T66" fmla="*/ 0 w 660"/>
                    <a:gd name="T67" fmla="*/ 0 h 660"/>
                    <a:gd name="T68" fmla="*/ 0 w 660"/>
                    <a:gd name="T69" fmla="*/ 0 h 660"/>
                    <a:gd name="T70" fmla="*/ 0 w 660"/>
                    <a:gd name="T71" fmla="*/ 0 h 660"/>
                    <a:gd name="T72" fmla="*/ 0 w 660"/>
                    <a:gd name="T73" fmla="*/ 0 h 660"/>
                    <a:gd name="T74" fmla="*/ 0 w 660"/>
                    <a:gd name="T75" fmla="*/ 0 h 660"/>
                    <a:gd name="T76" fmla="*/ 0 w 660"/>
                    <a:gd name="T77" fmla="*/ 0 h 660"/>
                    <a:gd name="T78" fmla="*/ 0 w 660"/>
                    <a:gd name="T79" fmla="*/ 0 h 660"/>
                    <a:gd name="T80" fmla="*/ 0 w 660"/>
                    <a:gd name="T81" fmla="*/ 0 h 660"/>
                    <a:gd name="T82" fmla="*/ 0 w 660"/>
                    <a:gd name="T83" fmla="*/ 0 h 660"/>
                    <a:gd name="T84" fmla="*/ 0 w 660"/>
                    <a:gd name="T85" fmla="*/ 0 h 660"/>
                    <a:gd name="T86" fmla="*/ 0 w 660"/>
                    <a:gd name="T87" fmla="*/ 0 h 660"/>
                    <a:gd name="T88" fmla="*/ 0 w 660"/>
                    <a:gd name="T89" fmla="*/ 0 h 660"/>
                    <a:gd name="T90" fmla="*/ 0 w 660"/>
                    <a:gd name="T91" fmla="*/ 0 h 660"/>
                    <a:gd name="T92" fmla="*/ 0 w 660"/>
                    <a:gd name="T93" fmla="*/ 0 h 660"/>
                    <a:gd name="T94" fmla="*/ 0 w 660"/>
                    <a:gd name="T95" fmla="*/ 0 h 660"/>
                    <a:gd name="T96" fmla="*/ 0 w 660"/>
                    <a:gd name="T97" fmla="*/ 0 h 6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0"/>
                    <a:gd name="T148" fmla="*/ 0 h 660"/>
                    <a:gd name="T149" fmla="*/ 660 w 660"/>
                    <a:gd name="T150" fmla="*/ 660 h 66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0" h="660">
                      <a:moveTo>
                        <a:pt x="330" y="0"/>
                      </a:moveTo>
                      <a:lnTo>
                        <a:pt x="375" y="3"/>
                      </a:lnTo>
                      <a:lnTo>
                        <a:pt x="418" y="12"/>
                      </a:lnTo>
                      <a:lnTo>
                        <a:pt x="459" y="25"/>
                      </a:lnTo>
                      <a:lnTo>
                        <a:pt x="497" y="45"/>
                      </a:lnTo>
                      <a:lnTo>
                        <a:pt x="532" y="68"/>
                      </a:lnTo>
                      <a:lnTo>
                        <a:pt x="564" y="97"/>
                      </a:lnTo>
                      <a:lnTo>
                        <a:pt x="592" y="128"/>
                      </a:lnTo>
                      <a:lnTo>
                        <a:pt x="615" y="164"/>
                      </a:lnTo>
                      <a:lnTo>
                        <a:pt x="634" y="201"/>
                      </a:lnTo>
                      <a:lnTo>
                        <a:pt x="648" y="242"/>
                      </a:lnTo>
                      <a:lnTo>
                        <a:pt x="657" y="285"/>
                      </a:lnTo>
                      <a:lnTo>
                        <a:pt x="660" y="330"/>
                      </a:lnTo>
                      <a:lnTo>
                        <a:pt x="657" y="375"/>
                      </a:lnTo>
                      <a:lnTo>
                        <a:pt x="648" y="418"/>
                      </a:lnTo>
                      <a:lnTo>
                        <a:pt x="634" y="459"/>
                      </a:lnTo>
                      <a:lnTo>
                        <a:pt x="615" y="497"/>
                      </a:lnTo>
                      <a:lnTo>
                        <a:pt x="592" y="532"/>
                      </a:lnTo>
                      <a:lnTo>
                        <a:pt x="564" y="564"/>
                      </a:lnTo>
                      <a:lnTo>
                        <a:pt x="532" y="591"/>
                      </a:lnTo>
                      <a:lnTo>
                        <a:pt x="497" y="615"/>
                      </a:lnTo>
                      <a:lnTo>
                        <a:pt x="459" y="634"/>
                      </a:lnTo>
                      <a:lnTo>
                        <a:pt x="418" y="649"/>
                      </a:lnTo>
                      <a:lnTo>
                        <a:pt x="375" y="657"/>
                      </a:lnTo>
                      <a:lnTo>
                        <a:pt x="330" y="660"/>
                      </a:lnTo>
                      <a:lnTo>
                        <a:pt x="285" y="657"/>
                      </a:lnTo>
                      <a:lnTo>
                        <a:pt x="242" y="649"/>
                      </a:lnTo>
                      <a:lnTo>
                        <a:pt x="201" y="634"/>
                      </a:lnTo>
                      <a:lnTo>
                        <a:pt x="163" y="615"/>
                      </a:lnTo>
                      <a:lnTo>
                        <a:pt x="128" y="591"/>
                      </a:lnTo>
                      <a:lnTo>
                        <a:pt x="96" y="564"/>
                      </a:lnTo>
                      <a:lnTo>
                        <a:pt x="68" y="532"/>
                      </a:lnTo>
                      <a:lnTo>
                        <a:pt x="45" y="497"/>
                      </a:lnTo>
                      <a:lnTo>
                        <a:pt x="26" y="459"/>
                      </a:lnTo>
                      <a:lnTo>
                        <a:pt x="12" y="418"/>
                      </a:lnTo>
                      <a:lnTo>
                        <a:pt x="3" y="375"/>
                      </a:lnTo>
                      <a:lnTo>
                        <a:pt x="0" y="330"/>
                      </a:lnTo>
                      <a:lnTo>
                        <a:pt x="3" y="285"/>
                      </a:lnTo>
                      <a:lnTo>
                        <a:pt x="12" y="242"/>
                      </a:lnTo>
                      <a:lnTo>
                        <a:pt x="26" y="201"/>
                      </a:lnTo>
                      <a:lnTo>
                        <a:pt x="45" y="164"/>
                      </a:lnTo>
                      <a:lnTo>
                        <a:pt x="68" y="128"/>
                      </a:lnTo>
                      <a:lnTo>
                        <a:pt x="96" y="97"/>
                      </a:lnTo>
                      <a:lnTo>
                        <a:pt x="128" y="68"/>
                      </a:lnTo>
                      <a:lnTo>
                        <a:pt x="163" y="45"/>
                      </a:lnTo>
                      <a:lnTo>
                        <a:pt x="201" y="25"/>
                      </a:lnTo>
                      <a:lnTo>
                        <a:pt x="242" y="12"/>
                      </a:lnTo>
                      <a:lnTo>
                        <a:pt x="285" y="3"/>
                      </a:lnTo>
                      <a:lnTo>
                        <a:pt x="330" y="0"/>
                      </a:lnTo>
                      <a:close/>
                    </a:path>
                  </a:pathLst>
                </a:custGeom>
                <a:grpFill/>
                <a:ln w="9525">
                  <a:noFill/>
                  <a:round/>
                  <a:headEnd/>
                  <a:tailEnd/>
                </a:ln>
              </p:spPr>
              <p:txBody>
                <a:bodyPr wrap="none" anchor="ctr"/>
                <a:lstStyle/>
                <a:p>
                  <a:endParaRPr lang="en-GB"/>
                </a:p>
              </p:txBody>
            </p:sp>
          </p:grpSp>
        </p:grpSp>
        <p:grpSp>
          <p:nvGrpSpPr>
            <p:cNvPr id="11" name="Group 21"/>
            <p:cNvGrpSpPr/>
            <p:nvPr/>
          </p:nvGrpSpPr>
          <p:grpSpPr>
            <a:xfrm>
              <a:off x="-5962622" y="3265103"/>
              <a:ext cx="3575023" cy="2784049"/>
              <a:chOff x="1682259" y="4037964"/>
              <a:chExt cx="2889741" cy="2250386"/>
            </a:xfrm>
          </p:grpSpPr>
          <p:sp>
            <p:nvSpPr>
              <p:cNvPr id="23" name="Isosceles Triangle 22"/>
              <p:cNvSpPr/>
              <p:nvPr/>
            </p:nvSpPr>
            <p:spPr>
              <a:xfrm>
                <a:off x="1682259" y="4037966"/>
                <a:ext cx="2889741" cy="2250384"/>
              </a:xfrm>
              <a:prstGeom prst="triangle">
                <a:avLst/>
              </a:prstGeom>
              <a:solidFill>
                <a:schemeClr val="tx1"/>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1812920" y="5823366"/>
                <a:ext cx="2616962" cy="424532"/>
              </a:xfrm>
              <a:prstGeom prst="rect">
                <a:avLst/>
              </a:prstGeom>
              <a:noFill/>
            </p:spPr>
            <p:txBody>
              <a:bodyPr wrap="square" rtlCol="0">
                <a:spAutoFit/>
              </a:bodyPr>
              <a:lstStyle/>
              <a:p>
                <a:pPr algn="ctr"/>
                <a:r>
                  <a:rPr lang="en-GB" dirty="0">
                    <a:solidFill>
                      <a:schemeClr val="bg1"/>
                    </a:solidFill>
                  </a:rPr>
                  <a:t>Sustainability</a:t>
                </a:r>
              </a:p>
            </p:txBody>
          </p:sp>
          <p:pic>
            <p:nvPicPr>
              <p:cNvPr id="25" name="Picture 24" descr="Smart Street house and car.eps"/>
              <p:cNvPicPr>
                <a:picLocks noChangeAspect="1"/>
              </p:cNvPicPr>
              <p:nvPr/>
            </p:nvPicPr>
            <p:blipFill>
              <a:blip r:embed="rId3" cstate="print"/>
              <a:stretch>
                <a:fillRect/>
              </a:stretch>
            </p:blipFill>
            <p:spPr>
              <a:xfrm>
                <a:off x="2616341" y="5064690"/>
                <a:ext cx="1019179" cy="552256"/>
              </a:xfrm>
              <a:prstGeom prst="rect">
                <a:avLst/>
              </a:prstGeom>
            </p:spPr>
          </p:pic>
          <p:grpSp>
            <p:nvGrpSpPr>
              <p:cNvPr id="14" name="Group 32"/>
              <p:cNvGrpSpPr/>
              <p:nvPr/>
            </p:nvGrpSpPr>
            <p:grpSpPr>
              <a:xfrm>
                <a:off x="1682259" y="4037964"/>
                <a:ext cx="2889741" cy="2250386"/>
                <a:chOff x="2327877" y="4059204"/>
                <a:chExt cx="2196244" cy="1710326"/>
              </a:xfrm>
            </p:grpSpPr>
            <p:sp>
              <p:nvSpPr>
                <p:cNvPr id="28" name="Isosceles Triangle 27"/>
                <p:cNvSpPr/>
                <p:nvPr/>
              </p:nvSpPr>
              <p:spPr>
                <a:xfrm>
                  <a:off x="2327877" y="4059204"/>
                  <a:ext cx="2196244" cy="1710324"/>
                </a:xfrm>
                <a:prstGeom prst="triangle">
                  <a:avLst/>
                </a:prstGeom>
                <a:solidFill>
                  <a:schemeClr val="accent4">
                    <a:lumMod val="75000"/>
                  </a:schemeClr>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2427181" y="5457500"/>
                  <a:ext cx="1988928" cy="312030"/>
                </a:xfrm>
                <a:prstGeom prst="rect">
                  <a:avLst/>
                </a:prstGeom>
                <a:noFill/>
              </p:spPr>
              <p:txBody>
                <a:bodyPr wrap="square" rtlCol="0">
                  <a:spAutoFit/>
                </a:bodyPr>
                <a:lstStyle/>
                <a:p>
                  <a:pPr algn="ctr"/>
                  <a:r>
                    <a:rPr lang="en-GB" dirty="0">
                      <a:solidFill>
                        <a:schemeClr val="bg1"/>
                      </a:solidFill>
                    </a:rPr>
                    <a:t>Changing </a:t>
                  </a:r>
                  <a:r>
                    <a:rPr lang="en-GB" dirty="0" smtClean="0">
                      <a:solidFill>
                        <a:schemeClr val="bg1"/>
                      </a:solidFill>
                    </a:rPr>
                    <a:t>energy </a:t>
                  </a:r>
                  <a:r>
                    <a:rPr lang="en-GB" dirty="0">
                      <a:solidFill>
                        <a:schemeClr val="bg1"/>
                      </a:solidFill>
                    </a:rPr>
                    <a:t>usage</a:t>
                  </a:r>
                </a:p>
              </p:txBody>
            </p:sp>
          </p:grpSp>
          <p:pic>
            <p:nvPicPr>
              <p:cNvPr id="27" name="Picture 26" descr="Smart Street house and car.eps"/>
              <p:cNvPicPr>
                <a:picLocks noChangeAspect="1"/>
              </p:cNvPicPr>
              <p:nvPr/>
            </p:nvPicPr>
            <p:blipFill>
              <a:blip r:embed="rId3" cstate="print"/>
              <a:stretch>
                <a:fillRect/>
              </a:stretch>
            </p:blipFill>
            <p:spPr>
              <a:xfrm>
                <a:off x="2616341" y="5064690"/>
                <a:ext cx="1019179" cy="552256"/>
              </a:xfrm>
              <a:prstGeom prst="rect">
                <a:avLst/>
              </a:prstGeom>
            </p:spPr>
          </p:pic>
        </p:grpSp>
        <p:grpSp>
          <p:nvGrpSpPr>
            <p:cNvPr id="17" name="Group 29"/>
            <p:cNvGrpSpPr/>
            <p:nvPr/>
          </p:nvGrpSpPr>
          <p:grpSpPr>
            <a:xfrm>
              <a:off x="-2387599" y="3265105"/>
              <a:ext cx="3575023" cy="2816132"/>
              <a:chOff x="4572000" y="4037966"/>
              <a:chExt cx="2889741" cy="2276319"/>
            </a:xfrm>
          </p:grpSpPr>
          <p:sp>
            <p:nvSpPr>
              <p:cNvPr id="31" name="Isosceles Triangle 10"/>
              <p:cNvSpPr/>
              <p:nvPr/>
            </p:nvSpPr>
            <p:spPr>
              <a:xfrm>
                <a:off x="4572000" y="4037966"/>
                <a:ext cx="2889741" cy="2250384"/>
              </a:xfrm>
              <a:prstGeom prst="triangle">
                <a:avLst/>
              </a:prstGeom>
              <a:solidFill>
                <a:schemeClr val="bg2"/>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11"/>
              <p:cNvSpPr txBox="1"/>
              <p:nvPr/>
            </p:nvSpPr>
            <p:spPr>
              <a:xfrm>
                <a:off x="5303435" y="5867982"/>
                <a:ext cx="1545563" cy="424532"/>
              </a:xfrm>
              <a:prstGeom prst="rect">
                <a:avLst/>
              </a:prstGeom>
              <a:noFill/>
            </p:spPr>
            <p:txBody>
              <a:bodyPr wrap="none" rtlCol="0">
                <a:spAutoFit/>
              </a:bodyPr>
              <a:lstStyle/>
              <a:p>
                <a:pPr algn="ctr"/>
                <a:r>
                  <a:rPr lang="en-GB" dirty="0"/>
                  <a:t>Affordability</a:t>
                </a:r>
              </a:p>
            </p:txBody>
          </p:sp>
          <p:sp>
            <p:nvSpPr>
              <p:cNvPr id="33" name="Freeform 251"/>
              <p:cNvSpPr>
                <a:spLocks noChangeAspect="1" noEditPoints="1"/>
              </p:cNvSpPr>
              <p:nvPr/>
            </p:nvSpPr>
            <p:spPr bwMode="white">
              <a:xfrm>
                <a:off x="5728956" y="4697211"/>
                <a:ext cx="576000" cy="1036045"/>
              </a:xfrm>
              <a:custGeom>
                <a:avLst/>
                <a:gdLst>
                  <a:gd name="T0" fmla="*/ 230 w 381"/>
                  <a:gd name="T1" fmla="*/ 152 h 694"/>
                  <a:gd name="T2" fmla="*/ 320 w 381"/>
                  <a:gd name="T3" fmla="*/ 168 h 694"/>
                  <a:gd name="T4" fmla="*/ 304 w 381"/>
                  <a:gd name="T5" fmla="*/ 79 h 694"/>
                  <a:gd name="T6" fmla="*/ 182 w 381"/>
                  <a:gd name="T7" fmla="*/ 0 h 694"/>
                  <a:gd name="T8" fmla="*/ 39 w 381"/>
                  <a:gd name="T9" fmla="*/ 152 h 694"/>
                  <a:gd name="T10" fmla="*/ 87 w 381"/>
                  <a:gd name="T11" fmla="*/ 168 h 694"/>
                  <a:gd name="T12" fmla="*/ 150 w 381"/>
                  <a:gd name="T13" fmla="*/ 212 h 694"/>
                  <a:gd name="T14" fmla="*/ 23 w 381"/>
                  <a:gd name="T15" fmla="*/ 286 h 694"/>
                  <a:gd name="T16" fmla="*/ 48 w 381"/>
                  <a:gd name="T17" fmla="*/ 286 h 694"/>
                  <a:gd name="T18" fmla="*/ 39 w 381"/>
                  <a:gd name="T19" fmla="*/ 694 h 694"/>
                  <a:gd name="T20" fmla="*/ 251 w 381"/>
                  <a:gd name="T21" fmla="*/ 286 h 694"/>
                  <a:gd name="T22" fmla="*/ 362 w 381"/>
                  <a:gd name="T23" fmla="*/ 302 h 694"/>
                  <a:gd name="T24" fmla="*/ 342 w 381"/>
                  <a:gd name="T25" fmla="*/ 212 h 694"/>
                  <a:gd name="T26" fmla="*/ 217 w 381"/>
                  <a:gd name="T27" fmla="*/ 359 h 694"/>
                  <a:gd name="T28" fmla="*/ 195 w 381"/>
                  <a:gd name="T29" fmla="*/ 431 h 694"/>
                  <a:gd name="T30" fmla="*/ 231 w 381"/>
                  <a:gd name="T31" fmla="*/ 403 h 694"/>
                  <a:gd name="T32" fmla="*/ 225 w 381"/>
                  <a:gd name="T33" fmla="*/ 286 h 694"/>
                  <a:gd name="T34" fmla="*/ 159 w 381"/>
                  <a:gd name="T35" fmla="*/ 316 h 694"/>
                  <a:gd name="T36" fmla="*/ 227 w 381"/>
                  <a:gd name="T37" fmla="*/ 127 h 694"/>
                  <a:gd name="T38" fmla="*/ 193 w 381"/>
                  <a:gd name="T39" fmla="*/ 104 h 694"/>
                  <a:gd name="T40" fmla="*/ 189 w 381"/>
                  <a:gd name="T41" fmla="*/ 127 h 694"/>
                  <a:gd name="T42" fmla="*/ 205 w 381"/>
                  <a:gd name="T43" fmla="*/ 152 h 694"/>
                  <a:gd name="T44" fmla="*/ 185 w 381"/>
                  <a:gd name="T45" fmla="*/ 152 h 694"/>
                  <a:gd name="T46" fmla="*/ 222 w 381"/>
                  <a:gd name="T47" fmla="*/ 260 h 694"/>
                  <a:gd name="T48" fmla="*/ 80 w 381"/>
                  <a:gd name="T49" fmla="*/ 127 h 694"/>
                  <a:gd name="T50" fmla="*/ 163 w 381"/>
                  <a:gd name="T51" fmla="*/ 127 h 694"/>
                  <a:gd name="T52" fmla="*/ 174 w 381"/>
                  <a:gd name="T53" fmla="*/ 359 h 694"/>
                  <a:gd name="T54" fmla="*/ 43 w 381"/>
                  <a:gd name="T55" fmla="*/ 260 h 694"/>
                  <a:gd name="T56" fmla="*/ 143 w 381"/>
                  <a:gd name="T57" fmla="*/ 260 h 694"/>
                  <a:gd name="T58" fmla="*/ 174 w 381"/>
                  <a:gd name="T59" fmla="*/ 446 h 694"/>
                  <a:gd name="T60" fmla="*/ 117 w 381"/>
                  <a:gd name="T61" fmla="*/ 549 h 694"/>
                  <a:gd name="T62" fmla="*/ 113 w 381"/>
                  <a:gd name="T63" fmla="*/ 559 h 694"/>
                  <a:gd name="T64" fmla="*/ 117 w 381"/>
                  <a:gd name="T65" fmla="*/ 601 h 694"/>
                  <a:gd name="T66" fmla="*/ 101 w 381"/>
                  <a:gd name="T67" fmla="*/ 654 h 694"/>
                  <a:gd name="T68" fmla="*/ 101 w 381"/>
                  <a:gd name="T69" fmla="*/ 654 h 694"/>
                  <a:gd name="T70" fmla="*/ 273 w 381"/>
                  <a:gd name="T71" fmla="*/ 601 h 694"/>
                  <a:gd name="T72" fmla="*/ 255 w 381"/>
                  <a:gd name="T73" fmla="*/ 582 h 694"/>
                  <a:gd name="T74" fmla="*/ 278 w 381"/>
                  <a:gd name="T75" fmla="*/ 558 h 694"/>
                  <a:gd name="T76" fmla="*/ 125 w 381"/>
                  <a:gd name="T77" fmla="*/ 522 h 694"/>
                  <a:gd name="T78" fmla="*/ 261 w 381"/>
                  <a:gd name="T79" fmla="*/ 511 h 694"/>
                  <a:gd name="T80" fmla="*/ 217 w 381"/>
                  <a:gd name="T81" fmla="*/ 446 h 694"/>
                  <a:gd name="T82" fmla="*/ 247 w 381"/>
                  <a:gd name="T83" fmla="*/ 260 h 694"/>
                  <a:gd name="T84" fmla="*/ 338 w 381"/>
                  <a:gd name="T85" fmla="*/ 26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1" h="694">
                    <a:moveTo>
                      <a:pt x="342" y="212"/>
                    </a:moveTo>
                    <a:lnTo>
                      <a:pt x="239" y="212"/>
                    </a:lnTo>
                    <a:lnTo>
                      <a:pt x="230" y="152"/>
                    </a:lnTo>
                    <a:lnTo>
                      <a:pt x="294" y="152"/>
                    </a:lnTo>
                    <a:lnTo>
                      <a:pt x="294" y="168"/>
                    </a:lnTo>
                    <a:lnTo>
                      <a:pt x="320" y="168"/>
                    </a:lnTo>
                    <a:lnTo>
                      <a:pt x="320" y="152"/>
                    </a:lnTo>
                    <a:lnTo>
                      <a:pt x="342" y="152"/>
                    </a:lnTo>
                    <a:lnTo>
                      <a:pt x="304" y="79"/>
                    </a:lnTo>
                    <a:lnTo>
                      <a:pt x="219" y="79"/>
                    </a:lnTo>
                    <a:lnTo>
                      <a:pt x="207" y="0"/>
                    </a:lnTo>
                    <a:lnTo>
                      <a:pt x="182" y="0"/>
                    </a:lnTo>
                    <a:lnTo>
                      <a:pt x="170" y="79"/>
                    </a:lnTo>
                    <a:lnTo>
                      <a:pt x="78" y="79"/>
                    </a:lnTo>
                    <a:lnTo>
                      <a:pt x="39" y="152"/>
                    </a:lnTo>
                    <a:lnTo>
                      <a:pt x="62" y="152"/>
                    </a:lnTo>
                    <a:lnTo>
                      <a:pt x="62" y="168"/>
                    </a:lnTo>
                    <a:lnTo>
                      <a:pt x="87" y="168"/>
                    </a:lnTo>
                    <a:lnTo>
                      <a:pt x="87" y="152"/>
                    </a:lnTo>
                    <a:lnTo>
                      <a:pt x="159" y="152"/>
                    </a:lnTo>
                    <a:lnTo>
                      <a:pt x="150" y="212"/>
                    </a:lnTo>
                    <a:lnTo>
                      <a:pt x="39" y="212"/>
                    </a:lnTo>
                    <a:lnTo>
                      <a:pt x="0" y="286"/>
                    </a:lnTo>
                    <a:lnTo>
                      <a:pt x="23" y="286"/>
                    </a:lnTo>
                    <a:lnTo>
                      <a:pt x="23" y="302"/>
                    </a:lnTo>
                    <a:lnTo>
                      <a:pt x="48" y="302"/>
                    </a:lnTo>
                    <a:lnTo>
                      <a:pt x="48" y="286"/>
                    </a:lnTo>
                    <a:lnTo>
                      <a:pt x="139" y="286"/>
                    </a:lnTo>
                    <a:lnTo>
                      <a:pt x="107" y="498"/>
                    </a:lnTo>
                    <a:lnTo>
                      <a:pt x="39" y="694"/>
                    </a:lnTo>
                    <a:lnTo>
                      <a:pt x="352" y="694"/>
                    </a:lnTo>
                    <a:lnTo>
                      <a:pt x="284" y="498"/>
                    </a:lnTo>
                    <a:lnTo>
                      <a:pt x="251" y="286"/>
                    </a:lnTo>
                    <a:lnTo>
                      <a:pt x="337" y="286"/>
                    </a:lnTo>
                    <a:lnTo>
                      <a:pt x="337" y="302"/>
                    </a:lnTo>
                    <a:lnTo>
                      <a:pt x="362" y="302"/>
                    </a:lnTo>
                    <a:lnTo>
                      <a:pt x="362" y="286"/>
                    </a:lnTo>
                    <a:lnTo>
                      <a:pt x="381" y="286"/>
                    </a:lnTo>
                    <a:lnTo>
                      <a:pt x="342" y="212"/>
                    </a:lnTo>
                    <a:close/>
                    <a:moveTo>
                      <a:pt x="234" y="346"/>
                    </a:moveTo>
                    <a:lnTo>
                      <a:pt x="239" y="378"/>
                    </a:lnTo>
                    <a:lnTo>
                      <a:pt x="217" y="359"/>
                    </a:lnTo>
                    <a:lnTo>
                      <a:pt x="234" y="346"/>
                    </a:lnTo>
                    <a:close/>
                    <a:moveTo>
                      <a:pt x="231" y="403"/>
                    </a:moveTo>
                    <a:lnTo>
                      <a:pt x="195" y="431"/>
                    </a:lnTo>
                    <a:lnTo>
                      <a:pt x="159" y="403"/>
                    </a:lnTo>
                    <a:lnTo>
                      <a:pt x="195" y="375"/>
                    </a:lnTo>
                    <a:lnTo>
                      <a:pt x="231" y="403"/>
                    </a:lnTo>
                    <a:close/>
                    <a:moveTo>
                      <a:pt x="159" y="316"/>
                    </a:moveTo>
                    <a:lnTo>
                      <a:pt x="165" y="286"/>
                    </a:lnTo>
                    <a:lnTo>
                      <a:pt x="225" y="286"/>
                    </a:lnTo>
                    <a:lnTo>
                      <a:pt x="230" y="318"/>
                    </a:lnTo>
                    <a:lnTo>
                      <a:pt x="195" y="344"/>
                    </a:lnTo>
                    <a:lnTo>
                      <a:pt x="159" y="316"/>
                    </a:lnTo>
                    <a:close/>
                    <a:moveTo>
                      <a:pt x="289" y="104"/>
                    </a:moveTo>
                    <a:lnTo>
                      <a:pt x="301" y="127"/>
                    </a:lnTo>
                    <a:lnTo>
                      <a:pt x="227" y="127"/>
                    </a:lnTo>
                    <a:lnTo>
                      <a:pt x="223" y="104"/>
                    </a:lnTo>
                    <a:lnTo>
                      <a:pt x="289" y="104"/>
                    </a:lnTo>
                    <a:close/>
                    <a:moveTo>
                      <a:pt x="193" y="104"/>
                    </a:moveTo>
                    <a:lnTo>
                      <a:pt x="198" y="104"/>
                    </a:lnTo>
                    <a:lnTo>
                      <a:pt x="201" y="127"/>
                    </a:lnTo>
                    <a:lnTo>
                      <a:pt x="189" y="127"/>
                    </a:lnTo>
                    <a:lnTo>
                      <a:pt x="193" y="104"/>
                    </a:lnTo>
                    <a:close/>
                    <a:moveTo>
                      <a:pt x="185" y="152"/>
                    </a:moveTo>
                    <a:lnTo>
                      <a:pt x="205" y="152"/>
                    </a:lnTo>
                    <a:lnTo>
                      <a:pt x="214" y="212"/>
                    </a:lnTo>
                    <a:lnTo>
                      <a:pt x="175" y="212"/>
                    </a:lnTo>
                    <a:lnTo>
                      <a:pt x="185" y="152"/>
                    </a:lnTo>
                    <a:close/>
                    <a:moveTo>
                      <a:pt x="171" y="238"/>
                    </a:moveTo>
                    <a:lnTo>
                      <a:pt x="218" y="238"/>
                    </a:lnTo>
                    <a:lnTo>
                      <a:pt x="222" y="260"/>
                    </a:lnTo>
                    <a:lnTo>
                      <a:pt x="169" y="260"/>
                    </a:lnTo>
                    <a:lnTo>
                      <a:pt x="171" y="238"/>
                    </a:lnTo>
                    <a:close/>
                    <a:moveTo>
                      <a:pt x="80" y="127"/>
                    </a:moveTo>
                    <a:lnTo>
                      <a:pt x="93" y="104"/>
                    </a:lnTo>
                    <a:lnTo>
                      <a:pt x="166" y="104"/>
                    </a:lnTo>
                    <a:lnTo>
                      <a:pt x="163" y="127"/>
                    </a:lnTo>
                    <a:lnTo>
                      <a:pt x="80" y="127"/>
                    </a:lnTo>
                    <a:close/>
                    <a:moveTo>
                      <a:pt x="155" y="346"/>
                    </a:moveTo>
                    <a:lnTo>
                      <a:pt x="174" y="359"/>
                    </a:lnTo>
                    <a:lnTo>
                      <a:pt x="151" y="378"/>
                    </a:lnTo>
                    <a:lnTo>
                      <a:pt x="155" y="346"/>
                    </a:lnTo>
                    <a:close/>
                    <a:moveTo>
                      <a:pt x="43" y="260"/>
                    </a:moveTo>
                    <a:lnTo>
                      <a:pt x="55" y="238"/>
                    </a:lnTo>
                    <a:lnTo>
                      <a:pt x="146" y="238"/>
                    </a:lnTo>
                    <a:lnTo>
                      <a:pt x="143" y="260"/>
                    </a:lnTo>
                    <a:lnTo>
                      <a:pt x="43" y="260"/>
                    </a:lnTo>
                    <a:close/>
                    <a:moveTo>
                      <a:pt x="143" y="423"/>
                    </a:moveTo>
                    <a:lnTo>
                      <a:pt x="174" y="446"/>
                    </a:lnTo>
                    <a:lnTo>
                      <a:pt x="135" y="475"/>
                    </a:lnTo>
                    <a:lnTo>
                      <a:pt x="143" y="423"/>
                    </a:lnTo>
                    <a:close/>
                    <a:moveTo>
                      <a:pt x="117" y="549"/>
                    </a:moveTo>
                    <a:lnTo>
                      <a:pt x="170" y="546"/>
                    </a:lnTo>
                    <a:lnTo>
                      <a:pt x="135" y="582"/>
                    </a:lnTo>
                    <a:lnTo>
                      <a:pt x="113" y="559"/>
                    </a:lnTo>
                    <a:lnTo>
                      <a:pt x="117" y="549"/>
                    </a:lnTo>
                    <a:close/>
                    <a:moveTo>
                      <a:pt x="103" y="586"/>
                    </a:moveTo>
                    <a:lnTo>
                      <a:pt x="117" y="601"/>
                    </a:lnTo>
                    <a:lnTo>
                      <a:pt x="87" y="633"/>
                    </a:lnTo>
                    <a:lnTo>
                      <a:pt x="103" y="586"/>
                    </a:lnTo>
                    <a:close/>
                    <a:moveTo>
                      <a:pt x="101" y="654"/>
                    </a:moveTo>
                    <a:lnTo>
                      <a:pt x="195" y="555"/>
                    </a:lnTo>
                    <a:lnTo>
                      <a:pt x="292" y="655"/>
                    </a:lnTo>
                    <a:lnTo>
                      <a:pt x="101" y="654"/>
                    </a:lnTo>
                    <a:close/>
                    <a:moveTo>
                      <a:pt x="288" y="585"/>
                    </a:moveTo>
                    <a:lnTo>
                      <a:pt x="304" y="633"/>
                    </a:lnTo>
                    <a:lnTo>
                      <a:pt x="273" y="601"/>
                    </a:lnTo>
                    <a:lnTo>
                      <a:pt x="288" y="585"/>
                    </a:lnTo>
                    <a:close/>
                    <a:moveTo>
                      <a:pt x="278" y="558"/>
                    </a:moveTo>
                    <a:lnTo>
                      <a:pt x="255" y="582"/>
                    </a:lnTo>
                    <a:lnTo>
                      <a:pt x="221" y="546"/>
                    </a:lnTo>
                    <a:lnTo>
                      <a:pt x="274" y="549"/>
                    </a:lnTo>
                    <a:lnTo>
                      <a:pt x="278" y="558"/>
                    </a:lnTo>
                    <a:close/>
                    <a:moveTo>
                      <a:pt x="265" y="522"/>
                    </a:moveTo>
                    <a:lnTo>
                      <a:pt x="194" y="519"/>
                    </a:lnTo>
                    <a:lnTo>
                      <a:pt x="125" y="522"/>
                    </a:lnTo>
                    <a:lnTo>
                      <a:pt x="129" y="513"/>
                    </a:lnTo>
                    <a:lnTo>
                      <a:pt x="195" y="462"/>
                    </a:lnTo>
                    <a:lnTo>
                      <a:pt x="261" y="511"/>
                    </a:lnTo>
                    <a:lnTo>
                      <a:pt x="265" y="522"/>
                    </a:lnTo>
                    <a:close/>
                    <a:moveTo>
                      <a:pt x="254" y="475"/>
                    </a:moveTo>
                    <a:lnTo>
                      <a:pt x="217" y="446"/>
                    </a:lnTo>
                    <a:lnTo>
                      <a:pt x="246" y="424"/>
                    </a:lnTo>
                    <a:lnTo>
                      <a:pt x="254" y="475"/>
                    </a:lnTo>
                    <a:close/>
                    <a:moveTo>
                      <a:pt x="247" y="260"/>
                    </a:moveTo>
                    <a:lnTo>
                      <a:pt x="243" y="238"/>
                    </a:lnTo>
                    <a:lnTo>
                      <a:pt x="326" y="238"/>
                    </a:lnTo>
                    <a:lnTo>
                      <a:pt x="338" y="260"/>
                    </a:lnTo>
                    <a:lnTo>
                      <a:pt x="247" y="260"/>
                    </a:lnTo>
                    <a:close/>
                  </a:path>
                </a:pathLst>
              </a:custGeom>
              <a:solidFill>
                <a:schemeClr val="bg1"/>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rgbClr val="00245D"/>
                  </a:solidFill>
                  <a:effectLst/>
                  <a:uLnTx/>
                  <a:uFillTx/>
                </a:endParaRPr>
              </a:p>
            </p:txBody>
          </p:sp>
          <p:grpSp>
            <p:nvGrpSpPr>
              <p:cNvPr id="22" name="Group 30"/>
              <p:cNvGrpSpPr/>
              <p:nvPr/>
            </p:nvGrpSpPr>
            <p:grpSpPr>
              <a:xfrm>
                <a:off x="4572000" y="4037967"/>
                <a:ext cx="2889741" cy="2276318"/>
                <a:chOff x="4524121" y="4059204"/>
                <a:chExt cx="2196244" cy="1730034"/>
              </a:xfrm>
            </p:grpSpPr>
            <p:sp>
              <p:nvSpPr>
                <p:cNvPr id="36" name="Isosceles Triangle 35"/>
                <p:cNvSpPr/>
                <p:nvPr/>
              </p:nvSpPr>
              <p:spPr>
                <a:xfrm>
                  <a:off x="4524121" y="4059204"/>
                  <a:ext cx="2196244" cy="1710324"/>
                </a:xfrm>
                <a:prstGeom prst="triangle">
                  <a:avLst/>
                </a:prstGeom>
                <a:solidFill>
                  <a:schemeClr val="bg2"/>
                </a:solidFill>
                <a:ln w="444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5055687" y="5466588"/>
                  <a:ext cx="1267634" cy="322650"/>
                </a:xfrm>
                <a:prstGeom prst="rect">
                  <a:avLst/>
                </a:prstGeom>
                <a:noFill/>
              </p:spPr>
              <p:txBody>
                <a:bodyPr wrap="none" rtlCol="0">
                  <a:spAutoFit/>
                </a:bodyPr>
                <a:lstStyle/>
                <a:p>
                  <a:r>
                    <a:rPr lang="en-GB" kern="0" dirty="0"/>
                    <a:t>Ageing assets</a:t>
                  </a:r>
                  <a:endParaRPr lang="en-GB" dirty="0"/>
                </a:p>
              </p:txBody>
            </p:sp>
          </p:grpSp>
          <p:sp>
            <p:nvSpPr>
              <p:cNvPr id="35" name="Freeform 251"/>
              <p:cNvSpPr>
                <a:spLocks noChangeAspect="1" noEditPoints="1"/>
              </p:cNvSpPr>
              <p:nvPr/>
            </p:nvSpPr>
            <p:spPr bwMode="white">
              <a:xfrm>
                <a:off x="5728956" y="4697211"/>
                <a:ext cx="576000" cy="1036045"/>
              </a:xfrm>
              <a:custGeom>
                <a:avLst/>
                <a:gdLst>
                  <a:gd name="T0" fmla="*/ 230 w 381"/>
                  <a:gd name="T1" fmla="*/ 152 h 694"/>
                  <a:gd name="T2" fmla="*/ 320 w 381"/>
                  <a:gd name="T3" fmla="*/ 168 h 694"/>
                  <a:gd name="T4" fmla="*/ 304 w 381"/>
                  <a:gd name="T5" fmla="*/ 79 h 694"/>
                  <a:gd name="T6" fmla="*/ 182 w 381"/>
                  <a:gd name="T7" fmla="*/ 0 h 694"/>
                  <a:gd name="T8" fmla="*/ 39 w 381"/>
                  <a:gd name="T9" fmla="*/ 152 h 694"/>
                  <a:gd name="T10" fmla="*/ 87 w 381"/>
                  <a:gd name="T11" fmla="*/ 168 h 694"/>
                  <a:gd name="T12" fmla="*/ 150 w 381"/>
                  <a:gd name="T13" fmla="*/ 212 h 694"/>
                  <a:gd name="T14" fmla="*/ 23 w 381"/>
                  <a:gd name="T15" fmla="*/ 286 h 694"/>
                  <a:gd name="T16" fmla="*/ 48 w 381"/>
                  <a:gd name="T17" fmla="*/ 286 h 694"/>
                  <a:gd name="T18" fmla="*/ 39 w 381"/>
                  <a:gd name="T19" fmla="*/ 694 h 694"/>
                  <a:gd name="T20" fmla="*/ 251 w 381"/>
                  <a:gd name="T21" fmla="*/ 286 h 694"/>
                  <a:gd name="T22" fmla="*/ 362 w 381"/>
                  <a:gd name="T23" fmla="*/ 302 h 694"/>
                  <a:gd name="T24" fmla="*/ 342 w 381"/>
                  <a:gd name="T25" fmla="*/ 212 h 694"/>
                  <a:gd name="T26" fmla="*/ 217 w 381"/>
                  <a:gd name="T27" fmla="*/ 359 h 694"/>
                  <a:gd name="T28" fmla="*/ 195 w 381"/>
                  <a:gd name="T29" fmla="*/ 431 h 694"/>
                  <a:gd name="T30" fmla="*/ 231 w 381"/>
                  <a:gd name="T31" fmla="*/ 403 h 694"/>
                  <a:gd name="T32" fmla="*/ 225 w 381"/>
                  <a:gd name="T33" fmla="*/ 286 h 694"/>
                  <a:gd name="T34" fmla="*/ 159 w 381"/>
                  <a:gd name="T35" fmla="*/ 316 h 694"/>
                  <a:gd name="T36" fmla="*/ 227 w 381"/>
                  <a:gd name="T37" fmla="*/ 127 h 694"/>
                  <a:gd name="T38" fmla="*/ 193 w 381"/>
                  <a:gd name="T39" fmla="*/ 104 h 694"/>
                  <a:gd name="T40" fmla="*/ 189 w 381"/>
                  <a:gd name="T41" fmla="*/ 127 h 694"/>
                  <a:gd name="T42" fmla="*/ 205 w 381"/>
                  <a:gd name="T43" fmla="*/ 152 h 694"/>
                  <a:gd name="T44" fmla="*/ 185 w 381"/>
                  <a:gd name="T45" fmla="*/ 152 h 694"/>
                  <a:gd name="T46" fmla="*/ 222 w 381"/>
                  <a:gd name="T47" fmla="*/ 260 h 694"/>
                  <a:gd name="T48" fmla="*/ 80 w 381"/>
                  <a:gd name="T49" fmla="*/ 127 h 694"/>
                  <a:gd name="T50" fmla="*/ 163 w 381"/>
                  <a:gd name="T51" fmla="*/ 127 h 694"/>
                  <a:gd name="T52" fmla="*/ 174 w 381"/>
                  <a:gd name="T53" fmla="*/ 359 h 694"/>
                  <a:gd name="T54" fmla="*/ 43 w 381"/>
                  <a:gd name="T55" fmla="*/ 260 h 694"/>
                  <a:gd name="T56" fmla="*/ 143 w 381"/>
                  <a:gd name="T57" fmla="*/ 260 h 694"/>
                  <a:gd name="T58" fmla="*/ 174 w 381"/>
                  <a:gd name="T59" fmla="*/ 446 h 694"/>
                  <a:gd name="T60" fmla="*/ 117 w 381"/>
                  <a:gd name="T61" fmla="*/ 549 h 694"/>
                  <a:gd name="T62" fmla="*/ 113 w 381"/>
                  <a:gd name="T63" fmla="*/ 559 h 694"/>
                  <a:gd name="T64" fmla="*/ 117 w 381"/>
                  <a:gd name="T65" fmla="*/ 601 h 694"/>
                  <a:gd name="T66" fmla="*/ 101 w 381"/>
                  <a:gd name="T67" fmla="*/ 654 h 694"/>
                  <a:gd name="T68" fmla="*/ 101 w 381"/>
                  <a:gd name="T69" fmla="*/ 654 h 694"/>
                  <a:gd name="T70" fmla="*/ 273 w 381"/>
                  <a:gd name="T71" fmla="*/ 601 h 694"/>
                  <a:gd name="T72" fmla="*/ 255 w 381"/>
                  <a:gd name="T73" fmla="*/ 582 h 694"/>
                  <a:gd name="T74" fmla="*/ 278 w 381"/>
                  <a:gd name="T75" fmla="*/ 558 h 694"/>
                  <a:gd name="T76" fmla="*/ 125 w 381"/>
                  <a:gd name="T77" fmla="*/ 522 h 694"/>
                  <a:gd name="T78" fmla="*/ 261 w 381"/>
                  <a:gd name="T79" fmla="*/ 511 h 694"/>
                  <a:gd name="T80" fmla="*/ 217 w 381"/>
                  <a:gd name="T81" fmla="*/ 446 h 694"/>
                  <a:gd name="T82" fmla="*/ 247 w 381"/>
                  <a:gd name="T83" fmla="*/ 260 h 694"/>
                  <a:gd name="T84" fmla="*/ 338 w 381"/>
                  <a:gd name="T85" fmla="*/ 26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1" h="694">
                    <a:moveTo>
                      <a:pt x="342" y="212"/>
                    </a:moveTo>
                    <a:lnTo>
                      <a:pt x="239" y="212"/>
                    </a:lnTo>
                    <a:lnTo>
                      <a:pt x="230" y="152"/>
                    </a:lnTo>
                    <a:lnTo>
                      <a:pt x="294" y="152"/>
                    </a:lnTo>
                    <a:lnTo>
                      <a:pt x="294" y="168"/>
                    </a:lnTo>
                    <a:lnTo>
                      <a:pt x="320" y="168"/>
                    </a:lnTo>
                    <a:lnTo>
                      <a:pt x="320" y="152"/>
                    </a:lnTo>
                    <a:lnTo>
                      <a:pt x="342" y="152"/>
                    </a:lnTo>
                    <a:lnTo>
                      <a:pt x="304" y="79"/>
                    </a:lnTo>
                    <a:lnTo>
                      <a:pt x="219" y="79"/>
                    </a:lnTo>
                    <a:lnTo>
                      <a:pt x="207" y="0"/>
                    </a:lnTo>
                    <a:lnTo>
                      <a:pt x="182" y="0"/>
                    </a:lnTo>
                    <a:lnTo>
                      <a:pt x="170" y="79"/>
                    </a:lnTo>
                    <a:lnTo>
                      <a:pt x="78" y="79"/>
                    </a:lnTo>
                    <a:lnTo>
                      <a:pt x="39" y="152"/>
                    </a:lnTo>
                    <a:lnTo>
                      <a:pt x="62" y="152"/>
                    </a:lnTo>
                    <a:lnTo>
                      <a:pt x="62" y="168"/>
                    </a:lnTo>
                    <a:lnTo>
                      <a:pt x="87" y="168"/>
                    </a:lnTo>
                    <a:lnTo>
                      <a:pt x="87" y="152"/>
                    </a:lnTo>
                    <a:lnTo>
                      <a:pt x="159" y="152"/>
                    </a:lnTo>
                    <a:lnTo>
                      <a:pt x="150" y="212"/>
                    </a:lnTo>
                    <a:lnTo>
                      <a:pt x="39" y="212"/>
                    </a:lnTo>
                    <a:lnTo>
                      <a:pt x="0" y="286"/>
                    </a:lnTo>
                    <a:lnTo>
                      <a:pt x="23" y="286"/>
                    </a:lnTo>
                    <a:lnTo>
                      <a:pt x="23" y="302"/>
                    </a:lnTo>
                    <a:lnTo>
                      <a:pt x="48" y="302"/>
                    </a:lnTo>
                    <a:lnTo>
                      <a:pt x="48" y="286"/>
                    </a:lnTo>
                    <a:lnTo>
                      <a:pt x="139" y="286"/>
                    </a:lnTo>
                    <a:lnTo>
                      <a:pt x="107" y="498"/>
                    </a:lnTo>
                    <a:lnTo>
                      <a:pt x="39" y="694"/>
                    </a:lnTo>
                    <a:lnTo>
                      <a:pt x="352" y="694"/>
                    </a:lnTo>
                    <a:lnTo>
                      <a:pt x="284" y="498"/>
                    </a:lnTo>
                    <a:lnTo>
                      <a:pt x="251" y="286"/>
                    </a:lnTo>
                    <a:lnTo>
                      <a:pt x="337" y="286"/>
                    </a:lnTo>
                    <a:lnTo>
                      <a:pt x="337" y="302"/>
                    </a:lnTo>
                    <a:lnTo>
                      <a:pt x="362" y="302"/>
                    </a:lnTo>
                    <a:lnTo>
                      <a:pt x="362" y="286"/>
                    </a:lnTo>
                    <a:lnTo>
                      <a:pt x="381" y="286"/>
                    </a:lnTo>
                    <a:lnTo>
                      <a:pt x="342" y="212"/>
                    </a:lnTo>
                    <a:close/>
                    <a:moveTo>
                      <a:pt x="234" y="346"/>
                    </a:moveTo>
                    <a:lnTo>
                      <a:pt x="239" y="378"/>
                    </a:lnTo>
                    <a:lnTo>
                      <a:pt x="217" y="359"/>
                    </a:lnTo>
                    <a:lnTo>
                      <a:pt x="234" y="346"/>
                    </a:lnTo>
                    <a:close/>
                    <a:moveTo>
                      <a:pt x="231" y="403"/>
                    </a:moveTo>
                    <a:lnTo>
                      <a:pt x="195" y="431"/>
                    </a:lnTo>
                    <a:lnTo>
                      <a:pt x="159" y="403"/>
                    </a:lnTo>
                    <a:lnTo>
                      <a:pt x="195" y="375"/>
                    </a:lnTo>
                    <a:lnTo>
                      <a:pt x="231" y="403"/>
                    </a:lnTo>
                    <a:close/>
                    <a:moveTo>
                      <a:pt x="159" y="316"/>
                    </a:moveTo>
                    <a:lnTo>
                      <a:pt x="165" y="286"/>
                    </a:lnTo>
                    <a:lnTo>
                      <a:pt x="225" y="286"/>
                    </a:lnTo>
                    <a:lnTo>
                      <a:pt x="230" y="318"/>
                    </a:lnTo>
                    <a:lnTo>
                      <a:pt x="195" y="344"/>
                    </a:lnTo>
                    <a:lnTo>
                      <a:pt x="159" y="316"/>
                    </a:lnTo>
                    <a:close/>
                    <a:moveTo>
                      <a:pt x="289" y="104"/>
                    </a:moveTo>
                    <a:lnTo>
                      <a:pt x="301" y="127"/>
                    </a:lnTo>
                    <a:lnTo>
                      <a:pt x="227" y="127"/>
                    </a:lnTo>
                    <a:lnTo>
                      <a:pt x="223" y="104"/>
                    </a:lnTo>
                    <a:lnTo>
                      <a:pt x="289" y="104"/>
                    </a:lnTo>
                    <a:close/>
                    <a:moveTo>
                      <a:pt x="193" y="104"/>
                    </a:moveTo>
                    <a:lnTo>
                      <a:pt x="198" y="104"/>
                    </a:lnTo>
                    <a:lnTo>
                      <a:pt x="201" y="127"/>
                    </a:lnTo>
                    <a:lnTo>
                      <a:pt x="189" y="127"/>
                    </a:lnTo>
                    <a:lnTo>
                      <a:pt x="193" y="104"/>
                    </a:lnTo>
                    <a:close/>
                    <a:moveTo>
                      <a:pt x="185" y="152"/>
                    </a:moveTo>
                    <a:lnTo>
                      <a:pt x="205" y="152"/>
                    </a:lnTo>
                    <a:lnTo>
                      <a:pt x="214" y="212"/>
                    </a:lnTo>
                    <a:lnTo>
                      <a:pt x="175" y="212"/>
                    </a:lnTo>
                    <a:lnTo>
                      <a:pt x="185" y="152"/>
                    </a:lnTo>
                    <a:close/>
                    <a:moveTo>
                      <a:pt x="171" y="238"/>
                    </a:moveTo>
                    <a:lnTo>
                      <a:pt x="218" y="238"/>
                    </a:lnTo>
                    <a:lnTo>
                      <a:pt x="222" y="260"/>
                    </a:lnTo>
                    <a:lnTo>
                      <a:pt x="169" y="260"/>
                    </a:lnTo>
                    <a:lnTo>
                      <a:pt x="171" y="238"/>
                    </a:lnTo>
                    <a:close/>
                    <a:moveTo>
                      <a:pt x="80" y="127"/>
                    </a:moveTo>
                    <a:lnTo>
                      <a:pt x="93" y="104"/>
                    </a:lnTo>
                    <a:lnTo>
                      <a:pt x="166" y="104"/>
                    </a:lnTo>
                    <a:lnTo>
                      <a:pt x="163" y="127"/>
                    </a:lnTo>
                    <a:lnTo>
                      <a:pt x="80" y="127"/>
                    </a:lnTo>
                    <a:close/>
                    <a:moveTo>
                      <a:pt x="155" y="346"/>
                    </a:moveTo>
                    <a:lnTo>
                      <a:pt x="174" y="359"/>
                    </a:lnTo>
                    <a:lnTo>
                      <a:pt x="151" y="378"/>
                    </a:lnTo>
                    <a:lnTo>
                      <a:pt x="155" y="346"/>
                    </a:lnTo>
                    <a:close/>
                    <a:moveTo>
                      <a:pt x="43" y="260"/>
                    </a:moveTo>
                    <a:lnTo>
                      <a:pt x="55" y="238"/>
                    </a:lnTo>
                    <a:lnTo>
                      <a:pt x="146" y="238"/>
                    </a:lnTo>
                    <a:lnTo>
                      <a:pt x="143" y="260"/>
                    </a:lnTo>
                    <a:lnTo>
                      <a:pt x="43" y="260"/>
                    </a:lnTo>
                    <a:close/>
                    <a:moveTo>
                      <a:pt x="143" y="423"/>
                    </a:moveTo>
                    <a:lnTo>
                      <a:pt x="174" y="446"/>
                    </a:lnTo>
                    <a:lnTo>
                      <a:pt x="135" y="475"/>
                    </a:lnTo>
                    <a:lnTo>
                      <a:pt x="143" y="423"/>
                    </a:lnTo>
                    <a:close/>
                    <a:moveTo>
                      <a:pt x="117" y="549"/>
                    </a:moveTo>
                    <a:lnTo>
                      <a:pt x="170" y="546"/>
                    </a:lnTo>
                    <a:lnTo>
                      <a:pt x="135" y="582"/>
                    </a:lnTo>
                    <a:lnTo>
                      <a:pt x="113" y="559"/>
                    </a:lnTo>
                    <a:lnTo>
                      <a:pt x="117" y="549"/>
                    </a:lnTo>
                    <a:close/>
                    <a:moveTo>
                      <a:pt x="103" y="586"/>
                    </a:moveTo>
                    <a:lnTo>
                      <a:pt x="117" y="601"/>
                    </a:lnTo>
                    <a:lnTo>
                      <a:pt x="87" y="633"/>
                    </a:lnTo>
                    <a:lnTo>
                      <a:pt x="103" y="586"/>
                    </a:lnTo>
                    <a:close/>
                    <a:moveTo>
                      <a:pt x="101" y="654"/>
                    </a:moveTo>
                    <a:lnTo>
                      <a:pt x="195" y="555"/>
                    </a:lnTo>
                    <a:lnTo>
                      <a:pt x="292" y="655"/>
                    </a:lnTo>
                    <a:lnTo>
                      <a:pt x="101" y="654"/>
                    </a:lnTo>
                    <a:close/>
                    <a:moveTo>
                      <a:pt x="288" y="585"/>
                    </a:moveTo>
                    <a:lnTo>
                      <a:pt x="304" y="633"/>
                    </a:lnTo>
                    <a:lnTo>
                      <a:pt x="273" y="601"/>
                    </a:lnTo>
                    <a:lnTo>
                      <a:pt x="288" y="585"/>
                    </a:lnTo>
                    <a:close/>
                    <a:moveTo>
                      <a:pt x="278" y="558"/>
                    </a:moveTo>
                    <a:lnTo>
                      <a:pt x="255" y="582"/>
                    </a:lnTo>
                    <a:lnTo>
                      <a:pt x="221" y="546"/>
                    </a:lnTo>
                    <a:lnTo>
                      <a:pt x="274" y="549"/>
                    </a:lnTo>
                    <a:lnTo>
                      <a:pt x="278" y="558"/>
                    </a:lnTo>
                    <a:close/>
                    <a:moveTo>
                      <a:pt x="265" y="522"/>
                    </a:moveTo>
                    <a:lnTo>
                      <a:pt x="194" y="519"/>
                    </a:lnTo>
                    <a:lnTo>
                      <a:pt x="125" y="522"/>
                    </a:lnTo>
                    <a:lnTo>
                      <a:pt x="129" y="513"/>
                    </a:lnTo>
                    <a:lnTo>
                      <a:pt x="195" y="462"/>
                    </a:lnTo>
                    <a:lnTo>
                      <a:pt x="261" y="511"/>
                    </a:lnTo>
                    <a:lnTo>
                      <a:pt x="265" y="522"/>
                    </a:lnTo>
                    <a:close/>
                    <a:moveTo>
                      <a:pt x="254" y="475"/>
                    </a:moveTo>
                    <a:lnTo>
                      <a:pt x="217" y="446"/>
                    </a:lnTo>
                    <a:lnTo>
                      <a:pt x="246" y="424"/>
                    </a:lnTo>
                    <a:lnTo>
                      <a:pt x="254" y="475"/>
                    </a:lnTo>
                    <a:close/>
                    <a:moveTo>
                      <a:pt x="247" y="260"/>
                    </a:moveTo>
                    <a:lnTo>
                      <a:pt x="243" y="238"/>
                    </a:lnTo>
                    <a:lnTo>
                      <a:pt x="326" y="238"/>
                    </a:lnTo>
                    <a:lnTo>
                      <a:pt x="338" y="260"/>
                    </a:lnTo>
                    <a:lnTo>
                      <a:pt x="247" y="260"/>
                    </a:lnTo>
                    <a:close/>
                  </a:path>
                </a:pathLst>
              </a:custGeom>
              <a:solidFill>
                <a:schemeClr val="bg1"/>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a:ln>
                    <a:noFill/>
                  </a:ln>
                  <a:solidFill>
                    <a:srgbClr val="00245D"/>
                  </a:solidFill>
                  <a:effectLst/>
                  <a:uLnTx/>
                  <a:uFillTx/>
                </a:endParaRPr>
              </a:p>
            </p:txBody>
          </p:sp>
        </p:grpSp>
      </p:grpSp>
      <p:grpSp>
        <p:nvGrpSpPr>
          <p:cNvPr id="26" name="Group 38"/>
          <p:cNvGrpSpPr>
            <a:grpSpLocks noChangeAspect="1"/>
          </p:cNvGrpSpPr>
          <p:nvPr/>
        </p:nvGrpSpPr>
        <p:grpSpPr>
          <a:xfrm>
            <a:off x="6816080" y="1497752"/>
            <a:ext cx="4533232" cy="4536000"/>
            <a:chOff x="5406652" y="1192560"/>
            <a:chExt cx="5441876" cy="5445199"/>
          </a:xfrm>
        </p:grpSpPr>
        <p:sp>
          <p:nvSpPr>
            <p:cNvPr id="40" name="AutoShape 12"/>
            <p:cNvSpPr>
              <a:spLocks noChangeAspect="1" noChangeArrowheads="1" noTextEdit="1"/>
            </p:cNvSpPr>
            <p:nvPr/>
          </p:nvSpPr>
          <p:spPr bwMode="auto">
            <a:xfrm>
              <a:off x="5414719" y="1197495"/>
              <a:ext cx="5433809" cy="5440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kern="0" dirty="0"/>
            </a:p>
          </p:txBody>
        </p:sp>
        <p:grpSp>
          <p:nvGrpSpPr>
            <p:cNvPr id="30" name="Group 34"/>
            <p:cNvGrpSpPr/>
            <p:nvPr/>
          </p:nvGrpSpPr>
          <p:grpSpPr>
            <a:xfrm>
              <a:off x="7308809" y="3094717"/>
              <a:ext cx="1635951" cy="1635951"/>
              <a:chOff x="7308809" y="3170917"/>
              <a:chExt cx="1635951" cy="1635951"/>
            </a:xfrm>
          </p:grpSpPr>
          <p:grpSp>
            <p:nvGrpSpPr>
              <p:cNvPr id="34" name="Group 60"/>
              <p:cNvGrpSpPr/>
              <p:nvPr/>
            </p:nvGrpSpPr>
            <p:grpSpPr>
              <a:xfrm>
                <a:off x="7308809" y="3170917"/>
                <a:ext cx="1635951" cy="1635951"/>
                <a:chOff x="5718726" y="3190713"/>
                <a:chExt cx="1439974" cy="1439974"/>
              </a:xfrm>
            </p:grpSpPr>
            <p:sp>
              <p:nvSpPr>
                <p:cNvPr id="69" name="Oval 6"/>
                <p:cNvSpPr>
                  <a:spLocks noChangeArrowheads="1"/>
                </p:cNvSpPr>
                <p:nvPr/>
              </p:nvSpPr>
              <p:spPr bwMode="auto">
                <a:xfrm>
                  <a:off x="5718726" y="3190713"/>
                  <a:ext cx="1439974" cy="1439974"/>
                </a:xfrm>
                <a:prstGeom prst="ellipse">
                  <a:avLst/>
                </a:prstGeom>
                <a:solidFill>
                  <a:schemeClr val="bg1">
                    <a:lumMod val="8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kern="0" dirty="0"/>
                </a:p>
              </p:txBody>
            </p:sp>
            <p:sp>
              <p:nvSpPr>
                <p:cNvPr id="70" name="Oval 16"/>
                <p:cNvSpPr>
                  <a:spLocks noChangeArrowheads="1"/>
                </p:cNvSpPr>
                <p:nvPr/>
              </p:nvSpPr>
              <p:spPr bwMode="auto">
                <a:xfrm>
                  <a:off x="5811105" y="3281929"/>
                  <a:ext cx="1263733" cy="1266231"/>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GB" kern="0" dirty="0"/>
                </a:p>
              </p:txBody>
            </p:sp>
          </p:grpSp>
          <p:sp>
            <p:nvSpPr>
              <p:cNvPr id="68" name="TextBox 67"/>
              <p:cNvSpPr txBox="1"/>
              <p:nvPr/>
            </p:nvSpPr>
            <p:spPr>
              <a:xfrm>
                <a:off x="7418890" y="3477724"/>
                <a:ext cx="1425473" cy="1132200"/>
              </a:xfrm>
              <a:prstGeom prst="rect">
                <a:avLst/>
              </a:prstGeom>
              <a:noFill/>
            </p:spPr>
            <p:txBody>
              <a:bodyPr wrap="none" rtlCol="0">
                <a:spAutoFit/>
              </a:bodyPr>
              <a:lstStyle/>
              <a:p>
                <a:pPr algn="ctr"/>
                <a:r>
                  <a:rPr lang="en-GB" kern="0" dirty="0"/>
                  <a:t>Delivering</a:t>
                </a:r>
                <a:br>
                  <a:rPr lang="en-GB" kern="0" dirty="0"/>
                </a:br>
                <a:r>
                  <a:rPr lang="en-GB" kern="0" dirty="0"/>
                  <a:t>value to</a:t>
                </a:r>
                <a:br>
                  <a:rPr lang="en-GB" kern="0" dirty="0"/>
                </a:br>
                <a:r>
                  <a:rPr lang="en-GB" kern="0" dirty="0"/>
                  <a:t>customers</a:t>
                </a:r>
              </a:p>
            </p:txBody>
          </p:sp>
        </p:grpSp>
        <p:grpSp>
          <p:nvGrpSpPr>
            <p:cNvPr id="38" name="Group 36"/>
            <p:cNvGrpSpPr/>
            <p:nvPr/>
          </p:nvGrpSpPr>
          <p:grpSpPr>
            <a:xfrm>
              <a:off x="7991261" y="1192560"/>
              <a:ext cx="2647530" cy="2536208"/>
              <a:chOff x="6319424" y="1516423"/>
              <a:chExt cx="2330372" cy="2232386"/>
            </a:xfrm>
          </p:grpSpPr>
          <p:grpSp>
            <p:nvGrpSpPr>
              <p:cNvPr id="39" name="Group 55"/>
              <p:cNvGrpSpPr/>
              <p:nvPr/>
            </p:nvGrpSpPr>
            <p:grpSpPr>
              <a:xfrm>
                <a:off x="6319424" y="1516423"/>
                <a:ext cx="2330372" cy="2232386"/>
                <a:chOff x="6319424" y="1516423"/>
                <a:chExt cx="2330372" cy="2232386"/>
              </a:xfrm>
            </p:grpSpPr>
            <p:sp>
              <p:nvSpPr>
                <p:cNvPr id="65" name="Freeform 64"/>
                <p:cNvSpPr>
                  <a:spLocks/>
                </p:cNvSpPr>
                <p:nvPr/>
              </p:nvSpPr>
              <p:spPr bwMode="auto">
                <a:xfrm>
                  <a:off x="6319424" y="1516423"/>
                  <a:ext cx="2330372" cy="2232386"/>
                </a:xfrm>
                <a:custGeom>
                  <a:avLst/>
                  <a:gdLst>
                    <a:gd name="T0" fmla="*/ 220 w 1069"/>
                    <a:gd name="T1" fmla="*/ 419 h 1024"/>
                    <a:gd name="T2" fmla="*/ 0 w 1069"/>
                    <a:gd name="T3" fmla="*/ 740 h 1024"/>
                    <a:gd name="T4" fmla="*/ 55 w 1069"/>
                    <a:gd name="T5" fmla="*/ 736 h 1024"/>
                    <a:gd name="T6" fmla="*/ 358 w 1069"/>
                    <a:gd name="T7" fmla="*/ 900 h 1024"/>
                    <a:gd name="T8" fmla="*/ 770 w 1069"/>
                    <a:gd name="T9" fmla="*/ 1020 h 1024"/>
                    <a:gd name="T10" fmla="*/ 812 w 1069"/>
                    <a:gd name="T11" fmla="*/ 1006 h 1024"/>
                    <a:gd name="T12" fmla="*/ 1069 w 1069"/>
                    <a:gd name="T13" fmla="*/ 674 h 1024"/>
                    <a:gd name="T14" fmla="*/ 55 w 1069"/>
                    <a:gd name="T15" fmla="*/ 0 h 1024"/>
                    <a:gd name="T16" fmla="*/ 0 w 1069"/>
                    <a:gd name="T17" fmla="*/ 1 h 1024"/>
                    <a:gd name="T18" fmla="*/ 220 w 1069"/>
                    <a:gd name="T19" fmla="*/ 324 h 1024"/>
                    <a:gd name="T20" fmla="*/ 220 w 1069"/>
                    <a:gd name="T21" fmla="*/ 419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024">
                      <a:moveTo>
                        <a:pt x="220" y="419"/>
                      </a:moveTo>
                      <a:cubicBezTo>
                        <a:pt x="0" y="740"/>
                        <a:pt x="0" y="740"/>
                        <a:pt x="0" y="740"/>
                      </a:cubicBezTo>
                      <a:cubicBezTo>
                        <a:pt x="18" y="737"/>
                        <a:pt x="37" y="736"/>
                        <a:pt x="55" y="736"/>
                      </a:cubicBezTo>
                      <a:cubicBezTo>
                        <a:pt x="182" y="736"/>
                        <a:pt x="293" y="801"/>
                        <a:pt x="358" y="900"/>
                      </a:cubicBezTo>
                      <a:cubicBezTo>
                        <a:pt x="770" y="1020"/>
                        <a:pt x="770" y="1020"/>
                        <a:pt x="770" y="1020"/>
                      </a:cubicBezTo>
                      <a:cubicBezTo>
                        <a:pt x="784" y="1024"/>
                        <a:pt x="803" y="1018"/>
                        <a:pt x="812" y="1006"/>
                      </a:cubicBezTo>
                      <a:cubicBezTo>
                        <a:pt x="1069" y="674"/>
                        <a:pt x="1069" y="674"/>
                        <a:pt x="1069" y="674"/>
                      </a:cubicBezTo>
                      <a:cubicBezTo>
                        <a:pt x="903" y="278"/>
                        <a:pt x="511" y="0"/>
                        <a:pt x="55" y="0"/>
                      </a:cubicBezTo>
                      <a:cubicBezTo>
                        <a:pt x="37" y="0"/>
                        <a:pt x="18" y="0"/>
                        <a:pt x="0" y="1"/>
                      </a:cubicBezTo>
                      <a:cubicBezTo>
                        <a:pt x="220" y="324"/>
                        <a:pt x="220" y="324"/>
                        <a:pt x="220" y="324"/>
                      </a:cubicBezTo>
                      <a:cubicBezTo>
                        <a:pt x="237" y="350"/>
                        <a:pt x="237" y="392"/>
                        <a:pt x="220" y="419"/>
                      </a:cubicBez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kern="0" dirty="0"/>
                </a:p>
              </p:txBody>
            </p:sp>
            <p:sp>
              <p:nvSpPr>
                <p:cNvPr id="66" name="Freeform 25"/>
                <p:cNvSpPr>
                  <a:spLocks/>
                </p:cNvSpPr>
                <p:nvPr/>
              </p:nvSpPr>
              <p:spPr bwMode="auto">
                <a:xfrm>
                  <a:off x="6460013" y="1597452"/>
                  <a:ext cx="2104577" cy="2077596"/>
                </a:xfrm>
                <a:custGeom>
                  <a:avLst/>
                  <a:gdLst>
                    <a:gd name="T0" fmla="*/ 716 w 966"/>
                    <a:gd name="T1" fmla="*/ 954 h 954"/>
                    <a:gd name="T2" fmla="*/ 316 w 966"/>
                    <a:gd name="T3" fmla="*/ 837 h 954"/>
                    <a:gd name="T4" fmla="*/ 4 w 966"/>
                    <a:gd name="T5" fmla="*/ 669 h 954"/>
                    <a:gd name="T6" fmla="*/ 185 w 966"/>
                    <a:gd name="T7" fmla="*/ 404 h 954"/>
                    <a:gd name="T8" fmla="*/ 185 w 966"/>
                    <a:gd name="T9" fmla="*/ 271 h 954"/>
                    <a:gd name="T10" fmla="*/ 0 w 966"/>
                    <a:gd name="T11" fmla="*/ 0 h 954"/>
                    <a:gd name="T12" fmla="*/ 589 w 966"/>
                    <a:gd name="T13" fmla="*/ 183 h 954"/>
                    <a:gd name="T14" fmla="*/ 966 w 966"/>
                    <a:gd name="T15" fmla="*/ 636 h 954"/>
                    <a:gd name="T16" fmla="*/ 722 w 966"/>
                    <a:gd name="T17" fmla="*/ 952 h 954"/>
                    <a:gd name="T18" fmla="*/ 716 w 966"/>
                    <a:gd name="T19" fmla="*/ 954 h 954"/>
                    <a:gd name="T20" fmla="*/ 716 w 966"/>
                    <a:gd name="T21"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6" h="954">
                      <a:moveTo>
                        <a:pt x="716" y="954"/>
                      </a:moveTo>
                      <a:cubicBezTo>
                        <a:pt x="316" y="837"/>
                        <a:pt x="316" y="837"/>
                        <a:pt x="316" y="837"/>
                      </a:cubicBezTo>
                      <a:cubicBezTo>
                        <a:pt x="244" y="735"/>
                        <a:pt x="129" y="672"/>
                        <a:pt x="4" y="669"/>
                      </a:cubicBezTo>
                      <a:cubicBezTo>
                        <a:pt x="185" y="404"/>
                        <a:pt x="185" y="404"/>
                        <a:pt x="185" y="404"/>
                      </a:cubicBezTo>
                      <a:cubicBezTo>
                        <a:pt x="211" y="366"/>
                        <a:pt x="211" y="309"/>
                        <a:pt x="185" y="271"/>
                      </a:cubicBezTo>
                      <a:cubicBezTo>
                        <a:pt x="0" y="0"/>
                        <a:pt x="0" y="0"/>
                        <a:pt x="0" y="0"/>
                      </a:cubicBezTo>
                      <a:cubicBezTo>
                        <a:pt x="211" y="2"/>
                        <a:pt x="415" y="65"/>
                        <a:pt x="589" y="183"/>
                      </a:cubicBezTo>
                      <a:cubicBezTo>
                        <a:pt x="755" y="296"/>
                        <a:pt x="886" y="452"/>
                        <a:pt x="966" y="636"/>
                      </a:cubicBezTo>
                      <a:cubicBezTo>
                        <a:pt x="722" y="952"/>
                        <a:pt x="722" y="952"/>
                        <a:pt x="722" y="952"/>
                      </a:cubicBezTo>
                      <a:cubicBezTo>
                        <a:pt x="721" y="953"/>
                        <a:pt x="718" y="954"/>
                        <a:pt x="716" y="954"/>
                      </a:cubicBezTo>
                      <a:cubicBezTo>
                        <a:pt x="716" y="954"/>
                        <a:pt x="716" y="954"/>
                        <a:pt x="716" y="9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GB" kern="0" dirty="0"/>
                </a:p>
              </p:txBody>
            </p:sp>
          </p:grpSp>
          <p:sp>
            <p:nvSpPr>
              <p:cNvPr id="64" name="TextBox 63"/>
              <p:cNvSpPr txBox="1"/>
              <p:nvPr/>
            </p:nvSpPr>
            <p:spPr>
              <a:xfrm>
                <a:off x="6738170" y="2375056"/>
                <a:ext cx="1649183" cy="996570"/>
              </a:xfrm>
              <a:prstGeom prst="rect">
                <a:avLst/>
              </a:prstGeom>
              <a:noFill/>
            </p:spPr>
            <p:txBody>
              <a:bodyPr wrap="none" rtlCol="0">
                <a:spAutoFit/>
              </a:bodyPr>
              <a:lstStyle/>
              <a:p>
                <a:pPr algn="ctr"/>
                <a:r>
                  <a:rPr lang="en-GB" kern="0" dirty="0">
                    <a:solidFill>
                      <a:schemeClr val="bg1"/>
                    </a:solidFill>
                  </a:rPr>
                  <a:t>Maximise</a:t>
                </a:r>
                <a:br>
                  <a:rPr lang="en-GB" kern="0" dirty="0">
                    <a:solidFill>
                      <a:schemeClr val="bg1"/>
                    </a:solidFill>
                  </a:rPr>
                </a:br>
                <a:r>
                  <a:rPr lang="en-GB" kern="0" dirty="0">
                    <a:solidFill>
                      <a:schemeClr val="bg1"/>
                    </a:solidFill>
                  </a:rPr>
                  <a:t>use of existing</a:t>
                </a:r>
                <a:br>
                  <a:rPr lang="en-GB" kern="0" dirty="0">
                    <a:solidFill>
                      <a:schemeClr val="bg1"/>
                    </a:solidFill>
                  </a:rPr>
                </a:br>
                <a:r>
                  <a:rPr lang="en-GB" kern="0" dirty="0">
                    <a:solidFill>
                      <a:schemeClr val="bg1"/>
                    </a:solidFill>
                  </a:rPr>
                  <a:t>assets</a:t>
                </a:r>
              </a:p>
            </p:txBody>
          </p:sp>
        </p:grpSp>
        <p:grpSp>
          <p:nvGrpSpPr>
            <p:cNvPr id="41" name="Group 37"/>
            <p:cNvGrpSpPr/>
            <p:nvPr/>
          </p:nvGrpSpPr>
          <p:grpSpPr>
            <a:xfrm>
              <a:off x="8822143" y="2939834"/>
              <a:ext cx="2024772" cy="3036352"/>
              <a:chOff x="7050772" y="3054384"/>
              <a:chExt cx="1782217" cy="2672615"/>
            </a:xfrm>
          </p:grpSpPr>
          <p:grpSp>
            <p:nvGrpSpPr>
              <p:cNvPr id="42" name="Group 56"/>
              <p:cNvGrpSpPr/>
              <p:nvPr/>
            </p:nvGrpSpPr>
            <p:grpSpPr>
              <a:xfrm>
                <a:off x="7050772" y="3054384"/>
                <a:ext cx="1782217" cy="2672615"/>
                <a:chOff x="7050772" y="3054384"/>
                <a:chExt cx="1782217" cy="2672615"/>
              </a:xfrm>
            </p:grpSpPr>
            <p:sp>
              <p:nvSpPr>
                <p:cNvPr id="61" name="Freeform 5"/>
                <p:cNvSpPr>
                  <a:spLocks/>
                </p:cNvSpPr>
                <p:nvPr/>
              </p:nvSpPr>
              <p:spPr bwMode="auto">
                <a:xfrm>
                  <a:off x="7050772" y="3054384"/>
                  <a:ext cx="1782217" cy="2672615"/>
                </a:xfrm>
                <a:custGeom>
                  <a:avLst/>
                  <a:gdLst>
                    <a:gd name="T0" fmla="*/ 415 w 817"/>
                    <a:gd name="T1" fmla="*/ 340 h 1226"/>
                    <a:gd name="T2" fmla="*/ 43 w 817"/>
                    <a:gd name="T3" fmla="*/ 231 h 1226"/>
                    <a:gd name="T4" fmla="*/ 81 w 817"/>
                    <a:gd name="T5" fmla="*/ 393 h 1226"/>
                    <a:gd name="T6" fmla="*/ 0 w 817"/>
                    <a:gd name="T7" fmla="*/ 621 h 1226"/>
                    <a:gd name="T8" fmla="*/ 13 w 817"/>
                    <a:gd name="T9" fmla="*/ 1049 h 1226"/>
                    <a:gd name="T10" fmla="*/ 39 w 817"/>
                    <a:gd name="T11" fmla="*/ 1084 h 1226"/>
                    <a:gd name="T12" fmla="*/ 435 w 817"/>
                    <a:gd name="T13" fmla="*/ 1226 h 1226"/>
                    <a:gd name="T14" fmla="*/ 817 w 817"/>
                    <a:gd name="T15" fmla="*/ 393 h 1226"/>
                    <a:gd name="T16" fmla="*/ 745 w 817"/>
                    <a:gd name="T17" fmla="*/ 0 h 1226"/>
                    <a:gd name="T18" fmla="*/ 505 w 817"/>
                    <a:gd name="T19" fmla="*/ 310 h 1226"/>
                    <a:gd name="T20" fmla="*/ 415 w 817"/>
                    <a:gd name="T21" fmla="*/ 340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1226">
                      <a:moveTo>
                        <a:pt x="415" y="340"/>
                      </a:moveTo>
                      <a:cubicBezTo>
                        <a:pt x="43" y="231"/>
                        <a:pt x="43" y="231"/>
                        <a:pt x="43" y="231"/>
                      </a:cubicBezTo>
                      <a:cubicBezTo>
                        <a:pt x="67" y="280"/>
                        <a:pt x="81" y="335"/>
                        <a:pt x="81" y="393"/>
                      </a:cubicBezTo>
                      <a:cubicBezTo>
                        <a:pt x="81" y="479"/>
                        <a:pt x="51" y="559"/>
                        <a:pt x="0" y="621"/>
                      </a:cubicBezTo>
                      <a:cubicBezTo>
                        <a:pt x="13" y="1049"/>
                        <a:pt x="13" y="1049"/>
                        <a:pt x="13" y="1049"/>
                      </a:cubicBezTo>
                      <a:cubicBezTo>
                        <a:pt x="13" y="1063"/>
                        <a:pt x="25" y="1079"/>
                        <a:pt x="39" y="1084"/>
                      </a:cubicBezTo>
                      <a:cubicBezTo>
                        <a:pt x="435" y="1226"/>
                        <a:pt x="435" y="1226"/>
                        <a:pt x="435" y="1226"/>
                      </a:cubicBezTo>
                      <a:cubicBezTo>
                        <a:pt x="669" y="1025"/>
                        <a:pt x="817" y="726"/>
                        <a:pt x="817" y="393"/>
                      </a:cubicBezTo>
                      <a:cubicBezTo>
                        <a:pt x="817" y="255"/>
                        <a:pt x="792" y="122"/>
                        <a:pt x="745" y="0"/>
                      </a:cubicBezTo>
                      <a:cubicBezTo>
                        <a:pt x="505" y="310"/>
                        <a:pt x="505" y="310"/>
                        <a:pt x="505" y="310"/>
                      </a:cubicBezTo>
                      <a:cubicBezTo>
                        <a:pt x="486" y="335"/>
                        <a:pt x="445" y="348"/>
                        <a:pt x="415" y="340"/>
                      </a:cubicBez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kern="0" dirty="0"/>
                </a:p>
              </p:txBody>
            </p:sp>
            <p:sp>
              <p:nvSpPr>
                <p:cNvPr id="62" name="Freeform 15"/>
                <p:cNvSpPr>
                  <a:spLocks/>
                </p:cNvSpPr>
                <p:nvPr/>
              </p:nvSpPr>
              <p:spPr bwMode="auto">
                <a:xfrm>
                  <a:off x="7128877" y="3212098"/>
                  <a:ext cx="1631687" cy="2432619"/>
                </a:xfrm>
                <a:custGeom>
                  <a:avLst/>
                  <a:gdLst>
                    <a:gd name="T0" fmla="*/ 16 w 749"/>
                    <a:gd name="T1" fmla="*/ 982 h 1117"/>
                    <a:gd name="T2" fmla="*/ 13 w 749"/>
                    <a:gd name="T3" fmla="*/ 977 h 1117"/>
                    <a:gd name="T4" fmla="*/ 0 w 749"/>
                    <a:gd name="T5" fmla="*/ 562 h 1117"/>
                    <a:gd name="T6" fmla="*/ 81 w 749"/>
                    <a:gd name="T7" fmla="*/ 322 h 1117"/>
                    <a:gd name="T8" fmla="*/ 66 w 749"/>
                    <a:gd name="T9" fmla="*/ 212 h 1117"/>
                    <a:gd name="T10" fmla="*/ 371 w 749"/>
                    <a:gd name="T11" fmla="*/ 302 h 1117"/>
                    <a:gd name="T12" fmla="*/ 401 w 749"/>
                    <a:gd name="T13" fmla="*/ 306 h 1117"/>
                    <a:gd name="T14" fmla="*/ 498 w 749"/>
                    <a:gd name="T15" fmla="*/ 260 h 1117"/>
                    <a:gd name="T16" fmla="*/ 699 w 749"/>
                    <a:gd name="T17" fmla="*/ 0 h 1117"/>
                    <a:gd name="T18" fmla="*/ 749 w 749"/>
                    <a:gd name="T19" fmla="*/ 322 h 1117"/>
                    <a:gd name="T20" fmla="*/ 393 w 749"/>
                    <a:gd name="T21" fmla="*/ 1117 h 1117"/>
                    <a:gd name="T22" fmla="*/ 16 w 749"/>
                    <a:gd name="T23" fmla="*/ 982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9" h="1117">
                      <a:moveTo>
                        <a:pt x="16" y="982"/>
                      </a:moveTo>
                      <a:cubicBezTo>
                        <a:pt x="15" y="981"/>
                        <a:pt x="13" y="978"/>
                        <a:pt x="13" y="977"/>
                      </a:cubicBezTo>
                      <a:cubicBezTo>
                        <a:pt x="0" y="562"/>
                        <a:pt x="0" y="562"/>
                        <a:pt x="0" y="562"/>
                      </a:cubicBezTo>
                      <a:cubicBezTo>
                        <a:pt x="53" y="493"/>
                        <a:pt x="81" y="409"/>
                        <a:pt x="81" y="322"/>
                      </a:cubicBezTo>
                      <a:cubicBezTo>
                        <a:pt x="81" y="285"/>
                        <a:pt x="76" y="248"/>
                        <a:pt x="66" y="212"/>
                      </a:cubicBezTo>
                      <a:cubicBezTo>
                        <a:pt x="371" y="302"/>
                        <a:pt x="371" y="302"/>
                        <a:pt x="371" y="302"/>
                      </a:cubicBezTo>
                      <a:cubicBezTo>
                        <a:pt x="381" y="304"/>
                        <a:pt x="391" y="306"/>
                        <a:pt x="401" y="306"/>
                      </a:cubicBezTo>
                      <a:cubicBezTo>
                        <a:pt x="439" y="306"/>
                        <a:pt x="477" y="288"/>
                        <a:pt x="498" y="260"/>
                      </a:cubicBezTo>
                      <a:cubicBezTo>
                        <a:pt x="699" y="0"/>
                        <a:pt x="699" y="0"/>
                        <a:pt x="699" y="0"/>
                      </a:cubicBezTo>
                      <a:cubicBezTo>
                        <a:pt x="733" y="104"/>
                        <a:pt x="749" y="212"/>
                        <a:pt x="749" y="322"/>
                      </a:cubicBezTo>
                      <a:cubicBezTo>
                        <a:pt x="749" y="626"/>
                        <a:pt x="620" y="915"/>
                        <a:pt x="393" y="1117"/>
                      </a:cubicBezTo>
                      <a:lnTo>
                        <a:pt x="16" y="982"/>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kern="0" dirty="0"/>
                </a:p>
              </p:txBody>
            </p:sp>
          </p:grpSp>
          <p:sp>
            <p:nvSpPr>
              <p:cNvPr id="60" name="TextBox 59"/>
              <p:cNvSpPr txBox="1"/>
              <p:nvPr/>
            </p:nvSpPr>
            <p:spPr>
              <a:xfrm>
                <a:off x="7268334" y="3910080"/>
                <a:ext cx="1265091" cy="1295540"/>
              </a:xfrm>
              <a:prstGeom prst="rect">
                <a:avLst/>
              </a:prstGeom>
              <a:noFill/>
            </p:spPr>
            <p:txBody>
              <a:bodyPr wrap="none" rtlCol="0">
                <a:spAutoFit/>
              </a:bodyPr>
              <a:lstStyle/>
              <a:p>
                <a:pPr algn="ctr"/>
                <a:r>
                  <a:rPr lang="en-GB" kern="0" dirty="0"/>
                  <a:t>Innovative</a:t>
                </a:r>
                <a:br>
                  <a:rPr lang="en-GB" kern="0" dirty="0"/>
                </a:br>
                <a:r>
                  <a:rPr lang="en-GB" kern="0" dirty="0"/>
                  <a:t>solutions</a:t>
                </a:r>
                <a:br>
                  <a:rPr lang="en-GB" kern="0" dirty="0"/>
                </a:br>
                <a:r>
                  <a:rPr lang="en-GB" kern="0" dirty="0"/>
                  <a:t>to real</a:t>
                </a:r>
                <a:br>
                  <a:rPr lang="en-GB" kern="0" dirty="0"/>
                </a:br>
                <a:r>
                  <a:rPr lang="en-GB" kern="0" dirty="0"/>
                  <a:t>problems</a:t>
                </a:r>
              </a:p>
            </p:txBody>
          </p:sp>
        </p:grpSp>
        <p:grpSp>
          <p:nvGrpSpPr>
            <p:cNvPr id="43" name="Group 38"/>
            <p:cNvGrpSpPr/>
            <p:nvPr/>
          </p:nvGrpSpPr>
          <p:grpSpPr>
            <a:xfrm>
              <a:off x="6710250" y="4554810"/>
              <a:ext cx="3125086" cy="2078013"/>
              <a:chOff x="5191871" y="4475896"/>
              <a:chExt cx="2750720" cy="1829080"/>
            </a:xfrm>
          </p:grpSpPr>
          <p:grpSp>
            <p:nvGrpSpPr>
              <p:cNvPr id="44" name="Group 57"/>
              <p:cNvGrpSpPr/>
              <p:nvPr/>
            </p:nvGrpSpPr>
            <p:grpSpPr>
              <a:xfrm>
                <a:off x="5191871" y="4475896"/>
                <a:ext cx="2750720" cy="1829080"/>
                <a:chOff x="5191871" y="4475896"/>
                <a:chExt cx="2750720" cy="1829080"/>
              </a:xfrm>
            </p:grpSpPr>
            <p:sp>
              <p:nvSpPr>
                <p:cNvPr id="57" name="Freeform 9"/>
                <p:cNvSpPr>
                  <a:spLocks/>
                </p:cNvSpPr>
                <p:nvPr/>
              </p:nvSpPr>
              <p:spPr bwMode="auto">
                <a:xfrm>
                  <a:off x="5191871" y="4475896"/>
                  <a:ext cx="2750720" cy="1829080"/>
                </a:xfrm>
                <a:custGeom>
                  <a:avLst/>
                  <a:gdLst>
                    <a:gd name="T0" fmla="*/ 837 w 1262"/>
                    <a:gd name="T1" fmla="*/ 386 h 839"/>
                    <a:gd name="T2" fmla="*/ 825 w 1262"/>
                    <a:gd name="T3" fmla="*/ 0 h 839"/>
                    <a:gd name="T4" fmla="*/ 572 w 1262"/>
                    <a:gd name="T5" fmla="*/ 103 h 839"/>
                    <a:gd name="T6" fmla="*/ 441 w 1262"/>
                    <a:gd name="T7" fmla="*/ 79 h 839"/>
                    <a:gd name="T8" fmla="*/ 38 w 1262"/>
                    <a:gd name="T9" fmla="*/ 223 h 839"/>
                    <a:gd name="T10" fmla="*/ 12 w 1262"/>
                    <a:gd name="T11" fmla="*/ 259 h 839"/>
                    <a:gd name="T12" fmla="*/ 0 w 1262"/>
                    <a:gd name="T13" fmla="*/ 678 h 839"/>
                    <a:gd name="T14" fmla="*/ 572 w 1262"/>
                    <a:gd name="T15" fmla="*/ 839 h 839"/>
                    <a:gd name="T16" fmla="*/ 1262 w 1262"/>
                    <a:gd name="T17" fmla="*/ 595 h 839"/>
                    <a:gd name="T18" fmla="*/ 893 w 1262"/>
                    <a:gd name="T19" fmla="*/ 463 h 839"/>
                    <a:gd name="T20" fmla="*/ 837 w 1262"/>
                    <a:gd name="T21" fmla="*/ 386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2" h="839">
                      <a:moveTo>
                        <a:pt x="837" y="386"/>
                      </a:moveTo>
                      <a:cubicBezTo>
                        <a:pt x="825" y="0"/>
                        <a:pt x="825" y="0"/>
                        <a:pt x="825" y="0"/>
                      </a:cubicBezTo>
                      <a:cubicBezTo>
                        <a:pt x="760" y="64"/>
                        <a:pt x="671" y="103"/>
                        <a:pt x="572" y="103"/>
                      </a:cubicBezTo>
                      <a:cubicBezTo>
                        <a:pt x="526" y="103"/>
                        <a:pt x="482" y="94"/>
                        <a:pt x="441" y="79"/>
                      </a:cubicBezTo>
                      <a:cubicBezTo>
                        <a:pt x="38" y="223"/>
                        <a:pt x="38" y="223"/>
                        <a:pt x="38" y="223"/>
                      </a:cubicBezTo>
                      <a:cubicBezTo>
                        <a:pt x="24" y="228"/>
                        <a:pt x="13" y="244"/>
                        <a:pt x="12" y="259"/>
                      </a:cubicBezTo>
                      <a:cubicBezTo>
                        <a:pt x="0" y="678"/>
                        <a:pt x="0" y="678"/>
                        <a:pt x="0" y="678"/>
                      </a:cubicBezTo>
                      <a:cubicBezTo>
                        <a:pt x="166" y="780"/>
                        <a:pt x="362" y="839"/>
                        <a:pt x="572" y="839"/>
                      </a:cubicBezTo>
                      <a:cubicBezTo>
                        <a:pt x="833" y="839"/>
                        <a:pt x="1073" y="748"/>
                        <a:pt x="1262" y="595"/>
                      </a:cubicBezTo>
                      <a:cubicBezTo>
                        <a:pt x="893" y="463"/>
                        <a:pt x="893" y="463"/>
                        <a:pt x="893" y="463"/>
                      </a:cubicBezTo>
                      <a:cubicBezTo>
                        <a:pt x="863" y="452"/>
                        <a:pt x="838" y="418"/>
                        <a:pt x="837" y="386"/>
                      </a:cubicBez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kern="0" dirty="0"/>
                </a:p>
              </p:txBody>
            </p:sp>
            <p:sp>
              <p:nvSpPr>
                <p:cNvPr id="58" name="Freeform 23"/>
                <p:cNvSpPr>
                  <a:spLocks/>
                </p:cNvSpPr>
                <p:nvPr/>
              </p:nvSpPr>
              <p:spPr bwMode="auto">
                <a:xfrm>
                  <a:off x="5271396" y="4630770"/>
                  <a:ext cx="2522085" cy="1601865"/>
                </a:xfrm>
                <a:custGeom>
                  <a:avLst/>
                  <a:gdLst>
                    <a:gd name="T0" fmla="*/ 538 w 1158"/>
                    <a:gd name="T1" fmla="*/ 736 h 736"/>
                    <a:gd name="T2" fmla="*/ 0 w 1158"/>
                    <a:gd name="T3" fmla="*/ 590 h 736"/>
                    <a:gd name="T4" fmla="*/ 12 w 1158"/>
                    <a:gd name="T5" fmla="*/ 190 h 736"/>
                    <a:gd name="T6" fmla="*/ 16 w 1158"/>
                    <a:gd name="T7" fmla="*/ 185 h 736"/>
                    <a:gd name="T8" fmla="*/ 407 w 1158"/>
                    <a:gd name="T9" fmla="*/ 45 h 736"/>
                    <a:gd name="T10" fmla="*/ 538 w 1158"/>
                    <a:gd name="T11" fmla="*/ 67 h 736"/>
                    <a:gd name="T12" fmla="*/ 759 w 1158"/>
                    <a:gd name="T13" fmla="*/ 0 h 736"/>
                    <a:gd name="T14" fmla="*/ 769 w 1158"/>
                    <a:gd name="T15" fmla="*/ 318 h 736"/>
                    <a:gd name="T16" fmla="*/ 847 w 1158"/>
                    <a:gd name="T17" fmla="*/ 426 h 736"/>
                    <a:gd name="T18" fmla="*/ 1158 w 1158"/>
                    <a:gd name="T19" fmla="*/ 537 h 736"/>
                    <a:gd name="T20" fmla="*/ 899 w 1158"/>
                    <a:gd name="T21" fmla="*/ 673 h 736"/>
                    <a:gd name="T22" fmla="*/ 538 w 1158"/>
                    <a:gd name="T23" fmla="*/ 736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8" h="736">
                      <a:moveTo>
                        <a:pt x="538" y="736"/>
                      </a:moveTo>
                      <a:cubicBezTo>
                        <a:pt x="348" y="736"/>
                        <a:pt x="163" y="685"/>
                        <a:pt x="0" y="590"/>
                      </a:cubicBezTo>
                      <a:cubicBezTo>
                        <a:pt x="12" y="190"/>
                        <a:pt x="12" y="190"/>
                        <a:pt x="12" y="190"/>
                      </a:cubicBezTo>
                      <a:cubicBezTo>
                        <a:pt x="13" y="189"/>
                        <a:pt x="15" y="186"/>
                        <a:pt x="16" y="185"/>
                      </a:cubicBezTo>
                      <a:cubicBezTo>
                        <a:pt x="407" y="45"/>
                        <a:pt x="407" y="45"/>
                        <a:pt x="407" y="45"/>
                      </a:cubicBezTo>
                      <a:cubicBezTo>
                        <a:pt x="449" y="60"/>
                        <a:pt x="493" y="67"/>
                        <a:pt x="538" y="67"/>
                      </a:cubicBezTo>
                      <a:cubicBezTo>
                        <a:pt x="618" y="67"/>
                        <a:pt x="694" y="44"/>
                        <a:pt x="759" y="0"/>
                      </a:cubicBezTo>
                      <a:cubicBezTo>
                        <a:pt x="769" y="318"/>
                        <a:pt x="769" y="318"/>
                        <a:pt x="769" y="318"/>
                      </a:cubicBezTo>
                      <a:cubicBezTo>
                        <a:pt x="770" y="364"/>
                        <a:pt x="804" y="410"/>
                        <a:pt x="847" y="426"/>
                      </a:cubicBezTo>
                      <a:cubicBezTo>
                        <a:pt x="1158" y="537"/>
                        <a:pt x="1158" y="537"/>
                        <a:pt x="1158" y="537"/>
                      </a:cubicBezTo>
                      <a:cubicBezTo>
                        <a:pt x="1078" y="594"/>
                        <a:pt x="991" y="640"/>
                        <a:pt x="899" y="673"/>
                      </a:cubicBezTo>
                      <a:cubicBezTo>
                        <a:pt x="783" y="714"/>
                        <a:pt x="662" y="736"/>
                        <a:pt x="538" y="73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kern="0" dirty="0"/>
                </a:p>
              </p:txBody>
            </p:sp>
          </p:grpSp>
          <p:sp>
            <p:nvSpPr>
              <p:cNvPr id="56" name="TextBox 55"/>
              <p:cNvSpPr txBox="1"/>
              <p:nvPr/>
            </p:nvSpPr>
            <p:spPr>
              <a:xfrm>
                <a:off x="5548897" y="4920750"/>
                <a:ext cx="1325645" cy="1295541"/>
              </a:xfrm>
              <a:prstGeom prst="rect">
                <a:avLst/>
              </a:prstGeom>
              <a:noFill/>
            </p:spPr>
            <p:txBody>
              <a:bodyPr wrap="none" rtlCol="0">
                <a:spAutoFit/>
              </a:bodyPr>
              <a:lstStyle/>
              <a:p>
                <a:pPr algn="ctr"/>
                <a:r>
                  <a:rPr lang="en-GB" kern="0" dirty="0"/>
                  <a:t>Proven</a:t>
                </a:r>
                <a:br>
                  <a:rPr lang="en-GB" kern="0" dirty="0"/>
                </a:br>
                <a:r>
                  <a:rPr lang="en-GB" kern="0" dirty="0"/>
                  <a:t>technology</a:t>
                </a:r>
                <a:br>
                  <a:rPr lang="en-GB" kern="0" dirty="0"/>
                </a:br>
                <a:r>
                  <a:rPr lang="en-GB" kern="0" dirty="0"/>
                  <a:t>deployable</a:t>
                </a:r>
                <a:br>
                  <a:rPr lang="en-GB" kern="0" dirty="0"/>
                </a:br>
                <a:r>
                  <a:rPr lang="en-GB" kern="0" dirty="0"/>
                  <a:t>today</a:t>
                </a:r>
              </a:p>
            </p:txBody>
          </p:sp>
        </p:grpSp>
        <p:grpSp>
          <p:nvGrpSpPr>
            <p:cNvPr id="45" name="Group 39"/>
            <p:cNvGrpSpPr/>
            <p:nvPr/>
          </p:nvGrpSpPr>
          <p:grpSpPr>
            <a:xfrm>
              <a:off x="5406652" y="2978554"/>
              <a:ext cx="2303883" cy="3210595"/>
              <a:chOff x="4044436" y="3088466"/>
              <a:chExt cx="2027892" cy="2825985"/>
            </a:xfrm>
          </p:grpSpPr>
          <p:grpSp>
            <p:nvGrpSpPr>
              <p:cNvPr id="46" name="Group 58"/>
              <p:cNvGrpSpPr/>
              <p:nvPr/>
            </p:nvGrpSpPr>
            <p:grpSpPr>
              <a:xfrm>
                <a:off x="4044436" y="3088466"/>
                <a:ext cx="2027892" cy="2825985"/>
                <a:chOff x="4044436" y="3088466"/>
                <a:chExt cx="2027892" cy="2825985"/>
              </a:xfrm>
            </p:grpSpPr>
            <p:sp>
              <p:nvSpPr>
                <p:cNvPr id="53" name="Freeform 7"/>
                <p:cNvSpPr>
                  <a:spLocks/>
                </p:cNvSpPr>
                <p:nvPr/>
              </p:nvSpPr>
              <p:spPr bwMode="auto">
                <a:xfrm>
                  <a:off x="4044436" y="3088466"/>
                  <a:ext cx="2027892" cy="2825985"/>
                </a:xfrm>
                <a:custGeom>
                  <a:avLst/>
                  <a:gdLst>
                    <a:gd name="T0" fmla="*/ 565 w 930"/>
                    <a:gd name="T1" fmla="*/ 828 h 1296"/>
                    <a:gd name="T2" fmla="*/ 930 w 930"/>
                    <a:gd name="T3" fmla="*/ 698 h 1296"/>
                    <a:gd name="T4" fmla="*/ 736 w 930"/>
                    <a:gd name="T5" fmla="*/ 377 h 1296"/>
                    <a:gd name="T6" fmla="*/ 737 w 930"/>
                    <a:gd name="T7" fmla="*/ 358 h 1296"/>
                    <a:gd name="T8" fmla="*/ 474 w 930"/>
                    <a:gd name="T9" fmla="*/ 18 h 1296"/>
                    <a:gd name="T10" fmla="*/ 432 w 930"/>
                    <a:gd name="T11" fmla="*/ 5 h 1296"/>
                    <a:gd name="T12" fmla="*/ 30 w 930"/>
                    <a:gd name="T13" fmla="*/ 122 h 1296"/>
                    <a:gd name="T14" fmla="*/ 0 w 930"/>
                    <a:gd name="T15" fmla="*/ 377 h 1296"/>
                    <a:gd name="T16" fmla="*/ 498 w 930"/>
                    <a:gd name="T17" fmla="*/ 1296 h 1296"/>
                    <a:gd name="T18" fmla="*/ 509 w 930"/>
                    <a:gd name="T19" fmla="*/ 905 h 1296"/>
                    <a:gd name="T20" fmla="*/ 565 w 930"/>
                    <a:gd name="T21" fmla="*/ 828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0" h="1296">
                      <a:moveTo>
                        <a:pt x="565" y="828"/>
                      </a:moveTo>
                      <a:cubicBezTo>
                        <a:pt x="930" y="698"/>
                        <a:pt x="930" y="698"/>
                        <a:pt x="930" y="698"/>
                      </a:cubicBezTo>
                      <a:cubicBezTo>
                        <a:pt x="815" y="637"/>
                        <a:pt x="736" y="516"/>
                        <a:pt x="736" y="377"/>
                      </a:cubicBezTo>
                      <a:cubicBezTo>
                        <a:pt x="736" y="371"/>
                        <a:pt x="736" y="365"/>
                        <a:pt x="737" y="358"/>
                      </a:cubicBezTo>
                      <a:cubicBezTo>
                        <a:pt x="474" y="18"/>
                        <a:pt x="474" y="18"/>
                        <a:pt x="474" y="18"/>
                      </a:cubicBezTo>
                      <a:cubicBezTo>
                        <a:pt x="465" y="7"/>
                        <a:pt x="446" y="0"/>
                        <a:pt x="432" y="5"/>
                      </a:cubicBezTo>
                      <a:cubicBezTo>
                        <a:pt x="30" y="122"/>
                        <a:pt x="30" y="122"/>
                        <a:pt x="30" y="122"/>
                      </a:cubicBezTo>
                      <a:cubicBezTo>
                        <a:pt x="10" y="204"/>
                        <a:pt x="0" y="289"/>
                        <a:pt x="0" y="377"/>
                      </a:cubicBezTo>
                      <a:cubicBezTo>
                        <a:pt x="0" y="762"/>
                        <a:pt x="198" y="1100"/>
                        <a:pt x="498" y="1296"/>
                      </a:cubicBezTo>
                      <a:cubicBezTo>
                        <a:pt x="509" y="905"/>
                        <a:pt x="509" y="905"/>
                        <a:pt x="509" y="905"/>
                      </a:cubicBezTo>
                      <a:cubicBezTo>
                        <a:pt x="510" y="873"/>
                        <a:pt x="535" y="839"/>
                        <a:pt x="565" y="828"/>
                      </a:cubicBez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kern="0" dirty="0"/>
                </a:p>
              </p:txBody>
            </p:sp>
            <p:sp>
              <p:nvSpPr>
                <p:cNvPr id="54" name="Freeform 19"/>
                <p:cNvSpPr>
                  <a:spLocks/>
                </p:cNvSpPr>
                <p:nvPr/>
              </p:nvSpPr>
              <p:spPr bwMode="auto">
                <a:xfrm>
                  <a:off x="4125381" y="3175176"/>
                  <a:ext cx="1786477" cy="2603031"/>
                </a:xfrm>
                <a:custGeom>
                  <a:avLst/>
                  <a:gdLst>
                    <a:gd name="T0" fmla="*/ 432 w 820"/>
                    <a:gd name="T1" fmla="*/ 1195 h 1195"/>
                    <a:gd name="T2" fmla="*/ 0 w 820"/>
                    <a:gd name="T3" fmla="*/ 339 h 1195"/>
                    <a:gd name="T4" fmla="*/ 25 w 820"/>
                    <a:gd name="T5" fmla="*/ 112 h 1195"/>
                    <a:gd name="T6" fmla="*/ 407 w 820"/>
                    <a:gd name="T7" fmla="*/ 0 h 1195"/>
                    <a:gd name="T8" fmla="*/ 413 w 820"/>
                    <a:gd name="T9" fmla="*/ 2 h 1195"/>
                    <a:gd name="T10" fmla="*/ 668 w 820"/>
                    <a:gd name="T11" fmla="*/ 332 h 1195"/>
                    <a:gd name="T12" fmla="*/ 668 w 820"/>
                    <a:gd name="T13" fmla="*/ 339 h 1195"/>
                    <a:gd name="T14" fmla="*/ 820 w 820"/>
                    <a:gd name="T15" fmla="*/ 651 h 1195"/>
                    <a:gd name="T16" fmla="*/ 520 w 820"/>
                    <a:gd name="T17" fmla="*/ 759 h 1195"/>
                    <a:gd name="T18" fmla="*/ 441 w 820"/>
                    <a:gd name="T19" fmla="*/ 867 h 1195"/>
                    <a:gd name="T20" fmla="*/ 432 w 820"/>
                    <a:gd name="T21" fmla="*/ 1195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0" h="1195">
                      <a:moveTo>
                        <a:pt x="432" y="1195"/>
                      </a:moveTo>
                      <a:cubicBezTo>
                        <a:pt x="160" y="995"/>
                        <a:pt x="0" y="679"/>
                        <a:pt x="0" y="339"/>
                      </a:cubicBezTo>
                      <a:cubicBezTo>
                        <a:pt x="0" y="263"/>
                        <a:pt x="8" y="186"/>
                        <a:pt x="25" y="112"/>
                      </a:cubicBezTo>
                      <a:cubicBezTo>
                        <a:pt x="407" y="0"/>
                        <a:pt x="407" y="0"/>
                        <a:pt x="407" y="0"/>
                      </a:cubicBezTo>
                      <a:cubicBezTo>
                        <a:pt x="409" y="0"/>
                        <a:pt x="412" y="1"/>
                        <a:pt x="413" y="2"/>
                      </a:cubicBezTo>
                      <a:cubicBezTo>
                        <a:pt x="668" y="332"/>
                        <a:pt x="668" y="332"/>
                        <a:pt x="668" y="332"/>
                      </a:cubicBezTo>
                      <a:cubicBezTo>
                        <a:pt x="668" y="334"/>
                        <a:pt x="668" y="337"/>
                        <a:pt x="668" y="339"/>
                      </a:cubicBezTo>
                      <a:cubicBezTo>
                        <a:pt x="668" y="463"/>
                        <a:pt x="725" y="577"/>
                        <a:pt x="820" y="651"/>
                      </a:cubicBezTo>
                      <a:cubicBezTo>
                        <a:pt x="520" y="759"/>
                        <a:pt x="520" y="759"/>
                        <a:pt x="520" y="759"/>
                      </a:cubicBezTo>
                      <a:cubicBezTo>
                        <a:pt x="476" y="774"/>
                        <a:pt x="443" y="821"/>
                        <a:pt x="441" y="867"/>
                      </a:cubicBezTo>
                      <a:lnTo>
                        <a:pt x="432" y="119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GB" kern="0" dirty="0"/>
                </a:p>
              </p:txBody>
            </p:sp>
          </p:grpSp>
          <p:sp>
            <p:nvSpPr>
              <p:cNvPr id="52" name="TextBox 51"/>
              <p:cNvSpPr txBox="1"/>
              <p:nvPr/>
            </p:nvSpPr>
            <p:spPr>
              <a:xfrm>
                <a:off x="4195359" y="3598769"/>
                <a:ext cx="1254710" cy="1295540"/>
              </a:xfrm>
              <a:prstGeom prst="rect">
                <a:avLst/>
              </a:prstGeom>
              <a:noFill/>
            </p:spPr>
            <p:txBody>
              <a:bodyPr wrap="none" rtlCol="0">
                <a:spAutoFit/>
              </a:bodyPr>
              <a:lstStyle/>
              <a:p>
                <a:pPr algn="ctr"/>
                <a:r>
                  <a:rPr lang="en-GB" kern="0" dirty="0"/>
                  <a:t>Generate</a:t>
                </a:r>
                <a:br>
                  <a:rPr lang="en-GB" kern="0" dirty="0"/>
                </a:br>
                <a:r>
                  <a:rPr lang="en-GB" kern="0" dirty="0"/>
                  <a:t>value for</a:t>
                </a:r>
                <a:br>
                  <a:rPr lang="en-GB" kern="0" dirty="0"/>
                </a:br>
                <a:r>
                  <a:rPr lang="en-GB" kern="0" dirty="0"/>
                  <a:t>customers</a:t>
                </a:r>
                <a:br>
                  <a:rPr lang="en-GB" kern="0" dirty="0"/>
                </a:br>
                <a:r>
                  <a:rPr lang="en-GB" kern="0" dirty="0"/>
                  <a:t>now</a:t>
                </a:r>
              </a:p>
            </p:txBody>
          </p:sp>
        </p:grpSp>
        <p:grpSp>
          <p:nvGrpSpPr>
            <p:cNvPr id="47" name="Group 90"/>
            <p:cNvGrpSpPr/>
            <p:nvPr/>
          </p:nvGrpSpPr>
          <p:grpSpPr>
            <a:xfrm>
              <a:off x="5500227" y="1200627"/>
              <a:ext cx="3013764" cy="2563636"/>
              <a:chOff x="4126801" y="1523524"/>
              <a:chExt cx="2652733" cy="2256528"/>
            </a:xfrm>
          </p:grpSpPr>
          <p:grpSp>
            <p:nvGrpSpPr>
              <p:cNvPr id="51" name="Group 54"/>
              <p:cNvGrpSpPr/>
              <p:nvPr/>
            </p:nvGrpSpPr>
            <p:grpSpPr>
              <a:xfrm>
                <a:off x="4126801" y="1523524"/>
                <a:ext cx="2652733" cy="2256528"/>
                <a:chOff x="4126801" y="1523524"/>
                <a:chExt cx="2652733" cy="2256528"/>
              </a:xfrm>
            </p:grpSpPr>
            <p:sp>
              <p:nvSpPr>
                <p:cNvPr id="49" name="Freeform 8"/>
                <p:cNvSpPr>
                  <a:spLocks/>
                </p:cNvSpPr>
                <p:nvPr/>
              </p:nvSpPr>
              <p:spPr bwMode="auto">
                <a:xfrm>
                  <a:off x="4126801" y="1523524"/>
                  <a:ext cx="2652733" cy="2256528"/>
                </a:xfrm>
                <a:custGeom>
                  <a:avLst/>
                  <a:gdLst>
                    <a:gd name="T0" fmla="*/ 465 w 1216"/>
                    <a:gd name="T1" fmla="*/ 728 h 1035"/>
                    <a:gd name="T2" fmla="*/ 703 w 1216"/>
                    <a:gd name="T3" fmla="*/ 1035 h 1035"/>
                    <a:gd name="T4" fmla="*/ 965 w 1216"/>
                    <a:gd name="T5" fmla="*/ 746 h 1035"/>
                    <a:gd name="T6" fmla="*/ 1207 w 1216"/>
                    <a:gd name="T7" fmla="*/ 390 h 1035"/>
                    <a:gd name="T8" fmla="*/ 1207 w 1216"/>
                    <a:gd name="T9" fmla="*/ 346 h 1035"/>
                    <a:gd name="T10" fmla="*/ 972 w 1216"/>
                    <a:gd name="T11" fmla="*/ 0 h 1035"/>
                    <a:gd name="T12" fmla="*/ 0 w 1216"/>
                    <a:gd name="T13" fmla="*/ 808 h 1035"/>
                    <a:gd name="T14" fmla="*/ 375 w 1216"/>
                    <a:gd name="T15" fmla="*/ 698 h 1035"/>
                    <a:gd name="T16" fmla="*/ 465 w 1216"/>
                    <a:gd name="T17" fmla="*/ 728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6" h="1035">
                      <a:moveTo>
                        <a:pt x="465" y="728"/>
                      </a:moveTo>
                      <a:cubicBezTo>
                        <a:pt x="703" y="1035"/>
                        <a:pt x="703" y="1035"/>
                        <a:pt x="703" y="1035"/>
                      </a:cubicBezTo>
                      <a:cubicBezTo>
                        <a:pt x="726" y="895"/>
                        <a:pt x="830" y="782"/>
                        <a:pt x="965" y="746"/>
                      </a:cubicBezTo>
                      <a:cubicBezTo>
                        <a:pt x="1207" y="390"/>
                        <a:pt x="1207" y="390"/>
                        <a:pt x="1207" y="390"/>
                      </a:cubicBezTo>
                      <a:cubicBezTo>
                        <a:pt x="1216" y="378"/>
                        <a:pt x="1216" y="358"/>
                        <a:pt x="1207" y="346"/>
                      </a:cubicBezTo>
                      <a:cubicBezTo>
                        <a:pt x="972" y="0"/>
                        <a:pt x="972" y="0"/>
                        <a:pt x="972" y="0"/>
                      </a:cubicBezTo>
                      <a:cubicBezTo>
                        <a:pt x="504" y="38"/>
                        <a:pt x="119" y="368"/>
                        <a:pt x="0" y="808"/>
                      </a:cubicBezTo>
                      <a:cubicBezTo>
                        <a:pt x="375" y="698"/>
                        <a:pt x="375" y="698"/>
                        <a:pt x="375" y="698"/>
                      </a:cubicBezTo>
                      <a:cubicBezTo>
                        <a:pt x="405" y="689"/>
                        <a:pt x="446" y="702"/>
                        <a:pt x="465" y="728"/>
                      </a:cubicBez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kern="0" dirty="0"/>
                </a:p>
              </p:txBody>
            </p:sp>
            <p:sp>
              <p:nvSpPr>
                <p:cNvPr id="50" name="Freeform 21"/>
                <p:cNvSpPr>
                  <a:spLocks/>
                </p:cNvSpPr>
                <p:nvPr/>
              </p:nvSpPr>
              <p:spPr bwMode="auto">
                <a:xfrm>
                  <a:off x="4244669" y="1610233"/>
                  <a:ext cx="2459600" cy="2009432"/>
                </a:xfrm>
                <a:custGeom>
                  <a:avLst/>
                  <a:gdLst>
                    <a:gd name="T0" fmla="*/ 441 w 1129"/>
                    <a:gd name="T1" fmla="*/ 670 h 923"/>
                    <a:gd name="T2" fmla="*/ 344 w 1129"/>
                    <a:gd name="T3" fmla="*/ 625 h 923"/>
                    <a:gd name="T4" fmla="*/ 314 w 1129"/>
                    <a:gd name="T5" fmla="*/ 629 h 923"/>
                    <a:gd name="T6" fmla="*/ 0 w 1129"/>
                    <a:gd name="T7" fmla="*/ 721 h 923"/>
                    <a:gd name="T8" fmla="*/ 904 w 1129"/>
                    <a:gd name="T9" fmla="*/ 0 h 923"/>
                    <a:gd name="T10" fmla="*/ 1128 w 1129"/>
                    <a:gd name="T11" fmla="*/ 329 h 923"/>
                    <a:gd name="T12" fmla="*/ 1128 w 1129"/>
                    <a:gd name="T13" fmla="*/ 335 h 923"/>
                    <a:gd name="T14" fmla="*/ 893 w 1129"/>
                    <a:gd name="T15" fmla="*/ 680 h 923"/>
                    <a:gd name="T16" fmla="*/ 637 w 1129"/>
                    <a:gd name="T17" fmla="*/ 923 h 923"/>
                    <a:gd name="T18" fmla="*/ 441 w 1129"/>
                    <a:gd name="T19" fmla="*/ 67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9" h="923">
                      <a:moveTo>
                        <a:pt x="441" y="670"/>
                      </a:moveTo>
                      <a:cubicBezTo>
                        <a:pt x="420" y="643"/>
                        <a:pt x="382" y="625"/>
                        <a:pt x="344" y="625"/>
                      </a:cubicBezTo>
                      <a:cubicBezTo>
                        <a:pt x="334" y="625"/>
                        <a:pt x="324" y="626"/>
                        <a:pt x="314" y="629"/>
                      </a:cubicBezTo>
                      <a:cubicBezTo>
                        <a:pt x="0" y="721"/>
                        <a:pt x="0" y="721"/>
                        <a:pt x="0" y="721"/>
                      </a:cubicBezTo>
                      <a:cubicBezTo>
                        <a:pt x="132" y="326"/>
                        <a:pt x="487" y="41"/>
                        <a:pt x="904" y="0"/>
                      </a:cubicBezTo>
                      <a:cubicBezTo>
                        <a:pt x="1128" y="329"/>
                        <a:pt x="1128" y="329"/>
                        <a:pt x="1128" y="329"/>
                      </a:cubicBezTo>
                      <a:cubicBezTo>
                        <a:pt x="1129" y="330"/>
                        <a:pt x="1129" y="333"/>
                        <a:pt x="1128" y="335"/>
                      </a:cubicBezTo>
                      <a:cubicBezTo>
                        <a:pt x="893" y="680"/>
                        <a:pt x="893" y="680"/>
                        <a:pt x="893" y="680"/>
                      </a:cubicBezTo>
                      <a:cubicBezTo>
                        <a:pt x="773" y="717"/>
                        <a:pt x="679" y="808"/>
                        <a:pt x="637" y="923"/>
                      </a:cubicBezTo>
                      <a:lnTo>
                        <a:pt x="441" y="67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GB" kern="0" dirty="0"/>
                </a:p>
              </p:txBody>
            </p:sp>
          </p:grpSp>
          <p:sp>
            <p:nvSpPr>
              <p:cNvPr id="48" name="TextBox 47"/>
              <p:cNvSpPr txBox="1"/>
              <p:nvPr/>
            </p:nvSpPr>
            <p:spPr>
              <a:xfrm>
                <a:off x="4783277" y="1999334"/>
                <a:ext cx="1602470" cy="1295540"/>
              </a:xfrm>
              <a:prstGeom prst="rect">
                <a:avLst/>
              </a:prstGeom>
              <a:noFill/>
            </p:spPr>
            <p:txBody>
              <a:bodyPr wrap="none" rtlCol="0">
                <a:spAutoFit/>
              </a:bodyPr>
              <a:lstStyle/>
              <a:p>
                <a:pPr algn="ctr"/>
                <a:r>
                  <a:rPr lang="en-GB" kern="0" dirty="0"/>
                  <a:t>Offer new</a:t>
                </a:r>
                <a:br>
                  <a:rPr lang="en-GB" kern="0" dirty="0"/>
                </a:br>
                <a:r>
                  <a:rPr lang="en-GB" kern="0" dirty="0"/>
                  <a:t>services and</a:t>
                </a:r>
                <a:br>
                  <a:rPr lang="en-GB" kern="0" dirty="0"/>
                </a:br>
                <a:r>
                  <a:rPr lang="en-GB" kern="0" dirty="0"/>
                  <a:t>choice for the</a:t>
                </a:r>
                <a:br>
                  <a:rPr lang="en-GB" kern="0" dirty="0"/>
                </a:br>
                <a:r>
                  <a:rPr lang="en-GB" kern="0" dirty="0"/>
                  <a:t>future</a:t>
                </a:r>
              </a:p>
            </p:txBody>
          </p:sp>
        </p:grpSp>
      </p:grpSp>
    </p:spTree>
  </p:cSld>
  <p:clrMapOvr>
    <a:masterClrMapping/>
  </p:clrMapOvr>
  <p:transition spd="med">
    <p:fade/>
  </p:transition>
  <p:timing>
    <p:tnLst>
      <p:par>
        <p:cTn id="1" dur="indefinite" restart="never" nodeType="tmRoot"/>
      </p:par>
    </p:tnLst>
    <p:bldLst>
      <p:bldP spid="33" grpId="0" animBg="1"/>
      <p:bldP spid="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What is Capacity to Customers?</a:t>
            </a:r>
            <a:endParaRPr lang="en-GB" dirty="0"/>
          </a:p>
        </p:txBody>
      </p:sp>
      <p:grpSp>
        <p:nvGrpSpPr>
          <p:cNvPr id="50" name="Group 49"/>
          <p:cNvGrpSpPr/>
          <p:nvPr/>
        </p:nvGrpSpPr>
        <p:grpSpPr>
          <a:xfrm>
            <a:off x="697313" y="1816419"/>
            <a:ext cx="3562461" cy="2300558"/>
            <a:chOff x="697313" y="1816419"/>
            <a:chExt cx="3562461" cy="2300558"/>
          </a:xfrm>
        </p:grpSpPr>
        <p:sp>
          <p:nvSpPr>
            <p:cNvPr id="6" name="Rectangle 5"/>
            <p:cNvSpPr>
              <a:spLocks/>
            </p:cNvSpPr>
            <p:nvPr/>
          </p:nvSpPr>
          <p:spPr bwMode="auto">
            <a:xfrm>
              <a:off x="697313" y="1816419"/>
              <a:ext cx="3562461" cy="23005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sp>
          <p:nvSpPr>
            <p:cNvPr id="7" name="TextBox 6"/>
            <p:cNvSpPr txBox="1"/>
            <p:nvPr/>
          </p:nvSpPr>
          <p:spPr>
            <a:xfrm>
              <a:off x="697313" y="1852535"/>
              <a:ext cx="3562461" cy="400110"/>
            </a:xfrm>
            <a:prstGeom prst="rect">
              <a:avLst/>
            </a:prstGeom>
            <a:noFill/>
          </p:spPr>
          <p:txBody>
            <a:bodyPr wrap="square" rtlCol="0">
              <a:spAutoFit/>
            </a:bodyPr>
            <a:lstStyle/>
            <a:p>
              <a:pPr algn="ctr"/>
              <a:r>
                <a:rPr lang="en-GB" sz="2000" b="1" dirty="0" smtClean="0">
                  <a:latin typeface="Calibri" pitchFamily="34" charset="0"/>
                </a:rPr>
                <a:t>Capacity to Customers</a:t>
              </a:r>
              <a:endParaRPr lang="en-GB" sz="2000" b="1" dirty="0">
                <a:latin typeface="Calibri" pitchFamily="34" charset="0"/>
              </a:endParaRPr>
            </a:p>
          </p:txBody>
        </p:sp>
        <p:sp>
          <p:nvSpPr>
            <p:cNvPr id="8" name="Oval 7"/>
            <p:cNvSpPr/>
            <p:nvPr/>
          </p:nvSpPr>
          <p:spPr>
            <a:xfrm>
              <a:off x="1668543" y="2420887"/>
              <a:ext cx="1620000" cy="162000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Calibri" pitchFamily="34" charset="0"/>
                </a:rPr>
                <a:t>Utilised</a:t>
              </a:r>
            </a:p>
            <a:p>
              <a:pPr algn="ctr"/>
              <a:r>
                <a:rPr lang="en-GB" b="1" dirty="0" smtClean="0">
                  <a:latin typeface="Calibri" pitchFamily="34" charset="0"/>
                </a:rPr>
                <a:t>capacity</a:t>
              </a:r>
              <a:endParaRPr lang="en-GB" b="1" dirty="0">
                <a:latin typeface="Calibri" pitchFamily="34" charset="0"/>
              </a:endParaRPr>
            </a:p>
          </p:txBody>
        </p:sp>
      </p:grpSp>
      <p:grpSp>
        <p:nvGrpSpPr>
          <p:cNvPr id="52" name="Group 51"/>
          <p:cNvGrpSpPr/>
          <p:nvPr/>
        </p:nvGrpSpPr>
        <p:grpSpPr>
          <a:xfrm>
            <a:off x="7932000" y="1816419"/>
            <a:ext cx="3564000" cy="2300558"/>
            <a:chOff x="7932000" y="1816419"/>
            <a:chExt cx="3564000" cy="2300558"/>
          </a:xfrm>
        </p:grpSpPr>
        <p:sp>
          <p:nvSpPr>
            <p:cNvPr id="10" name="Rectangle 57"/>
            <p:cNvSpPr>
              <a:spLocks/>
            </p:cNvSpPr>
            <p:nvPr/>
          </p:nvSpPr>
          <p:spPr bwMode="auto">
            <a:xfrm>
              <a:off x="7932000" y="1816419"/>
              <a:ext cx="3564000" cy="23005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sp>
          <p:nvSpPr>
            <p:cNvPr id="11" name="TextBox 10"/>
            <p:cNvSpPr txBox="1"/>
            <p:nvPr/>
          </p:nvSpPr>
          <p:spPr>
            <a:xfrm>
              <a:off x="7932000" y="1852535"/>
              <a:ext cx="3564000" cy="400110"/>
            </a:xfrm>
            <a:prstGeom prst="rect">
              <a:avLst/>
            </a:prstGeom>
            <a:noFill/>
          </p:spPr>
          <p:txBody>
            <a:bodyPr wrap="square" rtlCol="0">
              <a:spAutoFit/>
            </a:bodyPr>
            <a:lstStyle/>
            <a:p>
              <a:pPr algn="ctr"/>
              <a:r>
                <a:rPr lang="en-GB" sz="2000" b="1" dirty="0" smtClean="0">
                  <a:latin typeface="Calibri" pitchFamily="34" charset="0"/>
                </a:rPr>
                <a:t>New commercial contracts</a:t>
              </a:r>
              <a:endParaRPr lang="en-GB" sz="2000" b="1" dirty="0">
                <a:latin typeface="Calibri" pitchFamily="34" charset="0"/>
              </a:endParaRPr>
            </a:p>
          </p:txBody>
        </p:sp>
        <p:grpSp>
          <p:nvGrpSpPr>
            <p:cNvPr id="12" name="Group 26"/>
            <p:cNvGrpSpPr>
              <a:grpSpLocks noChangeAspect="1"/>
            </p:cNvGrpSpPr>
            <p:nvPr/>
          </p:nvGrpSpPr>
          <p:grpSpPr>
            <a:xfrm>
              <a:off x="9066000" y="2564904"/>
              <a:ext cx="1296000" cy="1244712"/>
              <a:chOff x="1001713" y="0"/>
              <a:chExt cx="7140576" cy="6858000"/>
            </a:xfrm>
            <a:solidFill>
              <a:schemeClr val="bg1"/>
            </a:solidFill>
          </p:grpSpPr>
          <p:sp>
            <p:nvSpPr>
              <p:cNvPr id="13" name="Freeform 5"/>
              <p:cNvSpPr>
                <a:spLocks noEditPoints="1"/>
              </p:cNvSpPr>
              <p:nvPr/>
            </p:nvSpPr>
            <p:spPr bwMode="auto">
              <a:xfrm>
                <a:off x="1001713" y="0"/>
                <a:ext cx="5378450" cy="6858000"/>
              </a:xfrm>
              <a:custGeom>
                <a:avLst/>
                <a:gdLst>
                  <a:gd name="T0" fmla="*/ 8711 w 9692"/>
                  <a:gd name="T1" fmla="*/ 2581 h 12355"/>
                  <a:gd name="T2" fmla="*/ 7112 w 9692"/>
                  <a:gd name="T3" fmla="*/ 982 h 12355"/>
                  <a:gd name="T4" fmla="*/ 7113 w 9692"/>
                  <a:gd name="T5" fmla="*/ 982 h 12355"/>
                  <a:gd name="T6" fmla="*/ 6131 w 9692"/>
                  <a:gd name="T7" fmla="*/ 0 h 12355"/>
                  <a:gd name="T8" fmla="*/ 1227 w 9692"/>
                  <a:gd name="T9" fmla="*/ 0 h 12355"/>
                  <a:gd name="T10" fmla="*/ 0 w 9692"/>
                  <a:gd name="T11" fmla="*/ 1227 h 12355"/>
                  <a:gd name="T12" fmla="*/ 0 w 9692"/>
                  <a:gd name="T13" fmla="*/ 11128 h 12355"/>
                  <a:gd name="T14" fmla="*/ 1227 w 9692"/>
                  <a:gd name="T15" fmla="*/ 12355 h 12355"/>
                  <a:gd name="T16" fmla="*/ 8466 w 9692"/>
                  <a:gd name="T17" fmla="*/ 12355 h 12355"/>
                  <a:gd name="T18" fmla="*/ 9692 w 9692"/>
                  <a:gd name="T19" fmla="*/ 11128 h 12355"/>
                  <a:gd name="T20" fmla="*/ 9692 w 9692"/>
                  <a:gd name="T21" fmla="*/ 3562 h 12355"/>
                  <a:gd name="T22" fmla="*/ 8711 w 9692"/>
                  <a:gd name="T23" fmla="*/ 2580 h 12355"/>
                  <a:gd name="T24" fmla="*/ 8711 w 9692"/>
                  <a:gd name="T25" fmla="*/ 2581 h 12355"/>
                  <a:gd name="T26" fmla="*/ 8711 w 9692"/>
                  <a:gd name="T27" fmla="*/ 11128 h 12355"/>
                  <a:gd name="T28" fmla="*/ 8466 w 9692"/>
                  <a:gd name="T29" fmla="*/ 11373 h 12355"/>
                  <a:gd name="T30" fmla="*/ 1227 w 9692"/>
                  <a:gd name="T31" fmla="*/ 11373 h 12355"/>
                  <a:gd name="T32" fmla="*/ 982 w 9692"/>
                  <a:gd name="T33" fmla="*/ 11128 h 12355"/>
                  <a:gd name="T34" fmla="*/ 982 w 9692"/>
                  <a:gd name="T35" fmla="*/ 1227 h 12355"/>
                  <a:gd name="T36" fmla="*/ 1227 w 9692"/>
                  <a:gd name="T37" fmla="*/ 982 h 12355"/>
                  <a:gd name="T38" fmla="*/ 5905 w 9692"/>
                  <a:gd name="T39" fmla="*/ 982 h 12355"/>
                  <a:gd name="T40" fmla="*/ 5905 w 9692"/>
                  <a:gd name="T41" fmla="*/ 3303 h 12355"/>
                  <a:gd name="T42" fmla="*/ 6396 w 9692"/>
                  <a:gd name="T43" fmla="*/ 3794 h 12355"/>
                  <a:gd name="T44" fmla="*/ 8711 w 9692"/>
                  <a:gd name="T45" fmla="*/ 3794 h 12355"/>
                  <a:gd name="T46" fmla="*/ 8711 w 9692"/>
                  <a:gd name="T47" fmla="*/ 11128 h 12355"/>
                  <a:gd name="T48" fmla="*/ 8711 w 9692"/>
                  <a:gd name="T49" fmla="*/ 3303 h 12355"/>
                  <a:gd name="T50" fmla="*/ 6396 w 9692"/>
                  <a:gd name="T51" fmla="*/ 3303 h 12355"/>
                  <a:gd name="T52" fmla="*/ 6396 w 9692"/>
                  <a:gd name="T53" fmla="*/ 982 h 12355"/>
                  <a:gd name="T54" fmla="*/ 6418 w 9692"/>
                  <a:gd name="T55" fmla="*/ 982 h 12355"/>
                  <a:gd name="T56" fmla="*/ 8711 w 9692"/>
                  <a:gd name="T57" fmla="*/ 3274 h 12355"/>
                  <a:gd name="T58" fmla="*/ 8711 w 9692"/>
                  <a:gd name="T59" fmla="*/ 3303 h 12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692" h="12355">
                    <a:moveTo>
                      <a:pt x="8711" y="2581"/>
                    </a:moveTo>
                    <a:cubicBezTo>
                      <a:pt x="7112" y="982"/>
                      <a:pt x="7112" y="982"/>
                      <a:pt x="7112" y="982"/>
                    </a:cubicBezTo>
                    <a:cubicBezTo>
                      <a:pt x="7113" y="982"/>
                      <a:pt x="7113" y="982"/>
                      <a:pt x="7113" y="982"/>
                    </a:cubicBezTo>
                    <a:cubicBezTo>
                      <a:pt x="6131" y="0"/>
                      <a:pt x="6131" y="0"/>
                      <a:pt x="6131" y="0"/>
                    </a:cubicBezTo>
                    <a:cubicBezTo>
                      <a:pt x="1227" y="0"/>
                      <a:pt x="1227" y="0"/>
                      <a:pt x="1227" y="0"/>
                    </a:cubicBezTo>
                    <a:cubicBezTo>
                      <a:pt x="552" y="0"/>
                      <a:pt x="0" y="553"/>
                      <a:pt x="0" y="1227"/>
                    </a:cubicBezTo>
                    <a:cubicBezTo>
                      <a:pt x="0" y="11128"/>
                      <a:pt x="0" y="11128"/>
                      <a:pt x="0" y="11128"/>
                    </a:cubicBezTo>
                    <a:cubicBezTo>
                      <a:pt x="0" y="11803"/>
                      <a:pt x="552" y="12355"/>
                      <a:pt x="1227" y="12355"/>
                    </a:cubicBezTo>
                    <a:cubicBezTo>
                      <a:pt x="8466" y="12355"/>
                      <a:pt x="8466" y="12355"/>
                      <a:pt x="8466" y="12355"/>
                    </a:cubicBezTo>
                    <a:cubicBezTo>
                      <a:pt x="9140" y="12355"/>
                      <a:pt x="9692" y="11803"/>
                      <a:pt x="9692" y="11128"/>
                    </a:cubicBezTo>
                    <a:cubicBezTo>
                      <a:pt x="9692" y="3562"/>
                      <a:pt x="9692" y="3562"/>
                      <a:pt x="9692" y="3562"/>
                    </a:cubicBezTo>
                    <a:cubicBezTo>
                      <a:pt x="8711" y="2580"/>
                      <a:pt x="8711" y="2580"/>
                      <a:pt x="8711" y="2580"/>
                    </a:cubicBezTo>
                    <a:lnTo>
                      <a:pt x="8711" y="2581"/>
                    </a:lnTo>
                    <a:close/>
                    <a:moveTo>
                      <a:pt x="8711" y="11128"/>
                    </a:moveTo>
                    <a:cubicBezTo>
                      <a:pt x="8711" y="11261"/>
                      <a:pt x="8599" y="11373"/>
                      <a:pt x="8466" y="11373"/>
                    </a:cubicBezTo>
                    <a:cubicBezTo>
                      <a:pt x="1227" y="11373"/>
                      <a:pt x="1227" y="11373"/>
                      <a:pt x="1227" y="11373"/>
                    </a:cubicBezTo>
                    <a:cubicBezTo>
                      <a:pt x="1094" y="11373"/>
                      <a:pt x="982" y="11261"/>
                      <a:pt x="982" y="11128"/>
                    </a:cubicBezTo>
                    <a:cubicBezTo>
                      <a:pt x="982" y="1227"/>
                      <a:pt x="982" y="1227"/>
                      <a:pt x="982" y="1227"/>
                    </a:cubicBezTo>
                    <a:cubicBezTo>
                      <a:pt x="982" y="1094"/>
                      <a:pt x="1094" y="982"/>
                      <a:pt x="1227" y="982"/>
                    </a:cubicBezTo>
                    <a:cubicBezTo>
                      <a:pt x="5905" y="982"/>
                      <a:pt x="5905" y="982"/>
                      <a:pt x="5905" y="982"/>
                    </a:cubicBezTo>
                    <a:cubicBezTo>
                      <a:pt x="5905" y="3303"/>
                      <a:pt x="5905" y="3303"/>
                      <a:pt x="5905" y="3303"/>
                    </a:cubicBezTo>
                    <a:cubicBezTo>
                      <a:pt x="5905" y="3573"/>
                      <a:pt x="6126" y="3794"/>
                      <a:pt x="6396" y="3794"/>
                    </a:cubicBezTo>
                    <a:cubicBezTo>
                      <a:pt x="8711" y="3794"/>
                      <a:pt x="8711" y="3794"/>
                      <a:pt x="8711" y="3794"/>
                    </a:cubicBezTo>
                    <a:lnTo>
                      <a:pt x="8711" y="11128"/>
                    </a:lnTo>
                    <a:close/>
                    <a:moveTo>
                      <a:pt x="8711" y="3303"/>
                    </a:moveTo>
                    <a:cubicBezTo>
                      <a:pt x="6396" y="3303"/>
                      <a:pt x="6396" y="3303"/>
                      <a:pt x="6396" y="3303"/>
                    </a:cubicBezTo>
                    <a:cubicBezTo>
                      <a:pt x="6396" y="982"/>
                      <a:pt x="6396" y="982"/>
                      <a:pt x="6396" y="982"/>
                    </a:cubicBezTo>
                    <a:cubicBezTo>
                      <a:pt x="6418" y="982"/>
                      <a:pt x="6418" y="982"/>
                      <a:pt x="6418" y="982"/>
                    </a:cubicBezTo>
                    <a:cubicBezTo>
                      <a:pt x="8711" y="3274"/>
                      <a:pt x="8711" y="3274"/>
                      <a:pt x="8711" y="3274"/>
                    </a:cubicBezTo>
                    <a:lnTo>
                      <a:pt x="8711" y="3303"/>
                    </a:ln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Calibri" pitchFamily="34" charset="0"/>
                </a:endParaRPr>
              </a:p>
            </p:txBody>
          </p:sp>
          <p:sp>
            <p:nvSpPr>
              <p:cNvPr id="14" name="Freeform 6"/>
              <p:cNvSpPr>
                <a:spLocks/>
              </p:cNvSpPr>
              <p:nvPr/>
            </p:nvSpPr>
            <p:spPr bwMode="auto">
              <a:xfrm>
                <a:off x="2282826" y="4556125"/>
                <a:ext cx="2816225" cy="482600"/>
              </a:xfrm>
              <a:custGeom>
                <a:avLst/>
                <a:gdLst>
                  <a:gd name="T0" fmla="*/ 4708 w 5076"/>
                  <a:gd name="T1" fmla="*/ 0 h 868"/>
                  <a:gd name="T2" fmla="*/ 368 w 5076"/>
                  <a:gd name="T3" fmla="*/ 0 h 868"/>
                  <a:gd name="T4" fmla="*/ 0 w 5076"/>
                  <a:gd name="T5" fmla="*/ 368 h 868"/>
                  <a:gd name="T6" fmla="*/ 0 w 5076"/>
                  <a:gd name="T7" fmla="*/ 500 h 868"/>
                  <a:gd name="T8" fmla="*/ 368 w 5076"/>
                  <a:gd name="T9" fmla="*/ 868 h 868"/>
                  <a:gd name="T10" fmla="*/ 4708 w 5076"/>
                  <a:gd name="T11" fmla="*/ 868 h 868"/>
                  <a:gd name="T12" fmla="*/ 5076 w 5076"/>
                  <a:gd name="T13" fmla="*/ 500 h 868"/>
                  <a:gd name="T14" fmla="*/ 5076 w 5076"/>
                  <a:gd name="T15" fmla="*/ 368 h 868"/>
                  <a:gd name="T16" fmla="*/ 4708 w 5076"/>
                  <a:gd name="T17"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76" h="868">
                    <a:moveTo>
                      <a:pt x="4708" y="0"/>
                    </a:moveTo>
                    <a:cubicBezTo>
                      <a:pt x="368" y="0"/>
                      <a:pt x="368" y="0"/>
                      <a:pt x="368" y="0"/>
                    </a:cubicBezTo>
                    <a:cubicBezTo>
                      <a:pt x="166" y="0"/>
                      <a:pt x="0" y="166"/>
                      <a:pt x="0" y="368"/>
                    </a:cubicBezTo>
                    <a:cubicBezTo>
                      <a:pt x="0" y="500"/>
                      <a:pt x="0" y="500"/>
                      <a:pt x="0" y="500"/>
                    </a:cubicBezTo>
                    <a:cubicBezTo>
                      <a:pt x="0" y="702"/>
                      <a:pt x="166" y="868"/>
                      <a:pt x="368" y="868"/>
                    </a:cubicBezTo>
                    <a:cubicBezTo>
                      <a:pt x="4708" y="868"/>
                      <a:pt x="4708" y="868"/>
                      <a:pt x="4708" y="868"/>
                    </a:cubicBezTo>
                    <a:cubicBezTo>
                      <a:pt x="4910" y="868"/>
                      <a:pt x="5076" y="702"/>
                      <a:pt x="5076" y="500"/>
                    </a:cubicBezTo>
                    <a:cubicBezTo>
                      <a:pt x="5076" y="368"/>
                      <a:pt x="5076" y="368"/>
                      <a:pt x="5076" y="368"/>
                    </a:cubicBezTo>
                    <a:cubicBezTo>
                      <a:pt x="5076" y="166"/>
                      <a:pt x="4910" y="0"/>
                      <a:pt x="4708" y="0"/>
                    </a:cubicBez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Calibri" pitchFamily="34" charset="0"/>
                </a:endParaRPr>
              </a:p>
            </p:txBody>
          </p:sp>
          <p:sp>
            <p:nvSpPr>
              <p:cNvPr id="15" name="Freeform 7"/>
              <p:cNvSpPr>
                <a:spLocks/>
              </p:cNvSpPr>
              <p:nvPr/>
            </p:nvSpPr>
            <p:spPr bwMode="auto">
              <a:xfrm>
                <a:off x="2282826" y="1730375"/>
                <a:ext cx="1676400" cy="482600"/>
              </a:xfrm>
              <a:custGeom>
                <a:avLst/>
                <a:gdLst>
                  <a:gd name="T0" fmla="*/ 368 w 3022"/>
                  <a:gd name="T1" fmla="*/ 868 h 868"/>
                  <a:gd name="T2" fmla="*/ 2654 w 3022"/>
                  <a:gd name="T3" fmla="*/ 868 h 868"/>
                  <a:gd name="T4" fmla="*/ 3022 w 3022"/>
                  <a:gd name="T5" fmla="*/ 500 h 868"/>
                  <a:gd name="T6" fmla="*/ 3022 w 3022"/>
                  <a:gd name="T7" fmla="*/ 368 h 868"/>
                  <a:gd name="T8" fmla="*/ 2654 w 3022"/>
                  <a:gd name="T9" fmla="*/ 0 h 868"/>
                  <a:gd name="T10" fmla="*/ 368 w 3022"/>
                  <a:gd name="T11" fmla="*/ 0 h 868"/>
                  <a:gd name="T12" fmla="*/ 0 w 3022"/>
                  <a:gd name="T13" fmla="*/ 368 h 868"/>
                  <a:gd name="T14" fmla="*/ 0 w 3022"/>
                  <a:gd name="T15" fmla="*/ 500 h 868"/>
                  <a:gd name="T16" fmla="*/ 368 w 3022"/>
                  <a:gd name="T17" fmla="*/ 8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22" h="868">
                    <a:moveTo>
                      <a:pt x="368" y="868"/>
                    </a:moveTo>
                    <a:cubicBezTo>
                      <a:pt x="2654" y="868"/>
                      <a:pt x="2654" y="868"/>
                      <a:pt x="2654" y="868"/>
                    </a:cubicBezTo>
                    <a:cubicBezTo>
                      <a:pt x="2856" y="868"/>
                      <a:pt x="3022" y="702"/>
                      <a:pt x="3022" y="500"/>
                    </a:cubicBezTo>
                    <a:cubicBezTo>
                      <a:pt x="3022" y="368"/>
                      <a:pt x="3022" y="368"/>
                      <a:pt x="3022" y="368"/>
                    </a:cubicBezTo>
                    <a:cubicBezTo>
                      <a:pt x="3022" y="166"/>
                      <a:pt x="2856" y="0"/>
                      <a:pt x="2654" y="0"/>
                    </a:cubicBezTo>
                    <a:cubicBezTo>
                      <a:pt x="368" y="0"/>
                      <a:pt x="368" y="0"/>
                      <a:pt x="368" y="0"/>
                    </a:cubicBezTo>
                    <a:cubicBezTo>
                      <a:pt x="166" y="0"/>
                      <a:pt x="0" y="166"/>
                      <a:pt x="0" y="368"/>
                    </a:cubicBezTo>
                    <a:cubicBezTo>
                      <a:pt x="0" y="500"/>
                      <a:pt x="0" y="500"/>
                      <a:pt x="0" y="500"/>
                    </a:cubicBezTo>
                    <a:cubicBezTo>
                      <a:pt x="0" y="702"/>
                      <a:pt x="166" y="868"/>
                      <a:pt x="368" y="868"/>
                    </a:cubicBez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Calibri" pitchFamily="34" charset="0"/>
                </a:endParaRPr>
              </a:p>
            </p:txBody>
          </p:sp>
          <p:sp>
            <p:nvSpPr>
              <p:cNvPr id="16" name="Freeform 8"/>
              <p:cNvSpPr>
                <a:spLocks/>
              </p:cNvSpPr>
              <p:nvPr/>
            </p:nvSpPr>
            <p:spPr bwMode="auto">
              <a:xfrm>
                <a:off x="2282826" y="3143250"/>
                <a:ext cx="2816225" cy="482600"/>
              </a:xfrm>
              <a:custGeom>
                <a:avLst/>
                <a:gdLst>
                  <a:gd name="T0" fmla="*/ 0 w 5076"/>
                  <a:gd name="T1" fmla="*/ 369 h 869"/>
                  <a:gd name="T2" fmla="*/ 0 w 5076"/>
                  <a:gd name="T3" fmla="*/ 501 h 869"/>
                  <a:gd name="T4" fmla="*/ 368 w 5076"/>
                  <a:gd name="T5" fmla="*/ 869 h 869"/>
                  <a:gd name="T6" fmla="*/ 4708 w 5076"/>
                  <a:gd name="T7" fmla="*/ 869 h 869"/>
                  <a:gd name="T8" fmla="*/ 5076 w 5076"/>
                  <a:gd name="T9" fmla="*/ 501 h 869"/>
                  <a:gd name="T10" fmla="*/ 5076 w 5076"/>
                  <a:gd name="T11" fmla="*/ 369 h 869"/>
                  <a:gd name="T12" fmla="*/ 4708 w 5076"/>
                  <a:gd name="T13" fmla="*/ 0 h 869"/>
                  <a:gd name="T14" fmla="*/ 368 w 5076"/>
                  <a:gd name="T15" fmla="*/ 0 h 869"/>
                  <a:gd name="T16" fmla="*/ 0 w 5076"/>
                  <a:gd name="T17" fmla="*/ 369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76" h="869">
                    <a:moveTo>
                      <a:pt x="0" y="369"/>
                    </a:moveTo>
                    <a:cubicBezTo>
                      <a:pt x="0" y="501"/>
                      <a:pt x="0" y="501"/>
                      <a:pt x="0" y="501"/>
                    </a:cubicBezTo>
                    <a:cubicBezTo>
                      <a:pt x="0" y="703"/>
                      <a:pt x="166" y="869"/>
                      <a:pt x="368" y="869"/>
                    </a:cubicBezTo>
                    <a:cubicBezTo>
                      <a:pt x="4708" y="869"/>
                      <a:pt x="4708" y="869"/>
                      <a:pt x="4708" y="869"/>
                    </a:cubicBezTo>
                    <a:cubicBezTo>
                      <a:pt x="4910" y="869"/>
                      <a:pt x="5076" y="703"/>
                      <a:pt x="5076" y="501"/>
                    </a:cubicBezTo>
                    <a:cubicBezTo>
                      <a:pt x="5076" y="369"/>
                      <a:pt x="5076" y="369"/>
                      <a:pt x="5076" y="369"/>
                    </a:cubicBezTo>
                    <a:cubicBezTo>
                      <a:pt x="5076" y="166"/>
                      <a:pt x="4910" y="0"/>
                      <a:pt x="4708" y="0"/>
                    </a:cubicBezTo>
                    <a:cubicBezTo>
                      <a:pt x="368" y="0"/>
                      <a:pt x="368" y="0"/>
                      <a:pt x="368" y="0"/>
                    </a:cubicBezTo>
                    <a:cubicBezTo>
                      <a:pt x="166" y="0"/>
                      <a:pt x="0" y="166"/>
                      <a:pt x="0" y="369"/>
                    </a:cubicBez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Calibri" pitchFamily="34" charset="0"/>
                </a:endParaRPr>
              </a:p>
            </p:txBody>
          </p:sp>
          <p:sp>
            <p:nvSpPr>
              <p:cNvPr id="17" name="Freeform 9"/>
              <p:cNvSpPr>
                <a:spLocks/>
              </p:cNvSpPr>
              <p:nvPr/>
            </p:nvSpPr>
            <p:spPr bwMode="auto">
              <a:xfrm>
                <a:off x="7489826" y="5480050"/>
                <a:ext cx="584200" cy="935038"/>
              </a:xfrm>
              <a:custGeom>
                <a:avLst/>
                <a:gdLst>
                  <a:gd name="T0" fmla="*/ 842 w 1054"/>
                  <a:gd name="T1" fmla="*/ 0 h 1686"/>
                  <a:gd name="T2" fmla="*/ 212 w 1054"/>
                  <a:gd name="T3" fmla="*/ 0 h 1686"/>
                  <a:gd name="T4" fmla="*/ 41 w 1054"/>
                  <a:gd name="T5" fmla="*/ 234 h 1686"/>
                  <a:gd name="T6" fmla="*/ 459 w 1054"/>
                  <a:gd name="T7" fmla="*/ 1557 h 1686"/>
                  <a:gd name="T8" fmla="*/ 606 w 1054"/>
                  <a:gd name="T9" fmla="*/ 1557 h 1686"/>
                  <a:gd name="T10" fmla="*/ 1015 w 1054"/>
                  <a:gd name="T11" fmla="*/ 234 h 1686"/>
                  <a:gd name="T12" fmla="*/ 842 w 1054"/>
                  <a:gd name="T13" fmla="*/ 0 h 1686"/>
                </a:gdLst>
                <a:ahLst/>
                <a:cxnLst>
                  <a:cxn ang="0">
                    <a:pos x="T0" y="T1"/>
                  </a:cxn>
                  <a:cxn ang="0">
                    <a:pos x="T2" y="T3"/>
                  </a:cxn>
                  <a:cxn ang="0">
                    <a:pos x="T4" y="T5"/>
                  </a:cxn>
                  <a:cxn ang="0">
                    <a:pos x="T6" y="T7"/>
                  </a:cxn>
                  <a:cxn ang="0">
                    <a:pos x="T8" y="T9"/>
                  </a:cxn>
                  <a:cxn ang="0">
                    <a:pos x="T10" y="T11"/>
                  </a:cxn>
                  <a:cxn ang="0">
                    <a:pos x="T12" y="T13"/>
                  </a:cxn>
                </a:cxnLst>
                <a:rect l="0" t="0" r="r" b="b"/>
                <a:pathLst>
                  <a:path w="1054" h="1686">
                    <a:moveTo>
                      <a:pt x="842" y="0"/>
                    </a:moveTo>
                    <a:cubicBezTo>
                      <a:pt x="212" y="0"/>
                      <a:pt x="212" y="0"/>
                      <a:pt x="212" y="0"/>
                    </a:cubicBezTo>
                    <a:cubicBezTo>
                      <a:pt x="77" y="0"/>
                      <a:pt x="0" y="105"/>
                      <a:pt x="41" y="234"/>
                    </a:cubicBezTo>
                    <a:cubicBezTo>
                      <a:pt x="459" y="1557"/>
                      <a:pt x="459" y="1557"/>
                      <a:pt x="459" y="1557"/>
                    </a:cubicBezTo>
                    <a:cubicBezTo>
                      <a:pt x="500" y="1686"/>
                      <a:pt x="566" y="1686"/>
                      <a:pt x="606" y="1557"/>
                    </a:cubicBezTo>
                    <a:cubicBezTo>
                      <a:pt x="1015" y="234"/>
                      <a:pt x="1015" y="234"/>
                      <a:pt x="1015" y="234"/>
                    </a:cubicBezTo>
                    <a:cubicBezTo>
                      <a:pt x="1054" y="106"/>
                      <a:pt x="976" y="0"/>
                      <a:pt x="842" y="0"/>
                    </a:cubicBez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Calibri" pitchFamily="34" charset="0"/>
                </a:endParaRPr>
              </a:p>
            </p:txBody>
          </p:sp>
          <p:sp>
            <p:nvSpPr>
              <p:cNvPr id="18" name="Freeform 10"/>
              <p:cNvSpPr>
                <a:spLocks/>
              </p:cNvSpPr>
              <p:nvPr/>
            </p:nvSpPr>
            <p:spPr bwMode="auto">
              <a:xfrm>
                <a:off x="7410451" y="666750"/>
                <a:ext cx="731838" cy="403225"/>
              </a:xfrm>
              <a:custGeom>
                <a:avLst/>
                <a:gdLst>
                  <a:gd name="T0" fmla="*/ 1073 w 1318"/>
                  <a:gd name="T1" fmla="*/ 0 h 728"/>
                  <a:gd name="T2" fmla="*/ 246 w 1318"/>
                  <a:gd name="T3" fmla="*/ 0 h 728"/>
                  <a:gd name="T4" fmla="*/ 0 w 1318"/>
                  <a:gd name="T5" fmla="*/ 246 h 728"/>
                  <a:gd name="T6" fmla="*/ 0 w 1318"/>
                  <a:gd name="T7" fmla="*/ 728 h 728"/>
                  <a:gd name="T8" fmla="*/ 1318 w 1318"/>
                  <a:gd name="T9" fmla="*/ 728 h 728"/>
                  <a:gd name="T10" fmla="*/ 1318 w 1318"/>
                  <a:gd name="T11" fmla="*/ 246 h 728"/>
                  <a:gd name="T12" fmla="*/ 1073 w 1318"/>
                  <a:gd name="T13" fmla="*/ 0 h 728"/>
                </a:gdLst>
                <a:ahLst/>
                <a:cxnLst>
                  <a:cxn ang="0">
                    <a:pos x="T0" y="T1"/>
                  </a:cxn>
                  <a:cxn ang="0">
                    <a:pos x="T2" y="T3"/>
                  </a:cxn>
                  <a:cxn ang="0">
                    <a:pos x="T4" y="T5"/>
                  </a:cxn>
                  <a:cxn ang="0">
                    <a:pos x="T6" y="T7"/>
                  </a:cxn>
                  <a:cxn ang="0">
                    <a:pos x="T8" y="T9"/>
                  </a:cxn>
                  <a:cxn ang="0">
                    <a:pos x="T10" y="T11"/>
                  </a:cxn>
                  <a:cxn ang="0">
                    <a:pos x="T12" y="T13"/>
                  </a:cxn>
                </a:cxnLst>
                <a:rect l="0" t="0" r="r" b="b"/>
                <a:pathLst>
                  <a:path w="1318" h="728">
                    <a:moveTo>
                      <a:pt x="1073" y="0"/>
                    </a:moveTo>
                    <a:cubicBezTo>
                      <a:pt x="246" y="0"/>
                      <a:pt x="246" y="0"/>
                      <a:pt x="246" y="0"/>
                    </a:cubicBezTo>
                    <a:cubicBezTo>
                      <a:pt x="111" y="0"/>
                      <a:pt x="0" y="111"/>
                      <a:pt x="0" y="246"/>
                    </a:cubicBezTo>
                    <a:cubicBezTo>
                      <a:pt x="0" y="728"/>
                      <a:pt x="0" y="728"/>
                      <a:pt x="0" y="728"/>
                    </a:cubicBezTo>
                    <a:cubicBezTo>
                      <a:pt x="1318" y="728"/>
                      <a:pt x="1318" y="728"/>
                      <a:pt x="1318" y="728"/>
                    </a:cubicBezTo>
                    <a:cubicBezTo>
                      <a:pt x="1318" y="246"/>
                      <a:pt x="1318" y="246"/>
                      <a:pt x="1318" y="246"/>
                    </a:cubicBezTo>
                    <a:cubicBezTo>
                      <a:pt x="1318" y="111"/>
                      <a:pt x="1208" y="0"/>
                      <a:pt x="1073" y="0"/>
                    </a:cubicBez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Calibri" pitchFamily="34" charset="0"/>
                </a:endParaRPr>
              </a:p>
            </p:txBody>
          </p:sp>
          <p:sp>
            <p:nvSpPr>
              <p:cNvPr id="19" name="Rectangle 11"/>
              <p:cNvSpPr>
                <a:spLocks noChangeArrowheads="1"/>
              </p:cNvSpPr>
              <p:nvPr/>
            </p:nvSpPr>
            <p:spPr bwMode="auto">
              <a:xfrm>
                <a:off x="7410451" y="1206500"/>
                <a:ext cx="731838" cy="2673350"/>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latin typeface="Calibri" pitchFamily="34" charset="0"/>
                </a:endParaRPr>
              </a:p>
            </p:txBody>
          </p:sp>
          <p:sp>
            <p:nvSpPr>
              <p:cNvPr id="20" name="Freeform 12"/>
              <p:cNvSpPr>
                <a:spLocks/>
              </p:cNvSpPr>
              <p:nvPr/>
            </p:nvSpPr>
            <p:spPr bwMode="auto">
              <a:xfrm>
                <a:off x="7410451" y="4016375"/>
                <a:ext cx="731838" cy="1309688"/>
              </a:xfrm>
              <a:custGeom>
                <a:avLst/>
                <a:gdLst>
                  <a:gd name="T0" fmla="*/ 0 w 1318"/>
                  <a:gd name="T1" fmla="*/ 2115 h 2360"/>
                  <a:gd name="T2" fmla="*/ 246 w 1318"/>
                  <a:gd name="T3" fmla="*/ 2360 h 2360"/>
                  <a:gd name="T4" fmla="*/ 1073 w 1318"/>
                  <a:gd name="T5" fmla="*/ 2360 h 2360"/>
                  <a:gd name="T6" fmla="*/ 1318 w 1318"/>
                  <a:gd name="T7" fmla="*/ 2114 h 2360"/>
                  <a:gd name="T8" fmla="*/ 1318 w 1318"/>
                  <a:gd name="T9" fmla="*/ 0 h 2360"/>
                  <a:gd name="T10" fmla="*/ 0 w 1318"/>
                  <a:gd name="T11" fmla="*/ 0 h 2360"/>
                  <a:gd name="T12" fmla="*/ 0 w 1318"/>
                  <a:gd name="T13" fmla="*/ 2115 h 2360"/>
                </a:gdLst>
                <a:ahLst/>
                <a:cxnLst>
                  <a:cxn ang="0">
                    <a:pos x="T0" y="T1"/>
                  </a:cxn>
                  <a:cxn ang="0">
                    <a:pos x="T2" y="T3"/>
                  </a:cxn>
                  <a:cxn ang="0">
                    <a:pos x="T4" y="T5"/>
                  </a:cxn>
                  <a:cxn ang="0">
                    <a:pos x="T6" y="T7"/>
                  </a:cxn>
                  <a:cxn ang="0">
                    <a:pos x="T8" y="T9"/>
                  </a:cxn>
                  <a:cxn ang="0">
                    <a:pos x="T10" y="T11"/>
                  </a:cxn>
                  <a:cxn ang="0">
                    <a:pos x="T12" y="T13"/>
                  </a:cxn>
                </a:cxnLst>
                <a:rect l="0" t="0" r="r" b="b"/>
                <a:pathLst>
                  <a:path w="1318" h="2360">
                    <a:moveTo>
                      <a:pt x="0" y="2115"/>
                    </a:moveTo>
                    <a:cubicBezTo>
                      <a:pt x="0" y="2250"/>
                      <a:pt x="111" y="2360"/>
                      <a:pt x="246" y="2360"/>
                    </a:cubicBezTo>
                    <a:cubicBezTo>
                      <a:pt x="1073" y="2360"/>
                      <a:pt x="1073" y="2360"/>
                      <a:pt x="1073" y="2360"/>
                    </a:cubicBezTo>
                    <a:cubicBezTo>
                      <a:pt x="1208" y="2360"/>
                      <a:pt x="1318" y="2249"/>
                      <a:pt x="1318" y="2114"/>
                    </a:cubicBezTo>
                    <a:cubicBezTo>
                      <a:pt x="1318" y="0"/>
                      <a:pt x="1318" y="0"/>
                      <a:pt x="1318" y="0"/>
                    </a:cubicBezTo>
                    <a:cubicBezTo>
                      <a:pt x="0" y="0"/>
                      <a:pt x="0" y="0"/>
                      <a:pt x="0" y="0"/>
                    </a:cubicBezTo>
                    <a:lnTo>
                      <a:pt x="0" y="2115"/>
                    </a:lnTo>
                    <a:close/>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Calibri" pitchFamily="34" charset="0"/>
                </a:endParaRPr>
              </a:p>
            </p:txBody>
          </p:sp>
        </p:grpSp>
      </p:grpSp>
      <p:sp>
        <p:nvSpPr>
          <p:cNvPr id="21" name="TextBox 20"/>
          <p:cNvSpPr txBox="1"/>
          <p:nvPr/>
        </p:nvSpPr>
        <p:spPr>
          <a:xfrm>
            <a:off x="696000" y="4196594"/>
            <a:ext cx="3564000" cy="648000"/>
          </a:xfrm>
          <a:prstGeom prst="rect">
            <a:avLst/>
          </a:prstGeom>
          <a:solidFill>
            <a:schemeClr val="bg1">
              <a:lumMod val="75000"/>
            </a:schemeClr>
          </a:solidFill>
        </p:spPr>
        <p:txBody>
          <a:bodyPr wrap="square" rtlCol="0" anchor="ctr" anchorCtr="0">
            <a:noAutofit/>
          </a:bodyPr>
          <a:lstStyle/>
          <a:p>
            <a:pPr algn="ctr">
              <a:spcAft>
                <a:spcPts val="1800"/>
              </a:spcAft>
            </a:pPr>
            <a:r>
              <a:rPr lang="en-GB" sz="1600" b="1" dirty="0" smtClean="0">
                <a:latin typeface="Calibri" pitchFamily="34" charset="0"/>
              </a:rPr>
              <a:t>Combines </a:t>
            </a:r>
            <a:r>
              <a:rPr lang="en-GB" sz="1600" b="1" dirty="0">
                <a:latin typeface="Calibri" pitchFamily="34" charset="0"/>
              </a:rPr>
              <a:t>proven </a:t>
            </a:r>
            <a:r>
              <a:rPr lang="en-GB" sz="1600" b="1" dirty="0" smtClean="0">
                <a:latin typeface="Calibri" pitchFamily="34" charset="0"/>
              </a:rPr>
              <a:t>technology and </a:t>
            </a:r>
            <a:r>
              <a:rPr lang="en-GB" sz="1600" b="1" dirty="0">
                <a:latin typeface="Calibri" pitchFamily="34" charset="0"/>
              </a:rPr>
              <a:t>new commercial </a:t>
            </a:r>
            <a:r>
              <a:rPr lang="en-GB" sz="1600" b="1" dirty="0" smtClean="0">
                <a:latin typeface="Calibri" pitchFamily="34" charset="0"/>
              </a:rPr>
              <a:t>contracts</a:t>
            </a:r>
            <a:endParaRPr lang="en-GB" sz="1600" b="1" dirty="0">
              <a:latin typeface="Calibri" pitchFamily="34" charset="0"/>
            </a:endParaRPr>
          </a:p>
        </p:txBody>
      </p:sp>
      <p:sp>
        <p:nvSpPr>
          <p:cNvPr id="22" name="TextBox 21"/>
          <p:cNvSpPr txBox="1"/>
          <p:nvPr/>
        </p:nvSpPr>
        <p:spPr>
          <a:xfrm>
            <a:off x="7932000" y="4197987"/>
            <a:ext cx="3564000" cy="648000"/>
          </a:xfrm>
          <a:prstGeom prst="rect">
            <a:avLst/>
          </a:prstGeom>
          <a:solidFill>
            <a:schemeClr val="bg1">
              <a:lumMod val="75000"/>
            </a:schemeClr>
          </a:solidFill>
        </p:spPr>
        <p:txBody>
          <a:bodyPr wrap="square" rtlCol="0" anchor="ctr" anchorCtr="0">
            <a:noAutofit/>
          </a:bodyPr>
          <a:lstStyle/>
          <a:p>
            <a:pPr algn="ctr">
              <a:spcAft>
                <a:spcPts val="1800"/>
              </a:spcAft>
            </a:pPr>
            <a:r>
              <a:rPr lang="en-GB" sz="1600" b="1" dirty="0" smtClean="0">
                <a:latin typeface="Calibri" pitchFamily="34" charset="0"/>
              </a:rPr>
              <a:t>Innovative </a:t>
            </a:r>
            <a:r>
              <a:rPr lang="en-GB" sz="1600" b="1" dirty="0">
                <a:latin typeface="Calibri" pitchFamily="34" charset="0"/>
              </a:rPr>
              <a:t>demand side response </a:t>
            </a:r>
            <a:r>
              <a:rPr lang="en-GB" sz="1600" b="1" dirty="0" smtClean="0">
                <a:latin typeface="Calibri" pitchFamily="34" charset="0"/>
              </a:rPr>
              <a:t>contracts</a:t>
            </a:r>
            <a:endParaRPr lang="en-GB" sz="1600" b="1" dirty="0">
              <a:latin typeface="Calibri" pitchFamily="34" charset="0"/>
            </a:endParaRPr>
          </a:p>
        </p:txBody>
      </p:sp>
      <p:sp>
        <p:nvSpPr>
          <p:cNvPr id="23" name="TextBox 22"/>
          <p:cNvSpPr txBox="1"/>
          <p:nvPr/>
        </p:nvSpPr>
        <p:spPr>
          <a:xfrm>
            <a:off x="4314000" y="4196594"/>
            <a:ext cx="3564000" cy="648000"/>
          </a:xfrm>
          <a:prstGeom prst="rect">
            <a:avLst/>
          </a:prstGeom>
          <a:solidFill>
            <a:schemeClr val="bg1">
              <a:lumMod val="75000"/>
            </a:schemeClr>
          </a:solidFill>
        </p:spPr>
        <p:txBody>
          <a:bodyPr wrap="square" rtlCol="0" anchor="ctr" anchorCtr="0">
            <a:noAutofit/>
          </a:bodyPr>
          <a:lstStyle/>
          <a:p>
            <a:pPr algn="ctr">
              <a:spcAft>
                <a:spcPts val="1800"/>
              </a:spcAft>
            </a:pPr>
            <a:r>
              <a:rPr lang="en-GB" sz="1600" b="1" dirty="0" smtClean="0">
                <a:latin typeface="Calibri" pitchFamily="34" charset="0"/>
              </a:rPr>
              <a:t>Remote </a:t>
            </a:r>
            <a:r>
              <a:rPr lang="en-GB" sz="1600" b="1" dirty="0">
                <a:latin typeface="Calibri" pitchFamily="34" charset="0"/>
              </a:rPr>
              <a:t>control equipment </a:t>
            </a:r>
            <a:r>
              <a:rPr lang="en-GB" sz="1600" b="1" dirty="0" smtClean="0">
                <a:latin typeface="Calibri" pitchFamily="34" charset="0"/>
              </a:rPr>
              <a:t>on HV </a:t>
            </a:r>
            <a:r>
              <a:rPr lang="en-GB" sz="1600" b="1" dirty="0">
                <a:latin typeface="Calibri" pitchFamily="34" charset="0"/>
              </a:rPr>
              <a:t>circuit and close the </a:t>
            </a:r>
            <a:r>
              <a:rPr lang="en-GB" sz="1600" b="1" dirty="0" smtClean="0">
                <a:latin typeface="Calibri" pitchFamily="34" charset="0"/>
              </a:rPr>
              <a:t>NOP</a:t>
            </a:r>
            <a:endParaRPr lang="en-GB" sz="1600" b="1" dirty="0">
              <a:latin typeface="Calibri" pitchFamily="34" charset="0"/>
            </a:endParaRPr>
          </a:p>
        </p:txBody>
      </p:sp>
      <p:grpSp>
        <p:nvGrpSpPr>
          <p:cNvPr id="51" name="Group 50"/>
          <p:cNvGrpSpPr/>
          <p:nvPr/>
        </p:nvGrpSpPr>
        <p:grpSpPr>
          <a:xfrm>
            <a:off x="4314000" y="1816419"/>
            <a:ext cx="3564000" cy="2300558"/>
            <a:chOff x="4314000" y="1816419"/>
            <a:chExt cx="3564000" cy="2300558"/>
          </a:xfrm>
        </p:grpSpPr>
        <p:sp>
          <p:nvSpPr>
            <p:cNvPr id="25" name="Rectangle 57"/>
            <p:cNvSpPr>
              <a:spLocks/>
            </p:cNvSpPr>
            <p:nvPr/>
          </p:nvSpPr>
          <p:spPr bwMode="auto">
            <a:xfrm>
              <a:off x="4314000" y="1816419"/>
              <a:ext cx="3564000" cy="23005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sp>
          <p:nvSpPr>
            <p:cNvPr id="26" name="Oval 25"/>
            <p:cNvSpPr/>
            <p:nvPr/>
          </p:nvSpPr>
          <p:spPr>
            <a:xfrm>
              <a:off x="5304000" y="2420887"/>
              <a:ext cx="1620000" cy="1598047"/>
            </a:xfrm>
            <a:prstGeom prst="ellipse">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Calibri" pitchFamily="34" charset="0"/>
              </a:endParaRPr>
            </a:p>
          </p:txBody>
        </p:sp>
        <p:sp>
          <p:nvSpPr>
            <p:cNvPr id="27" name="TextBox 26"/>
            <p:cNvSpPr txBox="1"/>
            <p:nvPr/>
          </p:nvSpPr>
          <p:spPr>
            <a:xfrm>
              <a:off x="4314000" y="1852535"/>
              <a:ext cx="3563999" cy="400110"/>
            </a:xfrm>
            <a:prstGeom prst="rect">
              <a:avLst/>
            </a:prstGeom>
            <a:noFill/>
          </p:spPr>
          <p:txBody>
            <a:bodyPr wrap="square" rtlCol="0">
              <a:spAutoFit/>
            </a:bodyPr>
            <a:lstStyle/>
            <a:p>
              <a:pPr algn="ctr"/>
              <a:r>
                <a:rPr lang="en-GB" sz="2000" b="1" dirty="0" smtClean="0">
                  <a:latin typeface="Calibri" pitchFamily="34" charset="0"/>
                </a:rPr>
                <a:t>Technical innovation</a:t>
              </a:r>
              <a:endParaRPr lang="en-GB" sz="2000" b="1" dirty="0">
                <a:latin typeface="Calibri" pitchFamily="34" charset="0"/>
              </a:endParaRPr>
            </a:p>
          </p:txBody>
        </p:sp>
        <p:sp>
          <p:nvSpPr>
            <p:cNvPr id="28" name="Oval 27"/>
            <p:cNvSpPr/>
            <p:nvPr/>
          </p:nvSpPr>
          <p:spPr>
            <a:xfrm>
              <a:off x="5760390" y="2871093"/>
              <a:ext cx="707221" cy="6976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dirty="0">
                <a:latin typeface="Calibri" pitchFamily="34" charset="0"/>
              </a:endParaRPr>
            </a:p>
          </p:txBody>
        </p:sp>
        <p:sp>
          <p:nvSpPr>
            <p:cNvPr id="29" name="TextBox 28"/>
            <p:cNvSpPr txBox="1"/>
            <p:nvPr/>
          </p:nvSpPr>
          <p:spPr>
            <a:xfrm>
              <a:off x="5741960" y="3567976"/>
              <a:ext cx="744080" cy="472911"/>
            </a:xfrm>
            <a:prstGeom prst="rect">
              <a:avLst/>
            </a:prstGeom>
            <a:noFill/>
          </p:spPr>
          <p:txBody>
            <a:bodyPr wrap="none" rtlCol="0">
              <a:spAutoFit/>
            </a:bodyPr>
            <a:lstStyle/>
            <a:p>
              <a:pPr algn="ctr"/>
              <a:r>
                <a:rPr lang="en-GB" sz="1100" b="1" dirty="0" smtClean="0">
                  <a:latin typeface="Calibri" pitchFamily="34" charset="0"/>
                </a:rPr>
                <a:t>Latent</a:t>
              </a:r>
            </a:p>
            <a:p>
              <a:pPr algn="ctr"/>
              <a:r>
                <a:rPr lang="en-GB" sz="1100" b="1" dirty="0" smtClean="0">
                  <a:latin typeface="Calibri" pitchFamily="34" charset="0"/>
                </a:rPr>
                <a:t>capacity</a:t>
              </a:r>
              <a:endParaRPr lang="en-GB" sz="1100" b="1" dirty="0">
                <a:latin typeface="Calibri" pitchFamily="34" charset="0"/>
              </a:endParaRPr>
            </a:p>
          </p:txBody>
        </p:sp>
        <p:sp>
          <p:nvSpPr>
            <p:cNvPr id="30" name="TextBox 29"/>
            <p:cNvSpPr txBox="1"/>
            <p:nvPr/>
          </p:nvSpPr>
          <p:spPr>
            <a:xfrm>
              <a:off x="5743745" y="3002565"/>
              <a:ext cx="740513" cy="472911"/>
            </a:xfrm>
            <a:prstGeom prst="rect">
              <a:avLst/>
            </a:prstGeom>
            <a:noFill/>
          </p:spPr>
          <p:txBody>
            <a:bodyPr wrap="none" rtlCol="0">
              <a:spAutoFit/>
            </a:bodyPr>
            <a:lstStyle/>
            <a:p>
              <a:pPr algn="ctr"/>
              <a:r>
                <a:rPr lang="en-GB" sz="1100" b="1" dirty="0">
                  <a:solidFill>
                    <a:schemeClr val="bg1"/>
                  </a:solidFill>
                  <a:latin typeface="Calibri" pitchFamily="34" charset="0"/>
                </a:rPr>
                <a:t>Current</a:t>
              </a:r>
            </a:p>
            <a:p>
              <a:pPr algn="ctr"/>
              <a:r>
                <a:rPr lang="en-GB" sz="1100" b="1" dirty="0" smtClean="0">
                  <a:solidFill>
                    <a:schemeClr val="bg1"/>
                  </a:solidFill>
                  <a:latin typeface="Calibri" pitchFamily="34" charset="0"/>
                </a:rPr>
                <a:t>demand</a:t>
              </a:r>
              <a:endParaRPr lang="en-GB" sz="1100" b="1" dirty="0">
                <a:solidFill>
                  <a:schemeClr val="bg1"/>
                </a:solidFill>
                <a:latin typeface="Calibri" pitchFamily="34" charset="0"/>
              </a:endParaRPr>
            </a:p>
          </p:txBody>
        </p:sp>
      </p:grpSp>
      <p:grpSp>
        <p:nvGrpSpPr>
          <p:cNvPr id="31" name="Group 44"/>
          <p:cNvGrpSpPr/>
          <p:nvPr/>
        </p:nvGrpSpPr>
        <p:grpSpPr>
          <a:xfrm>
            <a:off x="3880578" y="2643785"/>
            <a:ext cx="800314" cy="800312"/>
            <a:chOff x="1265914" y="3092530"/>
            <a:chExt cx="1236028" cy="1236026"/>
          </a:xfrm>
          <a:effectLst>
            <a:outerShdw blurRad="63500" sx="102000" sy="102000" algn="ctr" rotWithShape="0">
              <a:prstClr val="black">
                <a:alpha val="40000"/>
              </a:prstClr>
            </a:outerShdw>
          </a:effectLst>
        </p:grpSpPr>
        <p:sp>
          <p:nvSpPr>
            <p:cNvPr id="32" name="Round Single Corner Rectangle 31"/>
            <p:cNvSpPr/>
            <p:nvPr/>
          </p:nvSpPr>
          <p:spPr>
            <a:xfrm flipH="1">
              <a:off x="1265914" y="3092530"/>
              <a:ext cx="1236028" cy="1236026"/>
            </a:xfrm>
            <a:prstGeom prst="round1Rect">
              <a:avLst/>
            </a:prstGeom>
            <a:solidFill>
              <a:schemeClr val="tx1"/>
            </a:solidFill>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anchor="ctr"/>
            <a:lstStyle/>
            <a:p>
              <a:pPr algn="ctr"/>
              <a:endParaRPr lang="en-GB" sz="2400" dirty="0">
                <a:latin typeface="Calibri" pitchFamily="34" charset="0"/>
              </a:endParaRPr>
            </a:p>
          </p:txBody>
        </p:sp>
        <p:sp>
          <p:nvSpPr>
            <p:cNvPr id="33" name="Round Single Corner Rectangle 32"/>
            <p:cNvSpPr/>
            <p:nvPr/>
          </p:nvSpPr>
          <p:spPr>
            <a:xfrm flipH="1">
              <a:off x="1335974" y="3162590"/>
              <a:ext cx="1095908" cy="1095906"/>
            </a:xfrm>
            <a:prstGeom prst="round1Rect">
              <a:avLst/>
            </a:prstGeom>
            <a:noFill/>
            <a:ln w="12700" cmpd="sng">
              <a:solidFill>
                <a:schemeClr val="bg2"/>
              </a:solidFill>
            </a:ln>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anchor="ctr"/>
            <a:lstStyle/>
            <a:p>
              <a:pPr algn="ctr"/>
              <a:endParaRPr lang="en-GB" sz="2400" dirty="0">
                <a:latin typeface="Calibri" pitchFamily="34" charset="0"/>
              </a:endParaRPr>
            </a:p>
          </p:txBody>
        </p:sp>
        <p:sp>
          <p:nvSpPr>
            <p:cNvPr id="34" name="Equal 33"/>
            <p:cNvSpPr>
              <a:spLocks noEditPoints="1"/>
            </p:cNvSpPr>
            <p:nvPr/>
          </p:nvSpPr>
          <p:spPr bwMode="auto">
            <a:xfrm>
              <a:off x="1475260" y="3307279"/>
              <a:ext cx="817339" cy="806528"/>
            </a:xfrm>
            <a:prstGeom prst="mathEqual">
              <a:avLst/>
            </a:prstGeom>
            <a:solidFill>
              <a:schemeClr val="bg1"/>
            </a:solidFill>
            <a:ln w="9525">
              <a:noFill/>
              <a:round/>
              <a:headEnd/>
              <a:tailEnd/>
            </a:ln>
            <a:effectLst>
              <a:outerShdw blurRad="63500" sx="102000" sy="102000" algn="ctr" rotWithShape="0">
                <a:schemeClr val="accent1">
                  <a:lumMod val="50000"/>
                  <a:alpha val="40000"/>
                </a:schemeClr>
              </a:outerShdw>
            </a:effectLst>
          </p:spPr>
          <p:txBody>
            <a:bodyPr vert="horz" wrap="square" lIns="91440" tIns="45720" rIns="91440" bIns="45720" numCol="1" anchor="t" anchorCtr="0" compatLnSpc="1">
              <a:prstTxWarp prst="textNoShape">
                <a:avLst/>
              </a:prstTxWarp>
            </a:bodyPr>
            <a:lstStyle/>
            <a:p>
              <a:endParaRPr lang="en-US" dirty="0">
                <a:latin typeface="Calibri" pitchFamily="34" charset="0"/>
              </a:endParaRPr>
            </a:p>
          </p:txBody>
        </p:sp>
      </p:grpSp>
      <p:grpSp>
        <p:nvGrpSpPr>
          <p:cNvPr id="35" name="Group 48"/>
          <p:cNvGrpSpPr/>
          <p:nvPr/>
        </p:nvGrpSpPr>
        <p:grpSpPr>
          <a:xfrm>
            <a:off x="7502894" y="2643785"/>
            <a:ext cx="800314" cy="800312"/>
            <a:chOff x="1265914" y="3092530"/>
            <a:chExt cx="1236028" cy="1236026"/>
          </a:xfrm>
          <a:effectLst>
            <a:outerShdw blurRad="63500" sx="102000" sy="102000" algn="ctr" rotWithShape="0">
              <a:prstClr val="black">
                <a:alpha val="40000"/>
              </a:prstClr>
            </a:outerShdw>
          </a:effectLst>
        </p:grpSpPr>
        <p:sp>
          <p:nvSpPr>
            <p:cNvPr id="36" name="Round Single Corner Rectangle 35"/>
            <p:cNvSpPr/>
            <p:nvPr/>
          </p:nvSpPr>
          <p:spPr>
            <a:xfrm flipH="1">
              <a:off x="1265914" y="3092530"/>
              <a:ext cx="1236028" cy="1236026"/>
            </a:xfrm>
            <a:prstGeom prst="round1Rect">
              <a:avLst/>
            </a:prstGeom>
            <a:solidFill>
              <a:schemeClr val="tx1"/>
            </a:solidFill>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anchor="ctr"/>
            <a:lstStyle/>
            <a:p>
              <a:pPr algn="ctr"/>
              <a:endParaRPr lang="en-GB" sz="2400" dirty="0">
                <a:solidFill>
                  <a:sysClr val="windowText" lastClr="000000"/>
                </a:solidFill>
                <a:latin typeface="Calibri" pitchFamily="34" charset="0"/>
              </a:endParaRPr>
            </a:p>
          </p:txBody>
        </p:sp>
        <p:sp>
          <p:nvSpPr>
            <p:cNvPr id="37" name="Round Single Corner Rectangle 36"/>
            <p:cNvSpPr/>
            <p:nvPr/>
          </p:nvSpPr>
          <p:spPr>
            <a:xfrm flipH="1">
              <a:off x="1335974" y="3162590"/>
              <a:ext cx="1095908" cy="1095906"/>
            </a:xfrm>
            <a:prstGeom prst="round1Rect">
              <a:avLst/>
            </a:prstGeom>
            <a:noFill/>
            <a:ln w="12700" cmpd="sng">
              <a:solidFill>
                <a:schemeClr val="bg2"/>
              </a:solidFill>
            </a:ln>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anchor="ctr"/>
            <a:lstStyle/>
            <a:p>
              <a:pPr algn="ctr"/>
              <a:endParaRPr lang="en-GB" sz="2400" dirty="0">
                <a:latin typeface="Calibri" pitchFamily="34" charset="0"/>
              </a:endParaRPr>
            </a:p>
          </p:txBody>
        </p:sp>
        <p:sp>
          <p:nvSpPr>
            <p:cNvPr id="38" name="Plus 37"/>
            <p:cNvSpPr>
              <a:spLocks noEditPoints="1"/>
            </p:cNvSpPr>
            <p:nvPr/>
          </p:nvSpPr>
          <p:spPr bwMode="auto">
            <a:xfrm>
              <a:off x="1475260" y="3307279"/>
              <a:ext cx="817339" cy="806528"/>
            </a:xfrm>
            <a:prstGeom prst="mathPlus">
              <a:avLst/>
            </a:prstGeom>
            <a:solidFill>
              <a:schemeClr val="bg1"/>
            </a:solidFill>
            <a:ln w="9525">
              <a:noFill/>
              <a:round/>
              <a:headEnd/>
              <a:tailEnd/>
            </a:ln>
            <a:effectLst>
              <a:outerShdw blurRad="63500" sx="102000" sy="102000" algn="ctr" rotWithShape="0">
                <a:schemeClr val="accent1">
                  <a:lumMod val="50000"/>
                  <a:alpha val="40000"/>
                </a:schemeClr>
              </a:outerShdw>
            </a:effectLst>
          </p:spPr>
          <p:txBody>
            <a:bodyPr vert="horz" wrap="square" lIns="91440" tIns="45720" rIns="91440" bIns="45720" numCol="1" anchor="t" anchorCtr="0" compatLnSpc="1">
              <a:prstTxWarp prst="textNoShape">
                <a:avLst/>
              </a:prstTxWarp>
            </a:bodyPr>
            <a:lstStyle/>
            <a:p>
              <a:endParaRPr lang="en-US" dirty="0">
                <a:latin typeface="Calibri" pitchFamily="34" charset="0"/>
              </a:endParaRPr>
            </a:p>
          </p:txBody>
        </p:sp>
      </p:grpSp>
      <p:sp>
        <p:nvSpPr>
          <p:cNvPr id="39" name="TextBox 38"/>
          <p:cNvSpPr txBox="1"/>
          <p:nvPr/>
        </p:nvSpPr>
        <p:spPr>
          <a:xfrm>
            <a:off x="4314000" y="5633952"/>
            <a:ext cx="3564000" cy="648000"/>
          </a:xfrm>
          <a:prstGeom prst="rect">
            <a:avLst/>
          </a:prstGeom>
          <a:solidFill>
            <a:schemeClr val="bg1">
              <a:lumMod val="75000"/>
            </a:schemeClr>
          </a:solidFill>
        </p:spPr>
        <p:txBody>
          <a:bodyPr wrap="square" rtlCol="0" anchor="ctr" anchorCtr="0">
            <a:noAutofit/>
          </a:bodyPr>
          <a:lstStyle/>
          <a:p>
            <a:pPr algn="ctr">
              <a:spcAft>
                <a:spcPts val="1800"/>
              </a:spcAft>
            </a:pPr>
            <a:r>
              <a:rPr lang="en-GB" sz="1600" b="1" dirty="0" smtClean="0">
                <a:latin typeface="Calibri" pitchFamily="34" charset="0"/>
              </a:rPr>
              <a:t>Effectively </a:t>
            </a:r>
            <a:r>
              <a:rPr lang="en-GB" sz="1600" b="1" dirty="0">
                <a:latin typeface="Calibri" pitchFamily="34" charset="0"/>
              </a:rPr>
              <a:t>doubles the available capacity of the </a:t>
            </a:r>
            <a:r>
              <a:rPr lang="en-GB" sz="1600" b="1" dirty="0" smtClean="0">
                <a:latin typeface="Calibri" pitchFamily="34" charset="0"/>
              </a:rPr>
              <a:t>circuit</a:t>
            </a:r>
            <a:endParaRPr lang="en-GB" sz="1600" b="1" dirty="0">
              <a:latin typeface="Calibri" pitchFamily="34" charset="0"/>
            </a:endParaRPr>
          </a:p>
        </p:txBody>
      </p:sp>
      <p:sp>
        <p:nvSpPr>
          <p:cNvPr id="40" name="TextBox 39"/>
          <p:cNvSpPr txBox="1"/>
          <p:nvPr/>
        </p:nvSpPr>
        <p:spPr>
          <a:xfrm>
            <a:off x="4314000" y="4915720"/>
            <a:ext cx="3564000" cy="648000"/>
          </a:xfrm>
          <a:prstGeom prst="rect">
            <a:avLst/>
          </a:prstGeom>
          <a:solidFill>
            <a:schemeClr val="bg1">
              <a:lumMod val="75000"/>
            </a:schemeClr>
          </a:solidFill>
        </p:spPr>
        <p:txBody>
          <a:bodyPr wrap="square" rtlCol="0" anchor="ctr" anchorCtr="0">
            <a:noAutofit/>
          </a:bodyPr>
          <a:lstStyle/>
          <a:p>
            <a:pPr algn="ctr">
              <a:spcAft>
                <a:spcPts val="1800"/>
              </a:spcAft>
            </a:pPr>
            <a:r>
              <a:rPr lang="en-GB" sz="1600" b="1" dirty="0" smtClean="0">
                <a:latin typeface="Calibri" pitchFamily="34" charset="0"/>
              </a:rPr>
              <a:t>Enhanced </a:t>
            </a:r>
            <a:r>
              <a:rPr lang="en-GB" sz="1600" b="1" dirty="0">
                <a:latin typeface="Calibri" pitchFamily="34" charset="0"/>
              </a:rPr>
              <a:t>network management </a:t>
            </a:r>
            <a:r>
              <a:rPr lang="en-GB" sz="1600" b="1" dirty="0" smtClean="0">
                <a:latin typeface="Calibri" pitchFamily="34" charset="0"/>
              </a:rPr>
              <a:t>software</a:t>
            </a:r>
            <a:endParaRPr lang="en-GB" sz="1600" b="1" dirty="0">
              <a:latin typeface="Calibri" pitchFamily="34" charset="0"/>
            </a:endParaRPr>
          </a:p>
        </p:txBody>
      </p:sp>
      <p:sp>
        <p:nvSpPr>
          <p:cNvPr id="41" name="TextBox 40"/>
          <p:cNvSpPr txBox="1"/>
          <p:nvPr/>
        </p:nvSpPr>
        <p:spPr>
          <a:xfrm>
            <a:off x="696000" y="1211044"/>
            <a:ext cx="10800000" cy="540000"/>
          </a:xfrm>
          <a:prstGeom prst="round2SameRect">
            <a:avLst>
              <a:gd name="adj1" fmla="val 29508"/>
              <a:gd name="adj2" fmla="val 0"/>
            </a:avLst>
          </a:prstGeom>
          <a:solidFill>
            <a:schemeClr val="tx1"/>
          </a:solidFill>
        </p:spPr>
        <p:txBody>
          <a:bodyPr wrap="square" lIns="0" tIns="0" rIns="0" bIns="0" rtlCol="0" anchor="ctr" anchorCtr="0">
            <a:noAutofit/>
          </a:bodyPr>
          <a:lstStyle/>
          <a:p>
            <a:pPr algn="ctr"/>
            <a:r>
              <a:rPr lang="en-GB" sz="2200" dirty="0" smtClean="0">
                <a:solidFill>
                  <a:schemeClr val="bg1"/>
                </a:solidFill>
                <a:latin typeface="Calibri" pitchFamily="34" charset="0"/>
              </a:rPr>
              <a:t>Capacity to Customers unlocks latent capacity on the electricity network</a:t>
            </a:r>
            <a:endParaRPr lang="en-GB" sz="2200" dirty="0">
              <a:solidFill>
                <a:schemeClr val="bg1"/>
              </a:solidFill>
              <a:latin typeface="Calibri" pitchFamily="34" charset="0"/>
            </a:endParaRPr>
          </a:p>
        </p:txBody>
      </p:sp>
      <p:grpSp>
        <p:nvGrpSpPr>
          <p:cNvPr id="42" name="Group 48"/>
          <p:cNvGrpSpPr/>
          <p:nvPr/>
        </p:nvGrpSpPr>
        <p:grpSpPr>
          <a:xfrm>
            <a:off x="696000" y="4915720"/>
            <a:ext cx="3564000" cy="1368152"/>
            <a:chOff x="265352" y="5199680"/>
            <a:chExt cx="2845048" cy="1368152"/>
          </a:xfrm>
        </p:grpSpPr>
        <p:sp>
          <p:nvSpPr>
            <p:cNvPr id="43" name="TextBox 42"/>
            <p:cNvSpPr txBox="1"/>
            <p:nvPr/>
          </p:nvSpPr>
          <p:spPr>
            <a:xfrm flipH="1" flipV="1">
              <a:off x="266400" y="5199680"/>
              <a:ext cx="2844000" cy="1368152"/>
            </a:xfrm>
            <a:prstGeom prst="round1Rect">
              <a:avLst/>
            </a:prstGeom>
            <a:solidFill>
              <a:schemeClr val="bg1">
                <a:lumMod val="75000"/>
              </a:schemeClr>
            </a:solidFill>
          </p:spPr>
          <p:txBody>
            <a:bodyPr wrap="square" rtlCol="0" anchor="ctr" anchorCtr="0">
              <a:noAutofit/>
            </a:bodyPr>
            <a:lstStyle/>
            <a:p>
              <a:pPr algn="ctr">
                <a:spcAft>
                  <a:spcPts val="1800"/>
                </a:spcAft>
              </a:pPr>
              <a:endParaRPr lang="en-GB" sz="1600" b="1" dirty="0">
                <a:latin typeface="Calibri" pitchFamily="34" charset="0"/>
              </a:endParaRPr>
            </a:p>
          </p:txBody>
        </p:sp>
        <p:sp>
          <p:nvSpPr>
            <p:cNvPr id="44" name="TextBox 43"/>
            <p:cNvSpPr txBox="1"/>
            <p:nvPr/>
          </p:nvSpPr>
          <p:spPr>
            <a:xfrm>
              <a:off x="265352" y="5221649"/>
              <a:ext cx="2844868" cy="1344263"/>
            </a:xfrm>
            <a:prstGeom prst="rect">
              <a:avLst/>
            </a:prstGeom>
            <a:noFill/>
          </p:spPr>
          <p:txBody>
            <a:bodyPr wrap="square" rtlCol="0" anchor="ctr" anchorCtr="0">
              <a:noAutofit/>
            </a:bodyPr>
            <a:lstStyle/>
            <a:p>
              <a:pPr algn="ctr"/>
              <a:r>
                <a:rPr lang="en-GB" sz="1600" b="1" dirty="0" smtClean="0">
                  <a:latin typeface="Calibri" pitchFamily="34" charset="0"/>
                </a:rPr>
                <a:t>Facilitates connection of new demand and generation without reinforcement</a:t>
              </a:r>
            </a:p>
          </p:txBody>
        </p:sp>
      </p:grpSp>
      <p:grpSp>
        <p:nvGrpSpPr>
          <p:cNvPr id="45" name="Group 47"/>
          <p:cNvGrpSpPr/>
          <p:nvPr/>
        </p:nvGrpSpPr>
        <p:grpSpPr>
          <a:xfrm>
            <a:off x="7932000" y="4915720"/>
            <a:ext cx="3564000" cy="1368153"/>
            <a:chOff x="6047612" y="5199680"/>
            <a:chExt cx="2844868" cy="1368153"/>
          </a:xfrm>
        </p:grpSpPr>
        <p:sp>
          <p:nvSpPr>
            <p:cNvPr id="46" name="TextBox 45"/>
            <p:cNvSpPr txBox="1"/>
            <p:nvPr/>
          </p:nvSpPr>
          <p:spPr>
            <a:xfrm flipV="1">
              <a:off x="6047612" y="5199680"/>
              <a:ext cx="2844868" cy="1368153"/>
            </a:xfrm>
            <a:prstGeom prst="round1Rect">
              <a:avLst/>
            </a:prstGeom>
            <a:solidFill>
              <a:schemeClr val="bg1">
                <a:lumMod val="75000"/>
              </a:schemeClr>
            </a:solidFill>
          </p:spPr>
          <p:txBody>
            <a:bodyPr wrap="square" rtlCol="0" anchor="ctr" anchorCtr="0">
              <a:noAutofit/>
            </a:bodyPr>
            <a:lstStyle/>
            <a:p>
              <a:pPr algn="ctr">
                <a:spcAft>
                  <a:spcPts val="1800"/>
                </a:spcAft>
              </a:pPr>
              <a:endParaRPr lang="en-GB" sz="1600" b="1" dirty="0">
                <a:latin typeface="Calibri" pitchFamily="34" charset="0"/>
              </a:endParaRPr>
            </a:p>
          </p:txBody>
        </p:sp>
        <p:sp>
          <p:nvSpPr>
            <p:cNvPr id="47" name="TextBox 46"/>
            <p:cNvSpPr txBox="1"/>
            <p:nvPr/>
          </p:nvSpPr>
          <p:spPr>
            <a:xfrm>
              <a:off x="6047612" y="5221649"/>
              <a:ext cx="2844868" cy="1344263"/>
            </a:xfrm>
            <a:prstGeom prst="rect">
              <a:avLst/>
            </a:prstGeom>
            <a:noFill/>
          </p:spPr>
          <p:txBody>
            <a:bodyPr wrap="square" rtlCol="0" anchor="ctr" anchorCtr="0">
              <a:noAutofit/>
            </a:bodyPr>
            <a:lstStyle/>
            <a:p>
              <a:pPr algn="ctr">
                <a:spcAft>
                  <a:spcPts val="1800"/>
                </a:spcAft>
              </a:pPr>
              <a:r>
                <a:rPr lang="en-GB" sz="1600" b="1" dirty="0" smtClean="0">
                  <a:latin typeface="Calibri" pitchFamily="34" charset="0"/>
                </a:rPr>
                <a:t>Allow us to control a customer’s consumption on a circuit at the time of fault</a:t>
              </a:r>
              <a:endParaRPr lang="en-GB" sz="1600" b="1" dirty="0">
                <a:latin typeface="Calibri" pitchFamily="34" charset="0"/>
              </a:endParaRPr>
            </a:p>
          </p:txBody>
        </p:sp>
      </p:gr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Capacity to Customers benefits</a:t>
            </a:r>
            <a:endParaRPr lang="en-GB" dirty="0"/>
          </a:p>
        </p:txBody>
      </p:sp>
      <p:sp>
        <p:nvSpPr>
          <p:cNvPr id="3" name="TextBox 2"/>
          <p:cNvSpPr txBox="1"/>
          <p:nvPr/>
        </p:nvSpPr>
        <p:spPr>
          <a:xfrm>
            <a:off x="839417" y="1549300"/>
            <a:ext cx="3168352" cy="4650512"/>
          </a:xfrm>
          <a:prstGeom prst="roundRect">
            <a:avLst>
              <a:gd name="adj" fmla="val 8086"/>
            </a:avLst>
          </a:prstGeom>
          <a:solidFill>
            <a:schemeClr val="tx1"/>
          </a:solidFill>
        </p:spPr>
        <p:txBody>
          <a:bodyPr wrap="square" lIns="72000" tIns="72000" rIns="72000" bIns="72000" rtlCol="0" anchor="ctr">
            <a:noAutofit/>
          </a:bodyPr>
          <a:lstStyle/>
          <a:p>
            <a:pPr algn="ctr"/>
            <a:r>
              <a:rPr lang="en-GB" sz="2600" dirty="0" smtClean="0">
                <a:solidFill>
                  <a:schemeClr val="bg1"/>
                </a:solidFill>
                <a:latin typeface="Calibri" pitchFamily="34" charset="0"/>
              </a:rPr>
              <a:t>C</a:t>
            </a:r>
            <a:r>
              <a:rPr lang="en-GB" sz="2600" baseline="-25000" dirty="0" smtClean="0">
                <a:solidFill>
                  <a:schemeClr val="bg1"/>
                </a:solidFill>
                <a:latin typeface="Calibri" pitchFamily="34" charset="0"/>
              </a:rPr>
              <a:t>2</a:t>
            </a:r>
            <a:r>
              <a:rPr lang="en-GB" sz="2600" dirty="0" smtClean="0">
                <a:solidFill>
                  <a:schemeClr val="bg1"/>
                </a:solidFill>
                <a:latin typeface="Calibri" pitchFamily="34" charset="0"/>
              </a:rPr>
              <a:t>C combines new technology with innovative commercial contracts to increase the amount of electricity we can transmit through our existing network </a:t>
            </a:r>
          </a:p>
        </p:txBody>
      </p:sp>
      <p:sp>
        <p:nvSpPr>
          <p:cNvPr id="4" name="Round Single Corner Rectangle 3"/>
          <p:cNvSpPr/>
          <p:nvPr/>
        </p:nvSpPr>
        <p:spPr>
          <a:xfrm flipH="1">
            <a:off x="4888273" y="2792009"/>
            <a:ext cx="3175158" cy="526413"/>
          </a:xfrm>
          <a:prstGeom prst="round1Rect">
            <a:avLst>
              <a:gd name="adj" fmla="val 0"/>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smtClean="0">
                <a:solidFill>
                  <a:schemeClr val="tx1"/>
                </a:solidFill>
                <a:latin typeface="Calibri" pitchFamily="34" charset="0"/>
              </a:rPr>
              <a:t>Benefits</a:t>
            </a:r>
            <a:endParaRPr lang="en-GB" sz="1800" b="1" dirty="0">
              <a:solidFill>
                <a:schemeClr val="tx1"/>
              </a:solidFill>
              <a:latin typeface="Calibri" pitchFamily="34" charset="0"/>
            </a:endParaRPr>
          </a:p>
        </p:txBody>
      </p:sp>
      <p:sp>
        <p:nvSpPr>
          <p:cNvPr id="5" name="Rectangle 57"/>
          <p:cNvSpPr>
            <a:spLocks/>
          </p:cNvSpPr>
          <p:nvPr/>
        </p:nvSpPr>
        <p:spPr bwMode="auto">
          <a:xfrm>
            <a:off x="5633832" y="3384422"/>
            <a:ext cx="2429598" cy="52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r>
              <a:rPr lang="en-US" sz="1400" dirty="0" smtClean="0">
                <a:solidFill>
                  <a:schemeClr val="tx1"/>
                </a:solidFill>
                <a:latin typeface="Calibri" pitchFamily="34" charset="0"/>
                <a:sym typeface="Calibri Bold" charset="0"/>
              </a:rPr>
              <a:t>Rapidly deployable</a:t>
            </a:r>
          </a:p>
        </p:txBody>
      </p:sp>
      <p:sp>
        <p:nvSpPr>
          <p:cNvPr id="6" name="Rectangle 57"/>
          <p:cNvSpPr>
            <a:spLocks/>
          </p:cNvSpPr>
          <p:nvPr/>
        </p:nvSpPr>
        <p:spPr bwMode="auto">
          <a:xfrm>
            <a:off x="5633834" y="3956666"/>
            <a:ext cx="2429598" cy="52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lvl="0"/>
            <a:r>
              <a:rPr lang="en-GB" sz="1400" dirty="0" smtClean="0">
                <a:solidFill>
                  <a:schemeClr val="tx1"/>
                </a:solidFill>
                <a:latin typeface="Calibri" pitchFamily="34" charset="0"/>
              </a:rPr>
              <a:t>Reinforcement deferral</a:t>
            </a:r>
          </a:p>
        </p:txBody>
      </p:sp>
      <p:sp>
        <p:nvSpPr>
          <p:cNvPr id="7" name="Rectangle 57"/>
          <p:cNvSpPr>
            <a:spLocks/>
          </p:cNvSpPr>
          <p:nvPr/>
        </p:nvSpPr>
        <p:spPr bwMode="auto">
          <a:xfrm>
            <a:off x="5633834" y="4528911"/>
            <a:ext cx="2429598" cy="52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lvl="0"/>
            <a:r>
              <a:rPr lang="en-GB" sz="1400" dirty="0" smtClean="0">
                <a:solidFill>
                  <a:schemeClr val="tx1"/>
                </a:solidFill>
                <a:latin typeface="Calibri" pitchFamily="34" charset="0"/>
              </a:rPr>
              <a:t>Develops new DR market</a:t>
            </a:r>
          </a:p>
        </p:txBody>
      </p:sp>
      <p:sp>
        <p:nvSpPr>
          <p:cNvPr id="8" name="Rectangle 57"/>
          <p:cNvSpPr>
            <a:spLocks/>
          </p:cNvSpPr>
          <p:nvPr/>
        </p:nvSpPr>
        <p:spPr bwMode="auto">
          <a:xfrm>
            <a:off x="5633834" y="5101156"/>
            <a:ext cx="2429598" cy="52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lvl="0"/>
            <a:r>
              <a:rPr lang="en-GB" sz="1400" dirty="0" smtClean="0">
                <a:solidFill>
                  <a:schemeClr val="tx1"/>
                </a:solidFill>
                <a:latin typeface="Calibri" pitchFamily="34" charset="0"/>
              </a:rPr>
              <a:t>Cost deferral </a:t>
            </a:r>
          </a:p>
        </p:txBody>
      </p:sp>
      <p:sp>
        <p:nvSpPr>
          <p:cNvPr id="9" name="Rectangle 57"/>
          <p:cNvSpPr>
            <a:spLocks/>
          </p:cNvSpPr>
          <p:nvPr/>
        </p:nvSpPr>
        <p:spPr bwMode="auto">
          <a:xfrm>
            <a:off x="5633834" y="5673399"/>
            <a:ext cx="2429598" cy="52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lvl="0"/>
            <a:r>
              <a:rPr lang="en-GB" sz="1400" dirty="0" smtClean="0">
                <a:solidFill>
                  <a:schemeClr val="tx1"/>
                </a:solidFill>
                <a:latin typeface="Calibri" pitchFamily="34" charset="0"/>
              </a:rPr>
              <a:t>Carbon reduction</a:t>
            </a:r>
          </a:p>
        </p:txBody>
      </p:sp>
      <p:sp>
        <p:nvSpPr>
          <p:cNvPr id="10" name="Round Single Corner Rectangle 9"/>
          <p:cNvSpPr/>
          <p:nvPr/>
        </p:nvSpPr>
        <p:spPr>
          <a:xfrm flipH="1">
            <a:off x="8207830" y="4534344"/>
            <a:ext cx="1579239" cy="1660225"/>
          </a:xfrm>
          <a:prstGeom prst="round1Rect">
            <a:avLst>
              <a:gd name="adj" fmla="val 0"/>
            </a:avLst>
          </a:prstGeom>
          <a:solidFill>
            <a:schemeClr val="tx1"/>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b"/>
          <a:lstStyle/>
          <a:p>
            <a:pPr algn="ctr"/>
            <a:endParaRPr lang="en-GB" sz="1800" b="1" dirty="0">
              <a:solidFill>
                <a:schemeClr val="bg1"/>
              </a:solidFill>
              <a:latin typeface="Calibri" pitchFamily="34" charset="0"/>
            </a:endParaRPr>
          </a:p>
        </p:txBody>
      </p:sp>
      <p:sp>
        <p:nvSpPr>
          <p:cNvPr id="11" name="Round Single Corner Rectangle 10"/>
          <p:cNvSpPr/>
          <p:nvPr/>
        </p:nvSpPr>
        <p:spPr>
          <a:xfrm flipH="1">
            <a:off x="9776931" y="4534344"/>
            <a:ext cx="1579239" cy="1660225"/>
          </a:xfrm>
          <a:prstGeom prst="round1Rect">
            <a:avLst>
              <a:gd name="adj" fmla="val 0"/>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latin typeface="Calibri" pitchFamily="34" charset="0"/>
              </a:rPr>
              <a:t>Significant  deferred reinforcement</a:t>
            </a:r>
          </a:p>
        </p:txBody>
      </p:sp>
      <p:grpSp>
        <p:nvGrpSpPr>
          <p:cNvPr id="12" name="Group 11"/>
          <p:cNvGrpSpPr/>
          <p:nvPr/>
        </p:nvGrpSpPr>
        <p:grpSpPr>
          <a:xfrm>
            <a:off x="8197692" y="2792009"/>
            <a:ext cx="1589377" cy="1660225"/>
            <a:chOff x="4641419" y="3211220"/>
            <a:chExt cx="1589377" cy="1660225"/>
          </a:xfrm>
        </p:grpSpPr>
        <p:sp>
          <p:nvSpPr>
            <p:cNvPr id="13" name="Round Single Corner Rectangle 12"/>
            <p:cNvSpPr/>
            <p:nvPr/>
          </p:nvSpPr>
          <p:spPr>
            <a:xfrm flipH="1">
              <a:off x="4651557" y="3211220"/>
              <a:ext cx="1579239" cy="1660225"/>
            </a:xfrm>
            <a:prstGeom prst="round1Rect">
              <a:avLst>
                <a:gd name="adj" fmla="val 0"/>
              </a:avLst>
            </a:prstGeom>
            <a:solidFill>
              <a:schemeClr val="accent4">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b"/>
            <a:lstStyle/>
            <a:p>
              <a:pPr algn="ctr"/>
              <a:endParaRPr lang="en-GB" sz="1800" b="1" dirty="0">
                <a:solidFill>
                  <a:schemeClr val="bg1"/>
                </a:solidFill>
                <a:latin typeface="Calibri" pitchFamily="34" charset="0"/>
              </a:endParaRPr>
            </a:p>
          </p:txBody>
        </p:sp>
        <p:sp>
          <p:nvSpPr>
            <p:cNvPr id="14" name="Freeform 109"/>
            <p:cNvSpPr>
              <a:spLocks noChangeAspect="1" noChangeArrowheads="1"/>
            </p:cNvSpPr>
            <p:nvPr/>
          </p:nvSpPr>
          <p:spPr bwMode="auto">
            <a:xfrm>
              <a:off x="5085575" y="3404136"/>
              <a:ext cx="728961" cy="1056303"/>
            </a:xfrm>
            <a:custGeom>
              <a:avLst/>
              <a:gdLst>
                <a:gd name="T0" fmla="*/ 2147483647 w 2384"/>
                <a:gd name="T1" fmla="*/ 2147483647 h 3456"/>
                <a:gd name="T2" fmla="*/ 2147483647 w 2384"/>
                <a:gd name="T3" fmla="*/ 2147483647 h 3456"/>
                <a:gd name="T4" fmla="*/ 2147483647 w 2384"/>
                <a:gd name="T5" fmla="*/ 2147483647 h 3456"/>
                <a:gd name="T6" fmla="*/ 2147483647 w 2384"/>
                <a:gd name="T7" fmla="*/ 2147483647 h 3456"/>
                <a:gd name="T8" fmla="*/ 2147483647 w 2384"/>
                <a:gd name="T9" fmla="*/ 2147483647 h 3456"/>
                <a:gd name="T10" fmla="*/ 2147483647 w 2384"/>
                <a:gd name="T11" fmla="*/ 2147483647 h 3456"/>
                <a:gd name="T12" fmla="*/ 2147483647 w 2384"/>
                <a:gd name="T13" fmla="*/ 2147483647 h 3456"/>
                <a:gd name="T14" fmla="*/ 2147483647 w 2384"/>
                <a:gd name="T15" fmla="*/ 2147483647 h 3456"/>
                <a:gd name="T16" fmla="*/ 2147483647 w 2384"/>
                <a:gd name="T17" fmla="*/ 2147483647 h 3456"/>
                <a:gd name="T18" fmla="*/ 2147483647 w 2384"/>
                <a:gd name="T19" fmla="*/ 2147483647 h 3456"/>
                <a:gd name="T20" fmla="*/ 2147483647 w 2384"/>
                <a:gd name="T21" fmla="*/ 2147483647 h 3456"/>
                <a:gd name="T22" fmla="*/ 2147483647 w 2384"/>
                <a:gd name="T23" fmla="*/ 2147483647 h 3456"/>
                <a:gd name="T24" fmla="*/ 2147483647 w 2384"/>
                <a:gd name="T25" fmla="*/ 2147483647 h 3456"/>
                <a:gd name="T26" fmla="*/ 2147483647 w 2384"/>
                <a:gd name="T27" fmla="*/ 2147483647 h 3456"/>
                <a:gd name="T28" fmla="*/ 2147483647 w 2384"/>
                <a:gd name="T29" fmla="*/ 2147483647 h 3456"/>
                <a:gd name="T30" fmla="*/ 2147483647 w 2384"/>
                <a:gd name="T31" fmla="*/ 2147483647 h 3456"/>
                <a:gd name="T32" fmla="*/ 2147483647 w 2384"/>
                <a:gd name="T33" fmla="*/ 2147483647 h 3456"/>
                <a:gd name="T34" fmla="*/ 2147483647 w 2384"/>
                <a:gd name="T35" fmla="*/ 2147483647 h 3456"/>
                <a:gd name="T36" fmla="*/ 2147483647 w 2384"/>
                <a:gd name="T37" fmla="*/ 2147483647 h 3456"/>
                <a:gd name="T38" fmla="*/ 2147483647 w 2384"/>
                <a:gd name="T39" fmla="*/ 2147483647 h 3456"/>
                <a:gd name="T40" fmla="*/ 2147483647 w 2384"/>
                <a:gd name="T41" fmla="*/ 2147483647 h 3456"/>
                <a:gd name="T42" fmla="*/ 2147483647 w 2384"/>
                <a:gd name="T43" fmla="*/ 2147483647 h 3456"/>
                <a:gd name="T44" fmla="*/ 2147483647 w 2384"/>
                <a:gd name="T45" fmla="*/ 2147483647 h 3456"/>
                <a:gd name="T46" fmla="*/ 2147483647 w 2384"/>
                <a:gd name="T47" fmla="*/ 2147483647 h 3456"/>
                <a:gd name="T48" fmla="*/ 2147483647 w 2384"/>
                <a:gd name="T49" fmla="*/ 2147483647 h 3456"/>
                <a:gd name="T50" fmla="*/ 2147483647 w 2384"/>
                <a:gd name="T51" fmla="*/ 2147483647 h 3456"/>
                <a:gd name="T52" fmla="*/ 2147483647 w 2384"/>
                <a:gd name="T53" fmla="*/ 2147483647 h 3456"/>
                <a:gd name="T54" fmla="*/ 2147483647 w 2384"/>
                <a:gd name="T55" fmla="*/ 2147483647 h 3456"/>
                <a:gd name="T56" fmla="*/ 2147483647 w 2384"/>
                <a:gd name="T57" fmla="*/ 2147483647 h 3456"/>
                <a:gd name="T58" fmla="*/ 2147483647 w 2384"/>
                <a:gd name="T59" fmla="*/ 2147483647 h 3456"/>
                <a:gd name="T60" fmla="*/ 2147483647 w 2384"/>
                <a:gd name="T61" fmla="*/ 2147483647 h 3456"/>
                <a:gd name="T62" fmla="*/ 2147483647 w 2384"/>
                <a:gd name="T63" fmla="*/ 2147483647 h 3456"/>
                <a:gd name="T64" fmla="*/ 2147483647 w 2384"/>
                <a:gd name="T65" fmla="*/ 2147483647 h 3456"/>
                <a:gd name="T66" fmla="*/ 2147483647 w 2384"/>
                <a:gd name="T67" fmla="*/ 2147483647 h 3456"/>
                <a:gd name="T68" fmla="*/ 2147483647 w 2384"/>
                <a:gd name="T69" fmla="*/ 2147483647 h 3456"/>
                <a:gd name="T70" fmla="*/ 2147483647 w 2384"/>
                <a:gd name="T71" fmla="*/ 2147483647 h 3456"/>
                <a:gd name="T72" fmla="*/ 2147483647 w 2384"/>
                <a:gd name="T73" fmla="*/ 2147483647 h 3456"/>
                <a:gd name="T74" fmla="*/ 2147483647 w 2384"/>
                <a:gd name="T75" fmla="*/ 2147483647 h 3456"/>
                <a:gd name="T76" fmla="*/ 2147483647 w 2384"/>
                <a:gd name="T77" fmla="*/ 2147483647 h 3456"/>
                <a:gd name="T78" fmla="*/ 2147483647 w 2384"/>
                <a:gd name="T79" fmla="*/ 2147483647 h 3456"/>
                <a:gd name="T80" fmla="*/ 2147483647 w 2384"/>
                <a:gd name="T81" fmla="*/ 2147483647 h 3456"/>
                <a:gd name="T82" fmla="*/ 2147483647 w 2384"/>
                <a:gd name="T83" fmla="*/ 2147483647 h 3456"/>
                <a:gd name="T84" fmla="*/ 2147483647 w 2384"/>
                <a:gd name="T85" fmla="*/ 2147483647 h 3456"/>
                <a:gd name="T86" fmla="*/ 2147483647 w 2384"/>
                <a:gd name="T87" fmla="*/ 2147483647 h 3456"/>
                <a:gd name="T88" fmla="*/ 2147483647 w 2384"/>
                <a:gd name="T89" fmla="*/ 2147483647 h 3456"/>
                <a:gd name="T90" fmla="*/ 2147483647 w 2384"/>
                <a:gd name="T91" fmla="*/ 2147483647 h 3456"/>
                <a:gd name="T92" fmla="*/ 2147483647 w 2384"/>
                <a:gd name="T93" fmla="*/ 2147483647 h 3456"/>
                <a:gd name="T94" fmla="*/ 0 w 2384"/>
                <a:gd name="T95" fmla="*/ 2147483647 h 3456"/>
                <a:gd name="T96" fmla="*/ 2147483647 w 2384"/>
                <a:gd name="T97" fmla="*/ 2147483647 h 3456"/>
                <a:gd name="T98" fmla="*/ 2147483647 w 2384"/>
                <a:gd name="T99" fmla="*/ 2147483647 h 3456"/>
                <a:gd name="T100" fmla="*/ 2147483647 w 2384"/>
                <a:gd name="T101" fmla="*/ 2147483647 h 3456"/>
                <a:gd name="T102" fmla="*/ 2147483647 w 2384"/>
                <a:gd name="T103" fmla="*/ 2147483647 h 3456"/>
                <a:gd name="T104" fmla="*/ 2147483647 w 2384"/>
                <a:gd name="T105" fmla="*/ 2147483647 h 3456"/>
                <a:gd name="T106" fmla="*/ 2147483647 w 2384"/>
                <a:gd name="T107" fmla="*/ 2147483647 h 3456"/>
                <a:gd name="T108" fmla="*/ 2147483647 w 2384"/>
                <a:gd name="T109" fmla="*/ 2147483647 h 3456"/>
                <a:gd name="T110" fmla="*/ 2147483647 w 2384"/>
                <a:gd name="T111" fmla="*/ 2147483647 h 3456"/>
                <a:gd name="T112" fmla="*/ 2147483647 w 2384"/>
                <a:gd name="T113" fmla="*/ 2147483647 h 3456"/>
                <a:gd name="T114" fmla="*/ 2147483647 w 2384"/>
                <a:gd name="T115" fmla="*/ 2147483647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84"/>
                <a:gd name="T175" fmla="*/ 0 h 3456"/>
                <a:gd name="T176" fmla="*/ 2384 w 2384"/>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84" h="3456">
                  <a:moveTo>
                    <a:pt x="1257" y="0"/>
                  </a:moveTo>
                  <a:lnTo>
                    <a:pt x="1340" y="2"/>
                  </a:lnTo>
                  <a:lnTo>
                    <a:pt x="1420" y="7"/>
                  </a:lnTo>
                  <a:lnTo>
                    <a:pt x="1498" y="18"/>
                  </a:lnTo>
                  <a:lnTo>
                    <a:pt x="1571" y="31"/>
                  </a:lnTo>
                  <a:lnTo>
                    <a:pt x="1640" y="48"/>
                  </a:lnTo>
                  <a:lnTo>
                    <a:pt x="1707" y="70"/>
                  </a:lnTo>
                  <a:lnTo>
                    <a:pt x="1770" y="95"/>
                  </a:lnTo>
                  <a:lnTo>
                    <a:pt x="1830" y="125"/>
                  </a:lnTo>
                  <a:lnTo>
                    <a:pt x="1885" y="158"/>
                  </a:lnTo>
                  <a:lnTo>
                    <a:pt x="1938" y="195"/>
                  </a:lnTo>
                  <a:lnTo>
                    <a:pt x="1987" y="236"/>
                  </a:lnTo>
                  <a:lnTo>
                    <a:pt x="2033" y="281"/>
                  </a:lnTo>
                  <a:lnTo>
                    <a:pt x="2078" y="333"/>
                  </a:lnTo>
                  <a:lnTo>
                    <a:pt x="2120" y="391"/>
                  </a:lnTo>
                  <a:lnTo>
                    <a:pt x="2158" y="450"/>
                  </a:lnTo>
                  <a:lnTo>
                    <a:pt x="2190" y="515"/>
                  </a:lnTo>
                  <a:lnTo>
                    <a:pt x="2220" y="583"/>
                  </a:lnTo>
                  <a:lnTo>
                    <a:pt x="2244" y="656"/>
                  </a:lnTo>
                  <a:lnTo>
                    <a:pt x="2265" y="732"/>
                  </a:lnTo>
                  <a:lnTo>
                    <a:pt x="2281" y="812"/>
                  </a:lnTo>
                  <a:lnTo>
                    <a:pt x="2292" y="895"/>
                  </a:lnTo>
                  <a:lnTo>
                    <a:pt x="2300" y="982"/>
                  </a:lnTo>
                  <a:lnTo>
                    <a:pt x="2304" y="1073"/>
                  </a:lnTo>
                  <a:lnTo>
                    <a:pt x="1878" y="1073"/>
                  </a:lnTo>
                  <a:lnTo>
                    <a:pt x="1876" y="999"/>
                  </a:lnTo>
                  <a:lnTo>
                    <a:pt x="1870" y="928"/>
                  </a:lnTo>
                  <a:lnTo>
                    <a:pt x="1859" y="861"/>
                  </a:lnTo>
                  <a:lnTo>
                    <a:pt x="1846" y="798"/>
                  </a:lnTo>
                  <a:lnTo>
                    <a:pt x="1828" y="739"/>
                  </a:lnTo>
                  <a:lnTo>
                    <a:pt x="1806" y="685"/>
                  </a:lnTo>
                  <a:lnTo>
                    <a:pt x="1780" y="635"/>
                  </a:lnTo>
                  <a:lnTo>
                    <a:pt x="1749" y="589"/>
                  </a:lnTo>
                  <a:lnTo>
                    <a:pt x="1716" y="546"/>
                  </a:lnTo>
                  <a:lnTo>
                    <a:pt x="1681" y="512"/>
                  </a:lnTo>
                  <a:lnTo>
                    <a:pt x="1643" y="481"/>
                  </a:lnTo>
                  <a:lnTo>
                    <a:pt x="1602" y="455"/>
                  </a:lnTo>
                  <a:lnTo>
                    <a:pt x="1558" y="430"/>
                  </a:lnTo>
                  <a:lnTo>
                    <a:pt x="1511" y="411"/>
                  </a:lnTo>
                  <a:lnTo>
                    <a:pt x="1460" y="395"/>
                  </a:lnTo>
                  <a:lnTo>
                    <a:pt x="1405" y="382"/>
                  </a:lnTo>
                  <a:lnTo>
                    <a:pt x="1348" y="373"/>
                  </a:lnTo>
                  <a:lnTo>
                    <a:pt x="1286" y="368"/>
                  </a:lnTo>
                  <a:lnTo>
                    <a:pt x="1222" y="365"/>
                  </a:lnTo>
                  <a:lnTo>
                    <a:pt x="1152" y="368"/>
                  </a:lnTo>
                  <a:lnTo>
                    <a:pt x="1087" y="374"/>
                  </a:lnTo>
                  <a:lnTo>
                    <a:pt x="1025" y="384"/>
                  </a:lnTo>
                  <a:lnTo>
                    <a:pt x="966" y="399"/>
                  </a:lnTo>
                  <a:lnTo>
                    <a:pt x="912" y="418"/>
                  </a:lnTo>
                  <a:lnTo>
                    <a:pt x="861" y="441"/>
                  </a:lnTo>
                  <a:lnTo>
                    <a:pt x="815" y="468"/>
                  </a:lnTo>
                  <a:lnTo>
                    <a:pt x="772" y="500"/>
                  </a:lnTo>
                  <a:lnTo>
                    <a:pt x="734" y="534"/>
                  </a:lnTo>
                  <a:lnTo>
                    <a:pt x="695" y="578"/>
                  </a:lnTo>
                  <a:lnTo>
                    <a:pt x="661" y="623"/>
                  </a:lnTo>
                  <a:lnTo>
                    <a:pt x="633" y="671"/>
                  </a:lnTo>
                  <a:lnTo>
                    <a:pt x="610" y="722"/>
                  </a:lnTo>
                  <a:lnTo>
                    <a:pt x="591" y="774"/>
                  </a:lnTo>
                  <a:lnTo>
                    <a:pt x="579" y="829"/>
                  </a:lnTo>
                  <a:lnTo>
                    <a:pt x="571" y="886"/>
                  </a:lnTo>
                  <a:lnTo>
                    <a:pt x="568" y="946"/>
                  </a:lnTo>
                  <a:lnTo>
                    <a:pt x="571" y="1005"/>
                  </a:lnTo>
                  <a:lnTo>
                    <a:pt x="582" y="1066"/>
                  </a:lnTo>
                  <a:lnTo>
                    <a:pt x="597" y="1128"/>
                  </a:lnTo>
                  <a:lnTo>
                    <a:pt x="620" y="1191"/>
                  </a:lnTo>
                  <a:lnTo>
                    <a:pt x="633" y="1221"/>
                  </a:lnTo>
                  <a:lnTo>
                    <a:pt x="649" y="1257"/>
                  </a:lnTo>
                  <a:lnTo>
                    <a:pt x="668" y="1298"/>
                  </a:lnTo>
                  <a:lnTo>
                    <a:pt x="689" y="1343"/>
                  </a:lnTo>
                  <a:lnTo>
                    <a:pt x="714" y="1393"/>
                  </a:lnTo>
                  <a:lnTo>
                    <a:pt x="741" y="1447"/>
                  </a:lnTo>
                  <a:lnTo>
                    <a:pt x="771" y="1507"/>
                  </a:lnTo>
                  <a:lnTo>
                    <a:pt x="804" y="1572"/>
                  </a:lnTo>
                  <a:lnTo>
                    <a:pt x="839" y="1642"/>
                  </a:lnTo>
                  <a:lnTo>
                    <a:pt x="1595" y="1642"/>
                  </a:lnTo>
                  <a:lnTo>
                    <a:pt x="1595" y="1881"/>
                  </a:lnTo>
                  <a:lnTo>
                    <a:pt x="943" y="1881"/>
                  </a:lnTo>
                  <a:lnTo>
                    <a:pt x="954" y="1931"/>
                  </a:lnTo>
                  <a:lnTo>
                    <a:pt x="963" y="1975"/>
                  </a:lnTo>
                  <a:lnTo>
                    <a:pt x="970" y="2014"/>
                  </a:lnTo>
                  <a:lnTo>
                    <a:pt x="977" y="2046"/>
                  </a:lnTo>
                  <a:lnTo>
                    <a:pt x="984" y="2107"/>
                  </a:lnTo>
                  <a:lnTo>
                    <a:pt x="987" y="2171"/>
                  </a:lnTo>
                  <a:lnTo>
                    <a:pt x="983" y="2247"/>
                  </a:lnTo>
                  <a:lnTo>
                    <a:pt x="972" y="2323"/>
                  </a:lnTo>
                  <a:lnTo>
                    <a:pt x="953" y="2399"/>
                  </a:lnTo>
                  <a:lnTo>
                    <a:pt x="925" y="2475"/>
                  </a:lnTo>
                  <a:lnTo>
                    <a:pt x="891" y="2550"/>
                  </a:lnTo>
                  <a:lnTo>
                    <a:pt x="849" y="2624"/>
                  </a:lnTo>
                  <a:lnTo>
                    <a:pt x="807" y="2688"/>
                  </a:lnTo>
                  <a:lnTo>
                    <a:pt x="758" y="2752"/>
                  </a:lnTo>
                  <a:lnTo>
                    <a:pt x="702" y="2816"/>
                  </a:lnTo>
                  <a:lnTo>
                    <a:pt x="640" y="2880"/>
                  </a:lnTo>
                  <a:lnTo>
                    <a:pt x="572" y="2943"/>
                  </a:lnTo>
                  <a:lnTo>
                    <a:pt x="498" y="3007"/>
                  </a:lnTo>
                  <a:lnTo>
                    <a:pt x="416" y="3070"/>
                  </a:lnTo>
                  <a:lnTo>
                    <a:pt x="496" y="3032"/>
                  </a:lnTo>
                  <a:lnTo>
                    <a:pt x="574" y="2997"/>
                  </a:lnTo>
                  <a:lnTo>
                    <a:pt x="652" y="2968"/>
                  </a:lnTo>
                  <a:lnTo>
                    <a:pt x="729" y="2942"/>
                  </a:lnTo>
                  <a:lnTo>
                    <a:pt x="806" y="2922"/>
                  </a:lnTo>
                  <a:lnTo>
                    <a:pt x="881" y="2906"/>
                  </a:lnTo>
                  <a:lnTo>
                    <a:pt x="957" y="2898"/>
                  </a:lnTo>
                  <a:lnTo>
                    <a:pt x="1031" y="2895"/>
                  </a:lnTo>
                  <a:lnTo>
                    <a:pt x="1081" y="2897"/>
                  </a:lnTo>
                  <a:lnTo>
                    <a:pt x="1134" y="2902"/>
                  </a:lnTo>
                  <a:lnTo>
                    <a:pt x="1193" y="2910"/>
                  </a:lnTo>
                  <a:lnTo>
                    <a:pt x="1256" y="2922"/>
                  </a:lnTo>
                  <a:lnTo>
                    <a:pt x="1322" y="2937"/>
                  </a:lnTo>
                  <a:lnTo>
                    <a:pt x="1394" y="2955"/>
                  </a:lnTo>
                  <a:lnTo>
                    <a:pt x="1469" y="2976"/>
                  </a:lnTo>
                  <a:lnTo>
                    <a:pt x="1527" y="2994"/>
                  </a:lnTo>
                  <a:lnTo>
                    <a:pt x="1582" y="3009"/>
                  </a:lnTo>
                  <a:lnTo>
                    <a:pt x="1630" y="3021"/>
                  </a:lnTo>
                  <a:lnTo>
                    <a:pt x="1675" y="3033"/>
                  </a:lnTo>
                  <a:lnTo>
                    <a:pt x="1715" y="3042"/>
                  </a:lnTo>
                  <a:lnTo>
                    <a:pt x="1749" y="3050"/>
                  </a:lnTo>
                  <a:lnTo>
                    <a:pt x="1780" y="3054"/>
                  </a:lnTo>
                  <a:lnTo>
                    <a:pt x="1806" y="3057"/>
                  </a:lnTo>
                  <a:lnTo>
                    <a:pt x="1827" y="3058"/>
                  </a:lnTo>
                  <a:lnTo>
                    <a:pt x="1880" y="3056"/>
                  </a:lnTo>
                  <a:lnTo>
                    <a:pt x="1931" y="3048"/>
                  </a:lnTo>
                  <a:lnTo>
                    <a:pt x="1979" y="3035"/>
                  </a:lnTo>
                  <a:lnTo>
                    <a:pt x="2025" y="3017"/>
                  </a:lnTo>
                  <a:lnTo>
                    <a:pt x="2045" y="3007"/>
                  </a:lnTo>
                  <a:lnTo>
                    <a:pt x="2068" y="2994"/>
                  </a:lnTo>
                  <a:lnTo>
                    <a:pt x="2095" y="2977"/>
                  </a:lnTo>
                  <a:lnTo>
                    <a:pt x="2124" y="2959"/>
                  </a:lnTo>
                  <a:lnTo>
                    <a:pt x="2157" y="2937"/>
                  </a:lnTo>
                  <a:lnTo>
                    <a:pt x="2193" y="2911"/>
                  </a:lnTo>
                  <a:lnTo>
                    <a:pt x="2384" y="3221"/>
                  </a:lnTo>
                  <a:lnTo>
                    <a:pt x="2333" y="3261"/>
                  </a:lnTo>
                  <a:lnTo>
                    <a:pt x="2285" y="3296"/>
                  </a:lnTo>
                  <a:lnTo>
                    <a:pt x="2240" y="3326"/>
                  </a:lnTo>
                  <a:lnTo>
                    <a:pt x="2196" y="3353"/>
                  </a:lnTo>
                  <a:lnTo>
                    <a:pt x="2154" y="3375"/>
                  </a:lnTo>
                  <a:lnTo>
                    <a:pt x="2086" y="3405"/>
                  </a:lnTo>
                  <a:lnTo>
                    <a:pt x="2016" y="3427"/>
                  </a:lnTo>
                  <a:lnTo>
                    <a:pt x="1945" y="3443"/>
                  </a:lnTo>
                  <a:lnTo>
                    <a:pt x="1872" y="3453"/>
                  </a:lnTo>
                  <a:lnTo>
                    <a:pt x="1797" y="3456"/>
                  </a:lnTo>
                  <a:lnTo>
                    <a:pt x="1764" y="3455"/>
                  </a:lnTo>
                  <a:lnTo>
                    <a:pt x="1726" y="3451"/>
                  </a:lnTo>
                  <a:lnTo>
                    <a:pt x="1684" y="3444"/>
                  </a:lnTo>
                  <a:lnTo>
                    <a:pt x="1637" y="3435"/>
                  </a:lnTo>
                  <a:lnTo>
                    <a:pt x="1586" y="3424"/>
                  </a:lnTo>
                  <a:lnTo>
                    <a:pt x="1530" y="3409"/>
                  </a:lnTo>
                  <a:lnTo>
                    <a:pt x="1469" y="3392"/>
                  </a:lnTo>
                  <a:lnTo>
                    <a:pt x="1403" y="3372"/>
                  </a:lnTo>
                  <a:lnTo>
                    <a:pt x="1333" y="3350"/>
                  </a:lnTo>
                  <a:lnTo>
                    <a:pt x="1255" y="3325"/>
                  </a:lnTo>
                  <a:lnTo>
                    <a:pt x="1179" y="3304"/>
                  </a:lnTo>
                  <a:lnTo>
                    <a:pt x="1109" y="3285"/>
                  </a:lnTo>
                  <a:lnTo>
                    <a:pt x="1042" y="3271"/>
                  </a:lnTo>
                  <a:lnTo>
                    <a:pt x="980" y="3259"/>
                  </a:lnTo>
                  <a:lnTo>
                    <a:pt x="922" y="3251"/>
                  </a:lnTo>
                  <a:lnTo>
                    <a:pt x="869" y="3247"/>
                  </a:lnTo>
                  <a:lnTo>
                    <a:pt x="820" y="3244"/>
                  </a:lnTo>
                  <a:lnTo>
                    <a:pt x="750" y="3247"/>
                  </a:lnTo>
                  <a:lnTo>
                    <a:pt x="682" y="3254"/>
                  </a:lnTo>
                  <a:lnTo>
                    <a:pt x="616" y="3265"/>
                  </a:lnTo>
                  <a:lnTo>
                    <a:pt x="551" y="3282"/>
                  </a:lnTo>
                  <a:lnTo>
                    <a:pt x="488" y="3304"/>
                  </a:lnTo>
                  <a:lnTo>
                    <a:pt x="449" y="3321"/>
                  </a:lnTo>
                  <a:lnTo>
                    <a:pt x="406" y="3342"/>
                  </a:lnTo>
                  <a:lnTo>
                    <a:pt x="358" y="3367"/>
                  </a:lnTo>
                  <a:lnTo>
                    <a:pt x="307" y="3395"/>
                  </a:lnTo>
                  <a:lnTo>
                    <a:pt x="250" y="3429"/>
                  </a:lnTo>
                  <a:lnTo>
                    <a:pt x="23" y="3102"/>
                  </a:lnTo>
                  <a:lnTo>
                    <a:pt x="107" y="3040"/>
                  </a:lnTo>
                  <a:lnTo>
                    <a:pt x="186" y="2976"/>
                  </a:lnTo>
                  <a:lnTo>
                    <a:pt x="258" y="2910"/>
                  </a:lnTo>
                  <a:lnTo>
                    <a:pt x="325" y="2842"/>
                  </a:lnTo>
                  <a:lnTo>
                    <a:pt x="386" y="2773"/>
                  </a:lnTo>
                  <a:lnTo>
                    <a:pt x="442" y="2701"/>
                  </a:lnTo>
                  <a:lnTo>
                    <a:pt x="484" y="2637"/>
                  </a:lnTo>
                  <a:lnTo>
                    <a:pt x="520" y="2572"/>
                  </a:lnTo>
                  <a:lnTo>
                    <a:pt x="549" y="2505"/>
                  </a:lnTo>
                  <a:lnTo>
                    <a:pt x="571" y="2437"/>
                  </a:lnTo>
                  <a:lnTo>
                    <a:pt x="588" y="2368"/>
                  </a:lnTo>
                  <a:lnTo>
                    <a:pt x="597" y="2297"/>
                  </a:lnTo>
                  <a:lnTo>
                    <a:pt x="601" y="2223"/>
                  </a:lnTo>
                  <a:lnTo>
                    <a:pt x="598" y="2186"/>
                  </a:lnTo>
                  <a:lnTo>
                    <a:pt x="593" y="2144"/>
                  </a:lnTo>
                  <a:lnTo>
                    <a:pt x="584" y="2099"/>
                  </a:lnTo>
                  <a:lnTo>
                    <a:pt x="570" y="2051"/>
                  </a:lnTo>
                  <a:lnTo>
                    <a:pt x="562" y="2024"/>
                  </a:lnTo>
                  <a:lnTo>
                    <a:pt x="552" y="1994"/>
                  </a:lnTo>
                  <a:lnTo>
                    <a:pt x="540" y="1960"/>
                  </a:lnTo>
                  <a:lnTo>
                    <a:pt x="525" y="1923"/>
                  </a:lnTo>
                  <a:lnTo>
                    <a:pt x="508" y="1881"/>
                  </a:lnTo>
                  <a:lnTo>
                    <a:pt x="0" y="1881"/>
                  </a:lnTo>
                  <a:lnTo>
                    <a:pt x="0" y="1642"/>
                  </a:lnTo>
                  <a:lnTo>
                    <a:pt x="359" y="1642"/>
                  </a:lnTo>
                  <a:lnTo>
                    <a:pt x="356" y="1637"/>
                  </a:lnTo>
                  <a:lnTo>
                    <a:pt x="350" y="1626"/>
                  </a:lnTo>
                  <a:lnTo>
                    <a:pt x="342" y="1612"/>
                  </a:lnTo>
                  <a:lnTo>
                    <a:pt x="331" y="1591"/>
                  </a:lnTo>
                  <a:lnTo>
                    <a:pt x="318" y="1566"/>
                  </a:lnTo>
                  <a:lnTo>
                    <a:pt x="302" y="1534"/>
                  </a:lnTo>
                  <a:lnTo>
                    <a:pt x="284" y="1499"/>
                  </a:lnTo>
                  <a:lnTo>
                    <a:pt x="260" y="1448"/>
                  </a:lnTo>
                  <a:lnTo>
                    <a:pt x="239" y="1404"/>
                  </a:lnTo>
                  <a:lnTo>
                    <a:pt x="220" y="1364"/>
                  </a:lnTo>
                  <a:lnTo>
                    <a:pt x="204" y="1328"/>
                  </a:lnTo>
                  <a:lnTo>
                    <a:pt x="192" y="1298"/>
                  </a:lnTo>
                  <a:lnTo>
                    <a:pt x="182" y="1271"/>
                  </a:lnTo>
                  <a:lnTo>
                    <a:pt x="168" y="1224"/>
                  </a:lnTo>
                  <a:lnTo>
                    <a:pt x="154" y="1173"/>
                  </a:lnTo>
                  <a:lnTo>
                    <a:pt x="143" y="1116"/>
                  </a:lnTo>
                  <a:lnTo>
                    <a:pt x="134" y="1056"/>
                  </a:lnTo>
                  <a:lnTo>
                    <a:pt x="129" y="993"/>
                  </a:lnTo>
                  <a:lnTo>
                    <a:pt x="127" y="927"/>
                  </a:lnTo>
                  <a:lnTo>
                    <a:pt x="130" y="856"/>
                  </a:lnTo>
                  <a:lnTo>
                    <a:pt x="138" y="787"/>
                  </a:lnTo>
                  <a:lnTo>
                    <a:pt x="153" y="718"/>
                  </a:lnTo>
                  <a:lnTo>
                    <a:pt x="173" y="651"/>
                  </a:lnTo>
                  <a:lnTo>
                    <a:pt x="200" y="586"/>
                  </a:lnTo>
                  <a:lnTo>
                    <a:pt x="232" y="524"/>
                  </a:lnTo>
                  <a:lnTo>
                    <a:pt x="269" y="461"/>
                  </a:lnTo>
                  <a:lnTo>
                    <a:pt x="313" y="401"/>
                  </a:lnTo>
                  <a:lnTo>
                    <a:pt x="364" y="341"/>
                  </a:lnTo>
                  <a:lnTo>
                    <a:pt x="419" y="284"/>
                  </a:lnTo>
                  <a:lnTo>
                    <a:pt x="470" y="239"/>
                  </a:lnTo>
                  <a:lnTo>
                    <a:pt x="523" y="197"/>
                  </a:lnTo>
                  <a:lnTo>
                    <a:pt x="581" y="160"/>
                  </a:lnTo>
                  <a:lnTo>
                    <a:pt x="641" y="127"/>
                  </a:lnTo>
                  <a:lnTo>
                    <a:pt x="706" y="96"/>
                  </a:lnTo>
                  <a:lnTo>
                    <a:pt x="775" y="71"/>
                  </a:lnTo>
                  <a:lnTo>
                    <a:pt x="846" y="49"/>
                  </a:lnTo>
                  <a:lnTo>
                    <a:pt x="921" y="31"/>
                  </a:lnTo>
                  <a:lnTo>
                    <a:pt x="1000" y="18"/>
                  </a:lnTo>
                  <a:lnTo>
                    <a:pt x="1082" y="8"/>
                  </a:lnTo>
                  <a:lnTo>
                    <a:pt x="1168" y="2"/>
                  </a:lnTo>
                  <a:lnTo>
                    <a:pt x="1257" y="0"/>
                  </a:lnTo>
                  <a:close/>
                </a:path>
              </a:pathLst>
            </a:custGeom>
            <a:solidFill>
              <a:schemeClr val="bg1"/>
            </a:solidFill>
            <a:ln w="9525">
              <a:noFill/>
              <a:round/>
              <a:headEnd/>
              <a:tailEnd/>
            </a:ln>
          </p:spPr>
          <p:txBody>
            <a:bodyPr wrap="none" anchor="ctr"/>
            <a:lstStyle/>
            <a:p>
              <a:endParaRPr lang="en-GB">
                <a:solidFill>
                  <a:schemeClr val="bg1"/>
                </a:solidFill>
                <a:latin typeface="Calibri" pitchFamily="34" charset="0"/>
              </a:endParaRPr>
            </a:p>
          </p:txBody>
        </p:sp>
        <p:sp>
          <p:nvSpPr>
            <p:cNvPr id="15" name="Round Single Corner Rectangle 14"/>
            <p:cNvSpPr/>
            <p:nvPr/>
          </p:nvSpPr>
          <p:spPr>
            <a:xfrm flipH="1">
              <a:off x="4641419" y="3211220"/>
              <a:ext cx="1579239" cy="1660225"/>
            </a:xfrm>
            <a:prstGeom prst="round1Rect">
              <a:avLst>
                <a:gd name="adj" fmla="val 0"/>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b"/>
            <a:lstStyle/>
            <a:p>
              <a:pPr algn="ctr"/>
              <a:r>
                <a:rPr lang="en-GB" sz="1800" b="1" dirty="0" smtClean="0">
                  <a:solidFill>
                    <a:schemeClr val="bg1"/>
                  </a:solidFill>
                  <a:latin typeface="Calibri" pitchFamily="34" charset="0"/>
                </a:rPr>
                <a:t>Investment</a:t>
              </a:r>
              <a:endParaRPr lang="en-GB" sz="1800" b="1" dirty="0">
                <a:solidFill>
                  <a:schemeClr val="bg1"/>
                </a:solidFill>
                <a:latin typeface="Calibri" pitchFamily="34" charset="0"/>
              </a:endParaRPr>
            </a:p>
          </p:txBody>
        </p:sp>
      </p:grpSp>
      <p:grpSp>
        <p:nvGrpSpPr>
          <p:cNvPr id="16" name="Group 15"/>
          <p:cNvGrpSpPr/>
          <p:nvPr/>
        </p:nvGrpSpPr>
        <p:grpSpPr>
          <a:xfrm>
            <a:off x="8197692" y="4534344"/>
            <a:ext cx="1579239" cy="1660225"/>
            <a:chOff x="4641419" y="4953555"/>
            <a:chExt cx="1579239" cy="1660225"/>
          </a:xfrm>
        </p:grpSpPr>
        <p:sp>
          <p:nvSpPr>
            <p:cNvPr id="17" name="Freeform 24"/>
            <p:cNvSpPr>
              <a:spLocks noChangeAspect="1"/>
            </p:cNvSpPr>
            <p:nvPr/>
          </p:nvSpPr>
          <p:spPr bwMode="auto">
            <a:xfrm>
              <a:off x="4977154" y="5027408"/>
              <a:ext cx="974063" cy="880954"/>
            </a:xfrm>
            <a:custGeom>
              <a:avLst/>
              <a:gdLst>
                <a:gd name="T0" fmla="*/ 926 w 2232"/>
                <a:gd name="T1" fmla="*/ 1588 h 2174"/>
                <a:gd name="T2" fmla="*/ 950 w 2232"/>
                <a:gd name="T3" fmla="*/ 1536 h 2174"/>
                <a:gd name="T4" fmla="*/ 1016 w 2232"/>
                <a:gd name="T5" fmla="*/ 1396 h 2174"/>
                <a:gd name="T6" fmla="*/ 1124 w 2232"/>
                <a:gd name="T7" fmla="*/ 1190 h 2174"/>
                <a:gd name="T8" fmla="*/ 1230 w 2232"/>
                <a:gd name="T9" fmla="*/ 1008 h 2174"/>
                <a:gd name="T10" fmla="*/ 1312 w 2232"/>
                <a:gd name="T11" fmla="*/ 878 h 2174"/>
                <a:gd name="T12" fmla="*/ 1404 w 2232"/>
                <a:gd name="T13" fmla="*/ 744 h 2174"/>
                <a:gd name="T14" fmla="*/ 1502 w 2232"/>
                <a:gd name="T15" fmla="*/ 610 h 2174"/>
                <a:gd name="T16" fmla="*/ 1612 w 2232"/>
                <a:gd name="T17" fmla="*/ 480 h 2174"/>
                <a:gd name="T18" fmla="*/ 1728 w 2232"/>
                <a:gd name="T19" fmla="*/ 354 h 2174"/>
                <a:gd name="T20" fmla="*/ 1852 w 2232"/>
                <a:gd name="T21" fmla="*/ 236 h 2174"/>
                <a:gd name="T22" fmla="*/ 1984 w 2232"/>
                <a:gd name="T23" fmla="*/ 130 h 2174"/>
                <a:gd name="T24" fmla="*/ 2122 w 2232"/>
                <a:gd name="T25" fmla="*/ 40 h 2174"/>
                <a:gd name="T26" fmla="*/ 2194 w 2232"/>
                <a:gd name="T27" fmla="*/ 0 h 2174"/>
                <a:gd name="T28" fmla="*/ 2172 w 2232"/>
                <a:gd name="T29" fmla="*/ 208 h 2174"/>
                <a:gd name="T30" fmla="*/ 2158 w 2232"/>
                <a:gd name="T31" fmla="*/ 358 h 2174"/>
                <a:gd name="T32" fmla="*/ 2154 w 2232"/>
                <a:gd name="T33" fmla="*/ 460 h 2174"/>
                <a:gd name="T34" fmla="*/ 2160 w 2232"/>
                <a:gd name="T35" fmla="*/ 562 h 2174"/>
                <a:gd name="T36" fmla="*/ 2176 w 2232"/>
                <a:gd name="T37" fmla="*/ 668 h 2174"/>
                <a:gd name="T38" fmla="*/ 2208 w 2232"/>
                <a:gd name="T39" fmla="*/ 776 h 2174"/>
                <a:gd name="T40" fmla="*/ 2232 w 2232"/>
                <a:gd name="T41" fmla="*/ 832 h 2174"/>
                <a:gd name="T42" fmla="*/ 2164 w 2232"/>
                <a:gd name="T43" fmla="*/ 854 h 2174"/>
                <a:gd name="T44" fmla="*/ 2088 w 2232"/>
                <a:gd name="T45" fmla="*/ 894 h 2174"/>
                <a:gd name="T46" fmla="*/ 2008 w 2232"/>
                <a:gd name="T47" fmla="*/ 948 h 2174"/>
                <a:gd name="T48" fmla="*/ 1922 w 2232"/>
                <a:gd name="T49" fmla="*/ 1016 h 2174"/>
                <a:gd name="T50" fmla="*/ 1832 w 2232"/>
                <a:gd name="T51" fmla="*/ 1092 h 2174"/>
                <a:gd name="T52" fmla="*/ 1740 w 2232"/>
                <a:gd name="T53" fmla="*/ 1180 h 2174"/>
                <a:gd name="T54" fmla="*/ 1556 w 2232"/>
                <a:gd name="T55" fmla="*/ 1376 h 2174"/>
                <a:gd name="T56" fmla="*/ 1376 w 2232"/>
                <a:gd name="T57" fmla="*/ 1586 h 2174"/>
                <a:gd name="T58" fmla="*/ 1210 w 2232"/>
                <a:gd name="T59" fmla="*/ 1800 h 2174"/>
                <a:gd name="T60" fmla="*/ 1070 w 2232"/>
                <a:gd name="T61" fmla="*/ 2000 h 2174"/>
                <a:gd name="T62" fmla="*/ 964 w 2232"/>
                <a:gd name="T63" fmla="*/ 2174 h 2174"/>
                <a:gd name="T64" fmla="*/ 904 w 2232"/>
                <a:gd name="T65" fmla="*/ 2100 h 2174"/>
                <a:gd name="T66" fmla="*/ 778 w 2232"/>
                <a:gd name="T67" fmla="*/ 1962 h 2174"/>
                <a:gd name="T68" fmla="*/ 652 w 2232"/>
                <a:gd name="T69" fmla="*/ 1834 h 2174"/>
                <a:gd name="T70" fmla="*/ 524 w 2232"/>
                <a:gd name="T71" fmla="*/ 1716 h 2174"/>
                <a:gd name="T72" fmla="*/ 398 w 2232"/>
                <a:gd name="T73" fmla="*/ 1614 h 2174"/>
                <a:gd name="T74" fmla="*/ 276 w 2232"/>
                <a:gd name="T75" fmla="*/ 1526 h 2174"/>
                <a:gd name="T76" fmla="*/ 160 w 2232"/>
                <a:gd name="T77" fmla="*/ 1454 h 2174"/>
                <a:gd name="T78" fmla="*/ 52 w 2232"/>
                <a:gd name="T79" fmla="*/ 1400 h 2174"/>
                <a:gd name="T80" fmla="*/ 624 w 2232"/>
                <a:gd name="T81" fmla="*/ 1002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2" h="2174">
                  <a:moveTo>
                    <a:pt x="624" y="1002"/>
                  </a:moveTo>
                  <a:lnTo>
                    <a:pt x="926" y="1588"/>
                  </a:lnTo>
                  <a:lnTo>
                    <a:pt x="926" y="1588"/>
                  </a:lnTo>
                  <a:lnTo>
                    <a:pt x="950" y="1536"/>
                  </a:lnTo>
                  <a:lnTo>
                    <a:pt x="978" y="1476"/>
                  </a:lnTo>
                  <a:lnTo>
                    <a:pt x="1016" y="1396"/>
                  </a:lnTo>
                  <a:lnTo>
                    <a:pt x="1064" y="1300"/>
                  </a:lnTo>
                  <a:lnTo>
                    <a:pt x="1124" y="1190"/>
                  </a:lnTo>
                  <a:lnTo>
                    <a:pt x="1192" y="1070"/>
                  </a:lnTo>
                  <a:lnTo>
                    <a:pt x="1230" y="1008"/>
                  </a:lnTo>
                  <a:lnTo>
                    <a:pt x="1270" y="942"/>
                  </a:lnTo>
                  <a:lnTo>
                    <a:pt x="1312" y="878"/>
                  </a:lnTo>
                  <a:lnTo>
                    <a:pt x="1356" y="810"/>
                  </a:lnTo>
                  <a:lnTo>
                    <a:pt x="1404" y="744"/>
                  </a:lnTo>
                  <a:lnTo>
                    <a:pt x="1452" y="676"/>
                  </a:lnTo>
                  <a:lnTo>
                    <a:pt x="1502" y="610"/>
                  </a:lnTo>
                  <a:lnTo>
                    <a:pt x="1556" y="544"/>
                  </a:lnTo>
                  <a:lnTo>
                    <a:pt x="1612" y="480"/>
                  </a:lnTo>
                  <a:lnTo>
                    <a:pt x="1668" y="416"/>
                  </a:lnTo>
                  <a:lnTo>
                    <a:pt x="1728" y="354"/>
                  </a:lnTo>
                  <a:lnTo>
                    <a:pt x="1788" y="294"/>
                  </a:lnTo>
                  <a:lnTo>
                    <a:pt x="1852" y="236"/>
                  </a:lnTo>
                  <a:lnTo>
                    <a:pt x="1916" y="182"/>
                  </a:lnTo>
                  <a:lnTo>
                    <a:pt x="1984" y="130"/>
                  </a:lnTo>
                  <a:lnTo>
                    <a:pt x="2052" y="84"/>
                  </a:lnTo>
                  <a:lnTo>
                    <a:pt x="2122" y="40"/>
                  </a:lnTo>
                  <a:lnTo>
                    <a:pt x="2194" y="0"/>
                  </a:lnTo>
                  <a:lnTo>
                    <a:pt x="2194" y="0"/>
                  </a:lnTo>
                  <a:lnTo>
                    <a:pt x="2184" y="104"/>
                  </a:lnTo>
                  <a:lnTo>
                    <a:pt x="2172" y="208"/>
                  </a:lnTo>
                  <a:lnTo>
                    <a:pt x="2162" y="308"/>
                  </a:lnTo>
                  <a:lnTo>
                    <a:pt x="2158" y="358"/>
                  </a:lnTo>
                  <a:lnTo>
                    <a:pt x="2156" y="408"/>
                  </a:lnTo>
                  <a:lnTo>
                    <a:pt x="2154" y="460"/>
                  </a:lnTo>
                  <a:lnTo>
                    <a:pt x="2156" y="510"/>
                  </a:lnTo>
                  <a:lnTo>
                    <a:pt x="2160" y="562"/>
                  </a:lnTo>
                  <a:lnTo>
                    <a:pt x="2166" y="614"/>
                  </a:lnTo>
                  <a:lnTo>
                    <a:pt x="2176" y="668"/>
                  </a:lnTo>
                  <a:lnTo>
                    <a:pt x="2190" y="720"/>
                  </a:lnTo>
                  <a:lnTo>
                    <a:pt x="2208" y="776"/>
                  </a:lnTo>
                  <a:lnTo>
                    <a:pt x="2232" y="832"/>
                  </a:lnTo>
                  <a:lnTo>
                    <a:pt x="2232" y="832"/>
                  </a:lnTo>
                  <a:lnTo>
                    <a:pt x="2198" y="842"/>
                  </a:lnTo>
                  <a:lnTo>
                    <a:pt x="2164" y="854"/>
                  </a:lnTo>
                  <a:lnTo>
                    <a:pt x="2126" y="872"/>
                  </a:lnTo>
                  <a:lnTo>
                    <a:pt x="2088" y="894"/>
                  </a:lnTo>
                  <a:lnTo>
                    <a:pt x="2048" y="920"/>
                  </a:lnTo>
                  <a:lnTo>
                    <a:pt x="2008" y="948"/>
                  </a:lnTo>
                  <a:lnTo>
                    <a:pt x="1966" y="980"/>
                  </a:lnTo>
                  <a:lnTo>
                    <a:pt x="1922" y="1016"/>
                  </a:lnTo>
                  <a:lnTo>
                    <a:pt x="1878" y="1052"/>
                  </a:lnTo>
                  <a:lnTo>
                    <a:pt x="1832" y="1092"/>
                  </a:lnTo>
                  <a:lnTo>
                    <a:pt x="1786" y="1136"/>
                  </a:lnTo>
                  <a:lnTo>
                    <a:pt x="1740" y="1180"/>
                  </a:lnTo>
                  <a:lnTo>
                    <a:pt x="1648" y="1274"/>
                  </a:lnTo>
                  <a:lnTo>
                    <a:pt x="1556" y="1376"/>
                  </a:lnTo>
                  <a:lnTo>
                    <a:pt x="1464" y="1480"/>
                  </a:lnTo>
                  <a:lnTo>
                    <a:pt x="1376" y="1586"/>
                  </a:lnTo>
                  <a:lnTo>
                    <a:pt x="1290" y="1694"/>
                  </a:lnTo>
                  <a:lnTo>
                    <a:pt x="1210" y="1800"/>
                  </a:lnTo>
                  <a:lnTo>
                    <a:pt x="1136" y="1902"/>
                  </a:lnTo>
                  <a:lnTo>
                    <a:pt x="1070" y="2000"/>
                  </a:lnTo>
                  <a:lnTo>
                    <a:pt x="1012" y="2092"/>
                  </a:lnTo>
                  <a:lnTo>
                    <a:pt x="964" y="2174"/>
                  </a:lnTo>
                  <a:lnTo>
                    <a:pt x="964" y="2174"/>
                  </a:lnTo>
                  <a:lnTo>
                    <a:pt x="904" y="2100"/>
                  </a:lnTo>
                  <a:lnTo>
                    <a:pt x="842" y="2030"/>
                  </a:lnTo>
                  <a:lnTo>
                    <a:pt x="778" y="1962"/>
                  </a:lnTo>
                  <a:lnTo>
                    <a:pt x="716" y="1896"/>
                  </a:lnTo>
                  <a:lnTo>
                    <a:pt x="652" y="1834"/>
                  </a:lnTo>
                  <a:lnTo>
                    <a:pt x="588" y="1774"/>
                  </a:lnTo>
                  <a:lnTo>
                    <a:pt x="524" y="1716"/>
                  </a:lnTo>
                  <a:lnTo>
                    <a:pt x="462" y="1664"/>
                  </a:lnTo>
                  <a:lnTo>
                    <a:pt x="398" y="1614"/>
                  </a:lnTo>
                  <a:lnTo>
                    <a:pt x="336" y="1568"/>
                  </a:lnTo>
                  <a:lnTo>
                    <a:pt x="276" y="1526"/>
                  </a:lnTo>
                  <a:lnTo>
                    <a:pt x="218" y="1488"/>
                  </a:lnTo>
                  <a:lnTo>
                    <a:pt x="160" y="1454"/>
                  </a:lnTo>
                  <a:lnTo>
                    <a:pt x="104" y="1426"/>
                  </a:lnTo>
                  <a:lnTo>
                    <a:pt x="52" y="1400"/>
                  </a:lnTo>
                  <a:lnTo>
                    <a:pt x="0" y="1380"/>
                  </a:lnTo>
                  <a:lnTo>
                    <a:pt x="624" y="100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latin typeface="Calibri" pitchFamily="34" charset="0"/>
              </a:endParaRPr>
            </a:p>
          </p:txBody>
        </p:sp>
        <p:sp>
          <p:nvSpPr>
            <p:cNvPr id="18" name="Round Single Corner Rectangle 17"/>
            <p:cNvSpPr/>
            <p:nvPr/>
          </p:nvSpPr>
          <p:spPr>
            <a:xfrm flipH="1">
              <a:off x="4641419" y="4953555"/>
              <a:ext cx="1579239" cy="1660225"/>
            </a:xfrm>
            <a:prstGeom prst="round1Rect">
              <a:avLst>
                <a:gd name="adj" fmla="val 0"/>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b"/>
            <a:lstStyle/>
            <a:p>
              <a:pPr algn="ctr"/>
              <a:r>
                <a:rPr lang="en-GB" sz="1800" b="1" dirty="0" smtClean="0">
                  <a:solidFill>
                    <a:schemeClr val="bg1"/>
                  </a:solidFill>
                  <a:latin typeface="Calibri" pitchFamily="34" charset="0"/>
                </a:rPr>
                <a:t>Financial benefits</a:t>
              </a:r>
              <a:endParaRPr lang="en-GB" sz="1800" b="1" dirty="0">
                <a:solidFill>
                  <a:schemeClr val="bg1"/>
                </a:solidFill>
                <a:latin typeface="Calibri" pitchFamily="34" charset="0"/>
              </a:endParaRPr>
            </a:p>
          </p:txBody>
        </p:sp>
      </p:grpSp>
      <p:grpSp>
        <p:nvGrpSpPr>
          <p:cNvPr id="19" name="Group 18"/>
          <p:cNvGrpSpPr/>
          <p:nvPr/>
        </p:nvGrpSpPr>
        <p:grpSpPr>
          <a:xfrm>
            <a:off x="4889344" y="1549300"/>
            <a:ext cx="6478929" cy="1086705"/>
            <a:chOff x="1333071" y="1968511"/>
            <a:chExt cx="6478929" cy="1086705"/>
          </a:xfrm>
        </p:grpSpPr>
        <p:sp>
          <p:nvSpPr>
            <p:cNvPr id="20" name="Round Same Side Corner Rectangle 19"/>
            <p:cNvSpPr/>
            <p:nvPr/>
          </p:nvSpPr>
          <p:spPr>
            <a:xfrm flipH="1">
              <a:off x="1333071" y="1968511"/>
              <a:ext cx="6478929" cy="1086705"/>
            </a:xfrm>
            <a:prstGeom prst="round2SameRect">
              <a:avLst>
                <a:gd name="adj1" fmla="val 14985"/>
                <a:gd name="adj2" fmla="val 0"/>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GB" sz="1000" dirty="0">
                <a:solidFill>
                  <a:schemeClr val="bg1"/>
                </a:solidFill>
                <a:latin typeface="Calibri" pitchFamily="34" charset="0"/>
              </a:endParaRPr>
            </a:p>
          </p:txBody>
        </p:sp>
        <p:sp>
          <p:nvSpPr>
            <p:cNvPr id="21" name="Rectangle 20"/>
            <p:cNvSpPr/>
            <p:nvPr/>
          </p:nvSpPr>
          <p:spPr>
            <a:xfrm>
              <a:off x="2627931" y="2652951"/>
              <a:ext cx="758679" cy="175769"/>
            </a:xfrm>
            <a:prstGeom prst="rect">
              <a:avLst/>
            </a:prstGeom>
            <a:noFill/>
          </p:spPr>
          <p:txBody>
            <a:bodyPr wrap="square" lIns="0" tIns="0" rIns="0" bIns="0">
              <a:noAutofit/>
            </a:bodyPr>
            <a:lstStyle/>
            <a:p>
              <a:pPr algn="ctr"/>
              <a:r>
                <a:rPr lang="en-GB" sz="1000" dirty="0" smtClean="0">
                  <a:solidFill>
                    <a:schemeClr val="accent6">
                      <a:lumMod val="75000"/>
                    </a:schemeClr>
                  </a:solidFill>
                  <a:latin typeface="Calibri" pitchFamily="34" charset="0"/>
                </a:rPr>
                <a:t>Network Resilience</a:t>
              </a:r>
            </a:p>
          </p:txBody>
        </p:sp>
        <p:sp>
          <p:nvSpPr>
            <p:cNvPr id="22" name="Freeform 251"/>
            <p:cNvSpPr>
              <a:spLocks noChangeAspect="1" noEditPoints="1"/>
            </p:cNvSpPr>
            <p:nvPr/>
          </p:nvSpPr>
          <p:spPr bwMode="white">
            <a:xfrm>
              <a:off x="2852190" y="2065922"/>
              <a:ext cx="293698" cy="528282"/>
            </a:xfrm>
            <a:custGeom>
              <a:avLst/>
              <a:gdLst>
                <a:gd name="T0" fmla="*/ 230 w 381"/>
                <a:gd name="T1" fmla="*/ 152 h 694"/>
                <a:gd name="T2" fmla="*/ 320 w 381"/>
                <a:gd name="T3" fmla="*/ 168 h 694"/>
                <a:gd name="T4" fmla="*/ 304 w 381"/>
                <a:gd name="T5" fmla="*/ 79 h 694"/>
                <a:gd name="T6" fmla="*/ 182 w 381"/>
                <a:gd name="T7" fmla="*/ 0 h 694"/>
                <a:gd name="T8" fmla="*/ 39 w 381"/>
                <a:gd name="T9" fmla="*/ 152 h 694"/>
                <a:gd name="T10" fmla="*/ 87 w 381"/>
                <a:gd name="T11" fmla="*/ 168 h 694"/>
                <a:gd name="T12" fmla="*/ 150 w 381"/>
                <a:gd name="T13" fmla="*/ 212 h 694"/>
                <a:gd name="T14" fmla="*/ 23 w 381"/>
                <a:gd name="T15" fmla="*/ 286 h 694"/>
                <a:gd name="T16" fmla="*/ 48 w 381"/>
                <a:gd name="T17" fmla="*/ 286 h 694"/>
                <a:gd name="T18" fmla="*/ 39 w 381"/>
                <a:gd name="T19" fmla="*/ 694 h 694"/>
                <a:gd name="T20" fmla="*/ 251 w 381"/>
                <a:gd name="T21" fmla="*/ 286 h 694"/>
                <a:gd name="T22" fmla="*/ 362 w 381"/>
                <a:gd name="T23" fmla="*/ 302 h 694"/>
                <a:gd name="T24" fmla="*/ 342 w 381"/>
                <a:gd name="T25" fmla="*/ 212 h 694"/>
                <a:gd name="T26" fmla="*/ 217 w 381"/>
                <a:gd name="T27" fmla="*/ 359 h 694"/>
                <a:gd name="T28" fmla="*/ 195 w 381"/>
                <a:gd name="T29" fmla="*/ 431 h 694"/>
                <a:gd name="T30" fmla="*/ 231 w 381"/>
                <a:gd name="T31" fmla="*/ 403 h 694"/>
                <a:gd name="T32" fmla="*/ 225 w 381"/>
                <a:gd name="T33" fmla="*/ 286 h 694"/>
                <a:gd name="T34" fmla="*/ 159 w 381"/>
                <a:gd name="T35" fmla="*/ 316 h 694"/>
                <a:gd name="T36" fmla="*/ 227 w 381"/>
                <a:gd name="T37" fmla="*/ 127 h 694"/>
                <a:gd name="T38" fmla="*/ 193 w 381"/>
                <a:gd name="T39" fmla="*/ 104 h 694"/>
                <a:gd name="T40" fmla="*/ 189 w 381"/>
                <a:gd name="T41" fmla="*/ 127 h 694"/>
                <a:gd name="T42" fmla="*/ 205 w 381"/>
                <a:gd name="T43" fmla="*/ 152 h 694"/>
                <a:gd name="T44" fmla="*/ 185 w 381"/>
                <a:gd name="T45" fmla="*/ 152 h 694"/>
                <a:gd name="T46" fmla="*/ 222 w 381"/>
                <a:gd name="T47" fmla="*/ 260 h 694"/>
                <a:gd name="T48" fmla="*/ 80 w 381"/>
                <a:gd name="T49" fmla="*/ 127 h 694"/>
                <a:gd name="T50" fmla="*/ 163 w 381"/>
                <a:gd name="T51" fmla="*/ 127 h 694"/>
                <a:gd name="T52" fmla="*/ 174 w 381"/>
                <a:gd name="T53" fmla="*/ 359 h 694"/>
                <a:gd name="T54" fmla="*/ 43 w 381"/>
                <a:gd name="T55" fmla="*/ 260 h 694"/>
                <a:gd name="T56" fmla="*/ 143 w 381"/>
                <a:gd name="T57" fmla="*/ 260 h 694"/>
                <a:gd name="T58" fmla="*/ 174 w 381"/>
                <a:gd name="T59" fmla="*/ 446 h 694"/>
                <a:gd name="T60" fmla="*/ 117 w 381"/>
                <a:gd name="T61" fmla="*/ 549 h 694"/>
                <a:gd name="T62" fmla="*/ 113 w 381"/>
                <a:gd name="T63" fmla="*/ 559 h 694"/>
                <a:gd name="T64" fmla="*/ 117 w 381"/>
                <a:gd name="T65" fmla="*/ 601 h 694"/>
                <a:gd name="T66" fmla="*/ 101 w 381"/>
                <a:gd name="T67" fmla="*/ 654 h 694"/>
                <a:gd name="T68" fmla="*/ 101 w 381"/>
                <a:gd name="T69" fmla="*/ 654 h 694"/>
                <a:gd name="T70" fmla="*/ 273 w 381"/>
                <a:gd name="T71" fmla="*/ 601 h 694"/>
                <a:gd name="T72" fmla="*/ 255 w 381"/>
                <a:gd name="T73" fmla="*/ 582 h 694"/>
                <a:gd name="T74" fmla="*/ 278 w 381"/>
                <a:gd name="T75" fmla="*/ 558 h 694"/>
                <a:gd name="T76" fmla="*/ 125 w 381"/>
                <a:gd name="T77" fmla="*/ 522 h 694"/>
                <a:gd name="T78" fmla="*/ 261 w 381"/>
                <a:gd name="T79" fmla="*/ 511 h 694"/>
                <a:gd name="T80" fmla="*/ 217 w 381"/>
                <a:gd name="T81" fmla="*/ 446 h 694"/>
                <a:gd name="T82" fmla="*/ 247 w 381"/>
                <a:gd name="T83" fmla="*/ 260 h 694"/>
                <a:gd name="T84" fmla="*/ 338 w 381"/>
                <a:gd name="T85" fmla="*/ 26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1" h="694">
                  <a:moveTo>
                    <a:pt x="342" y="212"/>
                  </a:moveTo>
                  <a:lnTo>
                    <a:pt x="239" y="212"/>
                  </a:lnTo>
                  <a:lnTo>
                    <a:pt x="230" y="152"/>
                  </a:lnTo>
                  <a:lnTo>
                    <a:pt x="294" y="152"/>
                  </a:lnTo>
                  <a:lnTo>
                    <a:pt x="294" y="168"/>
                  </a:lnTo>
                  <a:lnTo>
                    <a:pt x="320" y="168"/>
                  </a:lnTo>
                  <a:lnTo>
                    <a:pt x="320" y="152"/>
                  </a:lnTo>
                  <a:lnTo>
                    <a:pt x="342" y="152"/>
                  </a:lnTo>
                  <a:lnTo>
                    <a:pt x="304" y="79"/>
                  </a:lnTo>
                  <a:lnTo>
                    <a:pt x="219" y="79"/>
                  </a:lnTo>
                  <a:lnTo>
                    <a:pt x="207" y="0"/>
                  </a:lnTo>
                  <a:lnTo>
                    <a:pt x="182" y="0"/>
                  </a:lnTo>
                  <a:lnTo>
                    <a:pt x="170" y="79"/>
                  </a:lnTo>
                  <a:lnTo>
                    <a:pt x="78" y="79"/>
                  </a:lnTo>
                  <a:lnTo>
                    <a:pt x="39" y="152"/>
                  </a:lnTo>
                  <a:lnTo>
                    <a:pt x="62" y="152"/>
                  </a:lnTo>
                  <a:lnTo>
                    <a:pt x="62" y="168"/>
                  </a:lnTo>
                  <a:lnTo>
                    <a:pt x="87" y="168"/>
                  </a:lnTo>
                  <a:lnTo>
                    <a:pt x="87" y="152"/>
                  </a:lnTo>
                  <a:lnTo>
                    <a:pt x="159" y="152"/>
                  </a:lnTo>
                  <a:lnTo>
                    <a:pt x="150" y="212"/>
                  </a:lnTo>
                  <a:lnTo>
                    <a:pt x="39" y="212"/>
                  </a:lnTo>
                  <a:lnTo>
                    <a:pt x="0" y="286"/>
                  </a:lnTo>
                  <a:lnTo>
                    <a:pt x="23" y="286"/>
                  </a:lnTo>
                  <a:lnTo>
                    <a:pt x="23" y="302"/>
                  </a:lnTo>
                  <a:lnTo>
                    <a:pt x="48" y="302"/>
                  </a:lnTo>
                  <a:lnTo>
                    <a:pt x="48" y="286"/>
                  </a:lnTo>
                  <a:lnTo>
                    <a:pt x="139" y="286"/>
                  </a:lnTo>
                  <a:lnTo>
                    <a:pt x="107" y="498"/>
                  </a:lnTo>
                  <a:lnTo>
                    <a:pt x="39" y="694"/>
                  </a:lnTo>
                  <a:lnTo>
                    <a:pt x="352" y="694"/>
                  </a:lnTo>
                  <a:lnTo>
                    <a:pt x="284" y="498"/>
                  </a:lnTo>
                  <a:lnTo>
                    <a:pt x="251" y="286"/>
                  </a:lnTo>
                  <a:lnTo>
                    <a:pt x="337" y="286"/>
                  </a:lnTo>
                  <a:lnTo>
                    <a:pt x="337" y="302"/>
                  </a:lnTo>
                  <a:lnTo>
                    <a:pt x="362" y="302"/>
                  </a:lnTo>
                  <a:lnTo>
                    <a:pt x="362" y="286"/>
                  </a:lnTo>
                  <a:lnTo>
                    <a:pt x="381" y="286"/>
                  </a:lnTo>
                  <a:lnTo>
                    <a:pt x="342" y="212"/>
                  </a:lnTo>
                  <a:close/>
                  <a:moveTo>
                    <a:pt x="234" y="346"/>
                  </a:moveTo>
                  <a:lnTo>
                    <a:pt x="239" y="378"/>
                  </a:lnTo>
                  <a:lnTo>
                    <a:pt x="217" y="359"/>
                  </a:lnTo>
                  <a:lnTo>
                    <a:pt x="234" y="346"/>
                  </a:lnTo>
                  <a:close/>
                  <a:moveTo>
                    <a:pt x="231" y="403"/>
                  </a:moveTo>
                  <a:lnTo>
                    <a:pt x="195" y="431"/>
                  </a:lnTo>
                  <a:lnTo>
                    <a:pt x="159" y="403"/>
                  </a:lnTo>
                  <a:lnTo>
                    <a:pt x="195" y="375"/>
                  </a:lnTo>
                  <a:lnTo>
                    <a:pt x="231" y="403"/>
                  </a:lnTo>
                  <a:close/>
                  <a:moveTo>
                    <a:pt x="159" y="316"/>
                  </a:moveTo>
                  <a:lnTo>
                    <a:pt x="165" y="286"/>
                  </a:lnTo>
                  <a:lnTo>
                    <a:pt x="225" y="286"/>
                  </a:lnTo>
                  <a:lnTo>
                    <a:pt x="230" y="318"/>
                  </a:lnTo>
                  <a:lnTo>
                    <a:pt x="195" y="344"/>
                  </a:lnTo>
                  <a:lnTo>
                    <a:pt x="159" y="316"/>
                  </a:lnTo>
                  <a:close/>
                  <a:moveTo>
                    <a:pt x="289" y="104"/>
                  </a:moveTo>
                  <a:lnTo>
                    <a:pt x="301" y="127"/>
                  </a:lnTo>
                  <a:lnTo>
                    <a:pt x="227" y="127"/>
                  </a:lnTo>
                  <a:lnTo>
                    <a:pt x="223" y="104"/>
                  </a:lnTo>
                  <a:lnTo>
                    <a:pt x="289" y="104"/>
                  </a:lnTo>
                  <a:close/>
                  <a:moveTo>
                    <a:pt x="193" y="104"/>
                  </a:moveTo>
                  <a:lnTo>
                    <a:pt x="198" y="104"/>
                  </a:lnTo>
                  <a:lnTo>
                    <a:pt x="201" y="127"/>
                  </a:lnTo>
                  <a:lnTo>
                    <a:pt x="189" y="127"/>
                  </a:lnTo>
                  <a:lnTo>
                    <a:pt x="193" y="104"/>
                  </a:lnTo>
                  <a:close/>
                  <a:moveTo>
                    <a:pt x="185" y="152"/>
                  </a:moveTo>
                  <a:lnTo>
                    <a:pt x="205" y="152"/>
                  </a:lnTo>
                  <a:lnTo>
                    <a:pt x="214" y="212"/>
                  </a:lnTo>
                  <a:lnTo>
                    <a:pt x="175" y="212"/>
                  </a:lnTo>
                  <a:lnTo>
                    <a:pt x="185" y="152"/>
                  </a:lnTo>
                  <a:close/>
                  <a:moveTo>
                    <a:pt x="171" y="238"/>
                  </a:moveTo>
                  <a:lnTo>
                    <a:pt x="218" y="238"/>
                  </a:lnTo>
                  <a:lnTo>
                    <a:pt x="222" y="260"/>
                  </a:lnTo>
                  <a:lnTo>
                    <a:pt x="169" y="260"/>
                  </a:lnTo>
                  <a:lnTo>
                    <a:pt x="171" y="238"/>
                  </a:lnTo>
                  <a:close/>
                  <a:moveTo>
                    <a:pt x="80" y="127"/>
                  </a:moveTo>
                  <a:lnTo>
                    <a:pt x="93" y="104"/>
                  </a:lnTo>
                  <a:lnTo>
                    <a:pt x="166" y="104"/>
                  </a:lnTo>
                  <a:lnTo>
                    <a:pt x="163" y="127"/>
                  </a:lnTo>
                  <a:lnTo>
                    <a:pt x="80" y="127"/>
                  </a:lnTo>
                  <a:close/>
                  <a:moveTo>
                    <a:pt x="155" y="346"/>
                  </a:moveTo>
                  <a:lnTo>
                    <a:pt x="174" y="359"/>
                  </a:lnTo>
                  <a:lnTo>
                    <a:pt x="151" y="378"/>
                  </a:lnTo>
                  <a:lnTo>
                    <a:pt x="155" y="346"/>
                  </a:lnTo>
                  <a:close/>
                  <a:moveTo>
                    <a:pt x="43" y="260"/>
                  </a:moveTo>
                  <a:lnTo>
                    <a:pt x="55" y="238"/>
                  </a:lnTo>
                  <a:lnTo>
                    <a:pt x="146" y="238"/>
                  </a:lnTo>
                  <a:lnTo>
                    <a:pt x="143" y="260"/>
                  </a:lnTo>
                  <a:lnTo>
                    <a:pt x="43" y="260"/>
                  </a:lnTo>
                  <a:close/>
                  <a:moveTo>
                    <a:pt x="143" y="423"/>
                  </a:moveTo>
                  <a:lnTo>
                    <a:pt x="174" y="446"/>
                  </a:lnTo>
                  <a:lnTo>
                    <a:pt x="135" y="475"/>
                  </a:lnTo>
                  <a:lnTo>
                    <a:pt x="143" y="423"/>
                  </a:lnTo>
                  <a:close/>
                  <a:moveTo>
                    <a:pt x="117" y="549"/>
                  </a:moveTo>
                  <a:lnTo>
                    <a:pt x="170" y="546"/>
                  </a:lnTo>
                  <a:lnTo>
                    <a:pt x="135" y="582"/>
                  </a:lnTo>
                  <a:lnTo>
                    <a:pt x="113" y="559"/>
                  </a:lnTo>
                  <a:lnTo>
                    <a:pt x="117" y="549"/>
                  </a:lnTo>
                  <a:close/>
                  <a:moveTo>
                    <a:pt x="103" y="586"/>
                  </a:moveTo>
                  <a:lnTo>
                    <a:pt x="117" y="601"/>
                  </a:lnTo>
                  <a:lnTo>
                    <a:pt x="87" y="633"/>
                  </a:lnTo>
                  <a:lnTo>
                    <a:pt x="103" y="586"/>
                  </a:lnTo>
                  <a:close/>
                  <a:moveTo>
                    <a:pt x="101" y="654"/>
                  </a:moveTo>
                  <a:lnTo>
                    <a:pt x="195" y="555"/>
                  </a:lnTo>
                  <a:lnTo>
                    <a:pt x="292" y="655"/>
                  </a:lnTo>
                  <a:lnTo>
                    <a:pt x="101" y="654"/>
                  </a:lnTo>
                  <a:close/>
                  <a:moveTo>
                    <a:pt x="288" y="585"/>
                  </a:moveTo>
                  <a:lnTo>
                    <a:pt x="304" y="633"/>
                  </a:lnTo>
                  <a:lnTo>
                    <a:pt x="273" y="601"/>
                  </a:lnTo>
                  <a:lnTo>
                    <a:pt x="288" y="585"/>
                  </a:lnTo>
                  <a:close/>
                  <a:moveTo>
                    <a:pt x="278" y="558"/>
                  </a:moveTo>
                  <a:lnTo>
                    <a:pt x="255" y="582"/>
                  </a:lnTo>
                  <a:lnTo>
                    <a:pt x="221" y="546"/>
                  </a:lnTo>
                  <a:lnTo>
                    <a:pt x="274" y="549"/>
                  </a:lnTo>
                  <a:lnTo>
                    <a:pt x="278" y="558"/>
                  </a:lnTo>
                  <a:close/>
                  <a:moveTo>
                    <a:pt x="265" y="522"/>
                  </a:moveTo>
                  <a:lnTo>
                    <a:pt x="194" y="519"/>
                  </a:lnTo>
                  <a:lnTo>
                    <a:pt x="125" y="522"/>
                  </a:lnTo>
                  <a:lnTo>
                    <a:pt x="129" y="513"/>
                  </a:lnTo>
                  <a:lnTo>
                    <a:pt x="195" y="462"/>
                  </a:lnTo>
                  <a:lnTo>
                    <a:pt x="261" y="511"/>
                  </a:lnTo>
                  <a:lnTo>
                    <a:pt x="265" y="522"/>
                  </a:lnTo>
                  <a:close/>
                  <a:moveTo>
                    <a:pt x="254" y="475"/>
                  </a:moveTo>
                  <a:lnTo>
                    <a:pt x="217" y="446"/>
                  </a:lnTo>
                  <a:lnTo>
                    <a:pt x="246" y="424"/>
                  </a:lnTo>
                  <a:lnTo>
                    <a:pt x="254" y="475"/>
                  </a:lnTo>
                  <a:close/>
                  <a:moveTo>
                    <a:pt x="247" y="260"/>
                  </a:moveTo>
                  <a:lnTo>
                    <a:pt x="243" y="238"/>
                  </a:lnTo>
                  <a:lnTo>
                    <a:pt x="326" y="238"/>
                  </a:lnTo>
                  <a:lnTo>
                    <a:pt x="338" y="260"/>
                  </a:lnTo>
                  <a:lnTo>
                    <a:pt x="247" y="260"/>
                  </a:lnTo>
                  <a:close/>
                </a:path>
              </a:pathLst>
            </a:custGeom>
            <a:solidFill>
              <a:schemeClr val="accent6">
                <a:lumMod val="75000"/>
              </a:schemeClr>
            </a:solidFill>
            <a:ln>
              <a:noFill/>
            </a:ln>
            <a:effectLst/>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srgbClr val="00245D"/>
                </a:solidFill>
                <a:effectLst/>
                <a:uLnTx/>
                <a:uFillTx/>
                <a:latin typeface="Calibri" pitchFamily="34" charset="0"/>
              </a:endParaRPr>
            </a:p>
          </p:txBody>
        </p:sp>
        <p:sp>
          <p:nvSpPr>
            <p:cNvPr id="23" name="Rectangle 22"/>
            <p:cNvSpPr/>
            <p:nvPr/>
          </p:nvSpPr>
          <p:spPr>
            <a:xfrm>
              <a:off x="3680874" y="2652952"/>
              <a:ext cx="758679" cy="175769"/>
            </a:xfrm>
            <a:prstGeom prst="rect">
              <a:avLst/>
            </a:prstGeom>
          </p:spPr>
          <p:txBody>
            <a:bodyPr wrap="square" lIns="0" tIns="0" rIns="0" bIns="0">
              <a:noAutofit/>
            </a:bodyPr>
            <a:lstStyle/>
            <a:p>
              <a:pPr algn="ctr"/>
              <a:r>
                <a:rPr lang="en-GB" sz="1000" dirty="0" smtClean="0">
                  <a:solidFill>
                    <a:schemeClr val="accent6">
                      <a:lumMod val="75000"/>
                    </a:schemeClr>
                  </a:solidFill>
                  <a:latin typeface="Calibri" pitchFamily="34" charset="0"/>
                </a:rPr>
                <a:t>Capacity</a:t>
              </a:r>
            </a:p>
          </p:txBody>
        </p:sp>
        <p:grpSp>
          <p:nvGrpSpPr>
            <p:cNvPr id="24" name="Group 23"/>
            <p:cNvGrpSpPr/>
            <p:nvPr/>
          </p:nvGrpSpPr>
          <p:grpSpPr>
            <a:xfrm>
              <a:off x="3969370" y="2153648"/>
              <a:ext cx="219699" cy="440557"/>
              <a:chOff x="3244715" y="2154247"/>
              <a:chExt cx="195320" cy="391671"/>
            </a:xfrm>
            <a:solidFill>
              <a:schemeClr val="accent6">
                <a:lumMod val="75000"/>
              </a:schemeClr>
            </a:solidFill>
          </p:grpSpPr>
          <p:sp>
            <p:nvSpPr>
              <p:cNvPr id="39" name="Freeform 117"/>
              <p:cNvSpPr>
                <a:spLocks noChangeArrowheads="1"/>
              </p:cNvSpPr>
              <p:nvPr/>
            </p:nvSpPr>
            <p:spPr bwMode="auto">
              <a:xfrm rot="16200000">
                <a:off x="3329080" y="2148623"/>
                <a:ext cx="26589" cy="37837"/>
              </a:xfrm>
              <a:custGeom>
                <a:avLst/>
                <a:gdLst>
                  <a:gd name="T0" fmla="*/ 0 w 242"/>
                  <a:gd name="T1" fmla="*/ 0 h 346"/>
                  <a:gd name="T2" fmla="*/ 0 w 242"/>
                  <a:gd name="T3" fmla="*/ 0 h 346"/>
                  <a:gd name="T4" fmla="*/ 0 w 242"/>
                  <a:gd name="T5" fmla="*/ 0 h 346"/>
                  <a:gd name="T6" fmla="*/ 0 w 242"/>
                  <a:gd name="T7" fmla="*/ 0 h 346"/>
                  <a:gd name="T8" fmla="*/ 0 w 242"/>
                  <a:gd name="T9" fmla="*/ 0 h 346"/>
                  <a:gd name="T10" fmla="*/ 0 w 242"/>
                  <a:gd name="T11" fmla="*/ 0 h 346"/>
                  <a:gd name="T12" fmla="*/ 0 w 242"/>
                  <a:gd name="T13" fmla="*/ 0 h 346"/>
                  <a:gd name="T14" fmla="*/ 0 w 242"/>
                  <a:gd name="T15" fmla="*/ 0 h 346"/>
                  <a:gd name="T16" fmla="*/ 0 w 242"/>
                  <a:gd name="T17" fmla="*/ 0 h 346"/>
                  <a:gd name="T18" fmla="*/ 0 w 242"/>
                  <a:gd name="T19" fmla="*/ 0 h 346"/>
                  <a:gd name="T20" fmla="*/ 0 w 242"/>
                  <a:gd name="T21" fmla="*/ 0 h 346"/>
                  <a:gd name="T22" fmla="*/ 0 w 242"/>
                  <a:gd name="T23" fmla="*/ 0 h 346"/>
                  <a:gd name="T24" fmla="*/ 0 w 242"/>
                  <a:gd name="T25" fmla="*/ 0 h 346"/>
                  <a:gd name="T26" fmla="*/ 0 w 242"/>
                  <a:gd name="T27" fmla="*/ 0 h 346"/>
                  <a:gd name="T28" fmla="*/ 0 w 242"/>
                  <a:gd name="T29" fmla="*/ 0 h 346"/>
                  <a:gd name="T30" fmla="*/ 0 w 242"/>
                  <a:gd name="T31" fmla="*/ 0 h 346"/>
                  <a:gd name="T32" fmla="*/ 0 w 242"/>
                  <a:gd name="T33" fmla="*/ 0 h 346"/>
                  <a:gd name="T34" fmla="*/ 0 w 242"/>
                  <a:gd name="T35" fmla="*/ 0 h 346"/>
                  <a:gd name="T36" fmla="*/ 0 w 242"/>
                  <a:gd name="T37" fmla="*/ 0 h 346"/>
                  <a:gd name="T38" fmla="*/ 0 w 242"/>
                  <a:gd name="T39" fmla="*/ 0 h 346"/>
                  <a:gd name="T40" fmla="*/ 0 w 242"/>
                  <a:gd name="T41" fmla="*/ 0 h 346"/>
                  <a:gd name="T42" fmla="*/ 0 w 242"/>
                  <a:gd name="T43" fmla="*/ 0 h 3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2"/>
                  <a:gd name="T67" fmla="*/ 0 h 346"/>
                  <a:gd name="T68" fmla="*/ 242 w 242"/>
                  <a:gd name="T69" fmla="*/ 346 h 34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2" h="346">
                    <a:moveTo>
                      <a:pt x="0" y="0"/>
                    </a:moveTo>
                    <a:lnTo>
                      <a:pt x="69" y="0"/>
                    </a:lnTo>
                    <a:lnTo>
                      <a:pt x="101" y="3"/>
                    </a:lnTo>
                    <a:lnTo>
                      <a:pt x="130" y="11"/>
                    </a:lnTo>
                    <a:lnTo>
                      <a:pt x="156" y="24"/>
                    </a:lnTo>
                    <a:lnTo>
                      <a:pt x="180" y="41"/>
                    </a:lnTo>
                    <a:lnTo>
                      <a:pt x="201" y="62"/>
                    </a:lnTo>
                    <a:lnTo>
                      <a:pt x="218" y="86"/>
                    </a:lnTo>
                    <a:lnTo>
                      <a:pt x="232" y="112"/>
                    </a:lnTo>
                    <a:lnTo>
                      <a:pt x="239" y="142"/>
                    </a:lnTo>
                    <a:lnTo>
                      <a:pt x="242" y="173"/>
                    </a:lnTo>
                    <a:lnTo>
                      <a:pt x="239" y="204"/>
                    </a:lnTo>
                    <a:lnTo>
                      <a:pt x="232" y="234"/>
                    </a:lnTo>
                    <a:lnTo>
                      <a:pt x="218" y="260"/>
                    </a:lnTo>
                    <a:lnTo>
                      <a:pt x="201" y="284"/>
                    </a:lnTo>
                    <a:lnTo>
                      <a:pt x="180" y="305"/>
                    </a:lnTo>
                    <a:lnTo>
                      <a:pt x="156" y="322"/>
                    </a:lnTo>
                    <a:lnTo>
                      <a:pt x="130" y="335"/>
                    </a:lnTo>
                    <a:lnTo>
                      <a:pt x="101" y="343"/>
                    </a:lnTo>
                    <a:lnTo>
                      <a:pt x="69" y="346"/>
                    </a:lnTo>
                    <a:lnTo>
                      <a:pt x="0" y="346"/>
                    </a:lnTo>
                    <a:lnTo>
                      <a:pt x="0" y="0"/>
                    </a:lnTo>
                    <a:close/>
                  </a:path>
                </a:pathLst>
              </a:custGeom>
              <a:grpFill/>
              <a:ln w="9525">
                <a:noFill/>
                <a:round/>
                <a:headEnd/>
                <a:tailEnd/>
              </a:ln>
            </p:spPr>
            <p:txBody>
              <a:bodyPr wrap="none" anchor="ctr"/>
              <a:lstStyle/>
              <a:p>
                <a:endParaRPr lang="en-GB" sz="1000">
                  <a:solidFill>
                    <a:schemeClr val="tx2">
                      <a:lumMod val="60000"/>
                      <a:lumOff val="40000"/>
                    </a:schemeClr>
                  </a:solidFill>
                  <a:latin typeface="Calibri" pitchFamily="34" charset="0"/>
                </a:endParaRPr>
              </a:p>
            </p:txBody>
          </p:sp>
          <p:sp>
            <p:nvSpPr>
              <p:cNvPr id="40" name="Freeform 118"/>
              <p:cNvSpPr>
                <a:spLocks noChangeArrowheads="1"/>
              </p:cNvSpPr>
              <p:nvPr/>
            </p:nvSpPr>
            <p:spPr bwMode="auto">
              <a:xfrm rot="16200000">
                <a:off x="3242667" y="2348551"/>
                <a:ext cx="199415" cy="140099"/>
              </a:xfrm>
              <a:custGeom>
                <a:avLst/>
                <a:gdLst>
                  <a:gd name="T0" fmla="*/ 0 w 1762"/>
                  <a:gd name="T1" fmla="*/ 0 h 1244"/>
                  <a:gd name="T2" fmla="*/ 0 w 1762"/>
                  <a:gd name="T3" fmla="*/ 0 h 1244"/>
                  <a:gd name="T4" fmla="*/ 0 w 1762"/>
                  <a:gd name="T5" fmla="*/ 0 h 1244"/>
                  <a:gd name="T6" fmla="*/ 0 w 1762"/>
                  <a:gd name="T7" fmla="*/ 0 h 1244"/>
                  <a:gd name="T8" fmla="*/ 0 w 1762"/>
                  <a:gd name="T9" fmla="*/ 0 h 1244"/>
                  <a:gd name="T10" fmla="*/ 0 w 1762"/>
                  <a:gd name="T11" fmla="*/ 0 h 1244"/>
                  <a:gd name="T12" fmla="*/ 0 w 1762"/>
                  <a:gd name="T13" fmla="*/ 0 h 1244"/>
                  <a:gd name="T14" fmla="*/ 0 w 1762"/>
                  <a:gd name="T15" fmla="*/ 0 h 1244"/>
                  <a:gd name="T16" fmla="*/ 0 w 1762"/>
                  <a:gd name="T17" fmla="*/ 0 h 1244"/>
                  <a:gd name="T18" fmla="*/ 0 w 1762"/>
                  <a:gd name="T19" fmla="*/ 0 h 1244"/>
                  <a:gd name="T20" fmla="*/ 0 w 1762"/>
                  <a:gd name="T21" fmla="*/ 0 h 1244"/>
                  <a:gd name="T22" fmla="*/ 0 w 1762"/>
                  <a:gd name="T23" fmla="*/ 0 h 1244"/>
                  <a:gd name="T24" fmla="*/ 0 w 1762"/>
                  <a:gd name="T25" fmla="*/ 0 h 1244"/>
                  <a:gd name="T26" fmla="*/ 0 w 1762"/>
                  <a:gd name="T27" fmla="*/ 0 h 1244"/>
                  <a:gd name="T28" fmla="*/ 0 w 1762"/>
                  <a:gd name="T29" fmla="*/ 0 h 1244"/>
                  <a:gd name="T30" fmla="*/ 0 w 1762"/>
                  <a:gd name="T31" fmla="*/ 0 h 1244"/>
                  <a:gd name="T32" fmla="*/ 0 w 1762"/>
                  <a:gd name="T33" fmla="*/ 0 h 1244"/>
                  <a:gd name="T34" fmla="*/ 0 w 1762"/>
                  <a:gd name="T35" fmla="*/ 0 h 1244"/>
                  <a:gd name="T36" fmla="*/ 0 w 1762"/>
                  <a:gd name="T37" fmla="*/ 0 h 1244"/>
                  <a:gd name="T38" fmla="*/ 0 w 1762"/>
                  <a:gd name="T39" fmla="*/ 0 h 1244"/>
                  <a:gd name="T40" fmla="*/ 0 w 1762"/>
                  <a:gd name="T41" fmla="*/ 0 h 1244"/>
                  <a:gd name="T42" fmla="*/ 0 w 1762"/>
                  <a:gd name="T43" fmla="*/ 0 h 1244"/>
                  <a:gd name="T44" fmla="*/ 0 w 1762"/>
                  <a:gd name="T45" fmla="*/ 0 h 1244"/>
                  <a:gd name="T46" fmla="*/ 0 w 1762"/>
                  <a:gd name="T47" fmla="*/ 0 h 1244"/>
                  <a:gd name="T48" fmla="*/ 0 w 1762"/>
                  <a:gd name="T49" fmla="*/ 0 h 1244"/>
                  <a:gd name="T50" fmla="*/ 0 w 1762"/>
                  <a:gd name="T51" fmla="*/ 0 h 1244"/>
                  <a:gd name="T52" fmla="*/ 0 w 1762"/>
                  <a:gd name="T53" fmla="*/ 0 h 1244"/>
                  <a:gd name="T54" fmla="*/ 0 w 1762"/>
                  <a:gd name="T55" fmla="*/ 0 h 1244"/>
                  <a:gd name="T56" fmla="*/ 0 w 1762"/>
                  <a:gd name="T57" fmla="*/ 0 h 1244"/>
                  <a:gd name="T58" fmla="*/ 0 w 1762"/>
                  <a:gd name="T59" fmla="*/ 0 h 1244"/>
                  <a:gd name="T60" fmla="*/ 0 w 1762"/>
                  <a:gd name="T61" fmla="*/ 0 h 1244"/>
                  <a:gd name="T62" fmla="*/ 0 w 1762"/>
                  <a:gd name="T63" fmla="*/ 0 h 1244"/>
                  <a:gd name="T64" fmla="*/ 0 w 1762"/>
                  <a:gd name="T65" fmla="*/ 0 h 1244"/>
                  <a:gd name="T66" fmla="*/ 0 w 1762"/>
                  <a:gd name="T67" fmla="*/ 0 h 1244"/>
                  <a:gd name="T68" fmla="*/ 0 w 1762"/>
                  <a:gd name="T69" fmla="*/ 0 h 1244"/>
                  <a:gd name="T70" fmla="*/ 0 w 1762"/>
                  <a:gd name="T71" fmla="*/ 0 h 1244"/>
                  <a:gd name="T72" fmla="*/ 0 w 1762"/>
                  <a:gd name="T73" fmla="*/ 0 h 1244"/>
                  <a:gd name="T74" fmla="*/ 0 w 1762"/>
                  <a:gd name="T75" fmla="*/ 0 h 1244"/>
                  <a:gd name="T76" fmla="*/ 0 w 1762"/>
                  <a:gd name="T77" fmla="*/ 0 h 1244"/>
                  <a:gd name="T78" fmla="*/ 0 w 1762"/>
                  <a:gd name="T79" fmla="*/ 0 h 1244"/>
                  <a:gd name="T80" fmla="*/ 0 w 1762"/>
                  <a:gd name="T81" fmla="*/ 0 h 1244"/>
                  <a:gd name="T82" fmla="*/ 0 w 1762"/>
                  <a:gd name="T83" fmla="*/ 0 h 1244"/>
                  <a:gd name="T84" fmla="*/ 0 w 1762"/>
                  <a:gd name="T85" fmla="*/ 0 h 1244"/>
                  <a:gd name="T86" fmla="*/ 0 w 1762"/>
                  <a:gd name="T87" fmla="*/ 0 h 1244"/>
                  <a:gd name="T88" fmla="*/ 0 w 1762"/>
                  <a:gd name="T89" fmla="*/ 0 h 1244"/>
                  <a:gd name="T90" fmla="*/ 0 w 1762"/>
                  <a:gd name="T91" fmla="*/ 0 h 1244"/>
                  <a:gd name="T92" fmla="*/ 0 w 1762"/>
                  <a:gd name="T93" fmla="*/ 0 h 1244"/>
                  <a:gd name="T94" fmla="*/ 0 w 1762"/>
                  <a:gd name="T95" fmla="*/ 0 h 1244"/>
                  <a:gd name="T96" fmla="*/ 0 w 1762"/>
                  <a:gd name="T97" fmla="*/ 0 h 1244"/>
                  <a:gd name="T98" fmla="*/ 0 w 1762"/>
                  <a:gd name="T99" fmla="*/ 0 h 1244"/>
                  <a:gd name="T100" fmla="*/ 0 w 1762"/>
                  <a:gd name="T101" fmla="*/ 0 h 1244"/>
                  <a:gd name="T102" fmla="*/ 0 w 1762"/>
                  <a:gd name="T103" fmla="*/ 0 h 1244"/>
                  <a:gd name="T104" fmla="*/ 0 w 1762"/>
                  <a:gd name="T105" fmla="*/ 0 h 1244"/>
                  <a:gd name="T106" fmla="*/ 0 w 1762"/>
                  <a:gd name="T107" fmla="*/ 0 h 1244"/>
                  <a:gd name="T108" fmla="*/ 0 w 1762"/>
                  <a:gd name="T109" fmla="*/ 0 h 1244"/>
                  <a:gd name="T110" fmla="*/ 0 w 1762"/>
                  <a:gd name="T111" fmla="*/ 0 h 1244"/>
                  <a:gd name="T112" fmla="*/ 0 w 1762"/>
                  <a:gd name="T113" fmla="*/ 0 h 1244"/>
                  <a:gd name="T114" fmla="*/ 0 w 1762"/>
                  <a:gd name="T115" fmla="*/ 0 h 1244"/>
                  <a:gd name="T116" fmla="*/ 0 w 1762"/>
                  <a:gd name="T117" fmla="*/ 0 h 1244"/>
                  <a:gd name="T118" fmla="*/ 0 w 1762"/>
                  <a:gd name="T119" fmla="*/ 0 h 1244"/>
                  <a:gd name="T120" fmla="*/ 0 w 1762"/>
                  <a:gd name="T121" fmla="*/ 0 h 1244"/>
                  <a:gd name="T122" fmla="*/ 0 w 1762"/>
                  <a:gd name="T123" fmla="*/ 0 h 1244"/>
                  <a:gd name="T124" fmla="*/ 0 w 1762"/>
                  <a:gd name="T125" fmla="*/ 0 h 12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62"/>
                  <a:gd name="T190" fmla="*/ 0 h 1244"/>
                  <a:gd name="T191" fmla="*/ 1762 w 1762"/>
                  <a:gd name="T192" fmla="*/ 1244 h 124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62" h="1244">
                    <a:moveTo>
                      <a:pt x="104" y="0"/>
                    </a:moveTo>
                    <a:lnTo>
                      <a:pt x="1762" y="0"/>
                    </a:lnTo>
                    <a:lnTo>
                      <a:pt x="1752" y="4"/>
                    </a:lnTo>
                    <a:lnTo>
                      <a:pt x="1742" y="16"/>
                    </a:lnTo>
                    <a:lnTo>
                      <a:pt x="1732" y="34"/>
                    </a:lnTo>
                    <a:lnTo>
                      <a:pt x="1722" y="61"/>
                    </a:lnTo>
                    <a:lnTo>
                      <a:pt x="1712" y="92"/>
                    </a:lnTo>
                    <a:lnTo>
                      <a:pt x="1704" y="130"/>
                    </a:lnTo>
                    <a:lnTo>
                      <a:pt x="1695" y="172"/>
                    </a:lnTo>
                    <a:lnTo>
                      <a:pt x="1687" y="219"/>
                    </a:lnTo>
                    <a:lnTo>
                      <a:pt x="1681" y="269"/>
                    </a:lnTo>
                    <a:lnTo>
                      <a:pt x="1675" y="322"/>
                    </a:lnTo>
                    <a:lnTo>
                      <a:pt x="1669" y="379"/>
                    </a:lnTo>
                    <a:lnTo>
                      <a:pt x="1665" y="438"/>
                    </a:lnTo>
                    <a:lnTo>
                      <a:pt x="1662" y="498"/>
                    </a:lnTo>
                    <a:lnTo>
                      <a:pt x="1660" y="560"/>
                    </a:lnTo>
                    <a:lnTo>
                      <a:pt x="1659" y="622"/>
                    </a:lnTo>
                    <a:lnTo>
                      <a:pt x="1660" y="684"/>
                    </a:lnTo>
                    <a:lnTo>
                      <a:pt x="1662" y="746"/>
                    </a:lnTo>
                    <a:lnTo>
                      <a:pt x="1665" y="806"/>
                    </a:lnTo>
                    <a:lnTo>
                      <a:pt x="1669" y="865"/>
                    </a:lnTo>
                    <a:lnTo>
                      <a:pt x="1675" y="922"/>
                    </a:lnTo>
                    <a:lnTo>
                      <a:pt x="1681" y="976"/>
                    </a:lnTo>
                    <a:lnTo>
                      <a:pt x="1687" y="1026"/>
                    </a:lnTo>
                    <a:lnTo>
                      <a:pt x="1695" y="1072"/>
                    </a:lnTo>
                    <a:lnTo>
                      <a:pt x="1704" y="1115"/>
                    </a:lnTo>
                    <a:lnTo>
                      <a:pt x="1712" y="1152"/>
                    </a:lnTo>
                    <a:lnTo>
                      <a:pt x="1722" y="1183"/>
                    </a:lnTo>
                    <a:lnTo>
                      <a:pt x="1732" y="1210"/>
                    </a:lnTo>
                    <a:lnTo>
                      <a:pt x="1742" y="1228"/>
                    </a:lnTo>
                    <a:lnTo>
                      <a:pt x="1752" y="1240"/>
                    </a:lnTo>
                    <a:lnTo>
                      <a:pt x="1762" y="1244"/>
                    </a:lnTo>
                    <a:lnTo>
                      <a:pt x="104" y="1244"/>
                    </a:lnTo>
                    <a:lnTo>
                      <a:pt x="93" y="1240"/>
                    </a:lnTo>
                    <a:lnTo>
                      <a:pt x="83" y="1228"/>
                    </a:lnTo>
                    <a:lnTo>
                      <a:pt x="73" y="1210"/>
                    </a:lnTo>
                    <a:lnTo>
                      <a:pt x="63" y="1183"/>
                    </a:lnTo>
                    <a:lnTo>
                      <a:pt x="53" y="1152"/>
                    </a:lnTo>
                    <a:lnTo>
                      <a:pt x="45" y="1115"/>
                    </a:lnTo>
                    <a:lnTo>
                      <a:pt x="37" y="1072"/>
                    </a:lnTo>
                    <a:lnTo>
                      <a:pt x="28" y="1026"/>
                    </a:lnTo>
                    <a:lnTo>
                      <a:pt x="22" y="976"/>
                    </a:lnTo>
                    <a:lnTo>
                      <a:pt x="16" y="922"/>
                    </a:lnTo>
                    <a:lnTo>
                      <a:pt x="10" y="865"/>
                    </a:lnTo>
                    <a:lnTo>
                      <a:pt x="6" y="806"/>
                    </a:lnTo>
                    <a:lnTo>
                      <a:pt x="3" y="746"/>
                    </a:lnTo>
                    <a:lnTo>
                      <a:pt x="1" y="684"/>
                    </a:lnTo>
                    <a:lnTo>
                      <a:pt x="0" y="622"/>
                    </a:lnTo>
                    <a:lnTo>
                      <a:pt x="1" y="560"/>
                    </a:lnTo>
                    <a:lnTo>
                      <a:pt x="3" y="498"/>
                    </a:lnTo>
                    <a:lnTo>
                      <a:pt x="6" y="438"/>
                    </a:lnTo>
                    <a:lnTo>
                      <a:pt x="10" y="379"/>
                    </a:lnTo>
                    <a:lnTo>
                      <a:pt x="16" y="322"/>
                    </a:lnTo>
                    <a:lnTo>
                      <a:pt x="22" y="269"/>
                    </a:lnTo>
                    <a:lnTo>
                      <a:pt x="28" y="219"/>
                    </a:lnTo>
                    <a:lnTo>
                      <a:pt x="37" y="172"/>
                    </a:lnTo>
                    <a:lnTo>
                      <a:pt x="45" y="130"/>
                    </a:lnTo>
                    <a:lnTo>
                      <a:pt x="53" y="92"/>
                    </a:lnTo>
                    <a:lnTo>
                      <a:pt x="63" y="61"/>
                    </a:lnTo>
                    <a:lnTo>
                      <a:pt x="73" y="34"/>
                    </a:lnTo>
                    <a:lnTo>
                      <a:pt x="83" y="16"/>
                    </a:lnTo>
                    <a:lnTo>
                      <a:pt x="93" y="4"/>
                    </a:lnTo>
                    <a:lnTo>
                      <a:pt x="104" y="0"/>
                    </a:lnTo>
                    <a:close/>
                  </a:path>
                </a:pathLst>
              </a:custGeom>
              <a:grpFill/>
              <a:ln w="9525">
                <a:noFill/>
                <a:round/>
                <a:headEnd/>
                <a:tailEnd/>
              </a:ln>
            </p:spPr>
            <p:txBody>
              <a:bodyPr wrap="none" anchor="ctr"/>
              <a:lstStyle/>
              <a:p>
                <a:endParaRPr lang="en-GB" sz="1000">
                  <a:solidFill>
                    <a:schemeClr val="tx2">
                      <a:lumMod val="60000"/>
                      <a:lumOff val="40000"/>
                    </a:schemeClr>
                  </a:solidFill>
                  <a:latin typeface="Calibri" pitchFamily="34" charset="0"/>
                </a:endParaRPr>
              </a:p>
            </p:txBody>
          </p:sp>
          <p:sp>
            <p:nvSpPr>
              <p:cNvPr id="41" name="Freeform 119"/>
              <p:cNvSpPr>
                <a:spLocks noChangeArrowheads="1"/>
              </p:cNvSpPr>
              <p:nvPr/>
            </p:nvSpPr>
            <p:spPr bwMode="auto">
              <a:xfrm rot="16200000">
                <a:off x="3162390" y="2268274"/>
                <a:ext cx="359969" cy="195320"/>
              </a:xfrm>
              <a:custGeom>
                <a:avLst/>
                <a:gdLst>
                  <a:gd name="T0" fmla="*/ 0 w 3180"/>
                  <a:gd name="T1" fmla="*/ 0 h 1728"/>
                  <a:gd name="T2" fmla="*/ 0 w 3180"/>
                  <a:gd name="T3" fmla="*/ 0 h 1728"/>
                  <a:gd name="T4" fmla="*/ 0 w 3180"/>
                  <a:gd name="T5" fmla="*/ 0 h 1728"/>
                  <a:gd name="T6" fmla="*/ 0 w 3180"/>
                  <a:gd name="T7" fmla="*/ 0 h 1728"/>
                  <a:gd name="T8" fmla="*/ 0 w 3180"/>
                  <a:gd name="T9" fmla="*/ 0 h 1728"/>
                  <a:gd name="T10" fmla="*/ 0 w 3180"/>
                  <a:gd name="T11" fmla="*/ 0 h 1728"/>
                  <a:gd name="T12" fmla="*/ 0 w 3180"/>
                  <a:gd name="T13" fmla="*/ 0 h 1728"/>
                  <a:gd name="T14" fmla="*/ 0 w 3180"/>
                  <a:gd name="T15" fmla="*/ 0 h 1728"/>
                  <a:gd name="T16" fmla="*/ 0 w 3180"/>
                  <a:gd name="T17" fmla="*/ 0 h 1728"/>
                  <a:gd name="T18" fmla="*/ 0 w 3180"/>
                  <a:gd name="T19" fmla="*/ 0 h 1728"/>
                  <a:gd name="T20" fmla="*/ 0 w 3180"/>
                  <a:gd name="T21" fmla="*/ 0 h 1728"/>
                  <a:gd name="T22" fmla="*/ 0 w 3180"/>
                  <a:gd name="T23" fmla="*/ 0 h 1728"/>
                  <a:gd name="T24" fmla="*/ 0 w 3180"/>
                  <a:gd name="T25" fmla="*/ 0 h 1728"/>
                  <a:gd name="T26" fmla="*/ 0 w 3180"/>
                  <a:gd name="T27" fmla="*/ 0 h 1728"/>
                  <a:gd name="T28" fmla="*/ 0 w 3180"/>
                  <a:gd name="T29" fmla="*/ 0 h 1728"/>
                  <a:gd name="T30" fmla="*/ 0 w 3180"/>
                  <a:gd name="T31" fmla="*/ 0 h 1728"/>
                  <a:gd name="T32" fmla="*/ 0 w 3180"/>
                  <a:gd name="T33" fmla="*/ 0 h 1728"/>
                  <a:gd name="T34" fmla="*/ 0 w 3180"/>
                  <a:gd name="T35" fmla="*/ 0 h 1728"/>
                  <a:gd name="T36" fmla="*/ 0 w 3180"/>
                  <a:gd name="T37" fmla="*/ 0 h 1728"/>
                  <a:gd name="T38" fmla="*/ 0 w 3180"/>
                  <a:gd name="T39" fmla="*/ 0 h 1728"/>
                  <a:gd name="T40" fmla="*/ 0 w 3180"/>
                  <a:gd name="T41" fmla="*/ 0 h 1728"/>
                  <a:gd name="T42" fmla="*/ 0 w 3180"/>
                  <a:gd name="T43" fmla="*/ 0 h 1728"/>
                  <a:gd name="T44" fmla="*/ 0 w 3180"/>
                  <a:gd name="T45" fmla="*/ 0 h 1728"/>
                  <a:gd name="T46" fmla="*/ 0 w 3180"/>
                  <a:gd name="T47" fmla="*/ 0 h 1728"/>
                  <a:gd name="T48" fmla="*/ 0 w 3180"/>
                  <a:gd name="T49" fmla="*/ 0 h 1728"/>
                  <a:gd name="T50" fmla="*/ 0 w 3180"/>
                  <a:gd name="T51" fmla="*/ 0 h 1728"/>
                  <a:gd name="T52" fmla="*/ 0 w 3180"/>
                  <a:gd name="T53" fmla="*/ 0 h 1728"/>
                  <a:gd name="T54" fmla="*/ 0 w 3180"/>
                  <a:gd name="T55" fmla="*/ 0 h 1728"/>
                  <a:gd name="T56" fmla="*/ 0 w 3180"/>
                  <a:gd name="T57" fmla="*/ 0 h 1728"/>
                  <a:gd name="T58" fmla="*/ 0 w 3180"/>
                  <a:gd name="T59" fmla="*/ 0 h 1728"/>
                  <a:gd name="T60" fmla="*/ 0 w 3180"/>
                  <a:gd name="T61" fmla="*/ 0 h 1728"/>
                  <a:gd name="T62" fmla="*/ 0 w 3180"/>
                  <a:gd name="T63" fmla="*/ 0 h 1728"/>
                  <a:gd name="T64" fmla="*/ 0 w 3180"/>
                  <a:gd name="T65" fmla="*/ 0 h 1728"/>
                  <a:gd name="T66" fmla="*/ 0 w 3180"/>
                  <a:gd name="T67" fmla="*/ 0 h 1728"/>
                  <a:gd name="T68" fmla="*/ 0 w 3180"/>
                  <a:gd name="T69" fmla="*/ 0 h 1728"/>
                  <a:gd name="T70" fmla="*/ 0 w 3180"/>
                  <a:gd name="T71" fmla="*/ 0 h 1728"/>
                  <a:gd name="T72" fmla="*/ 0 w 3180"/>
                  <a:gd name="T73" fmla="*/ 0 h 1728"/>
                  <a:gd name="T74" fmla="*/ 0 w 3180"/>
                  <a:gd name="T75" fmla="*/ 0 h 1728"/>
                  <a:gd name="T76" fmla="*/ 0 w 3180"/>
                  <a:gd name="T77" fmla="*/ 0 h 1728"/>
                  <a:gd name="T78" fmla="*/ 0 w 3180"/>
                  <a:gd name="T79" fmla="*/ 0 h 1728"/>
                  <a:gd name="T80" fmla="*/ 0 w 3180"/>
                  <a:gd name="T81" fmla="*/ 0 h 1728"/>
                  <a:gd name="T82" fmla="*/ 0 w 3180"/>
                  <a:gd name="T83" fmla="*/ 0 h 1728"/>
                  <a:gd name="T84" fmla="*/ 0 w 3180"/>
                  <a:gd name="T85" fmla="*/ 0 h 1728"/>
                  <a:gd name="T86" fmla="*/ 0 w 3180"/>
                  <a:gd name="T87" fmla="*/ 0 h 1728"/>
                  <a:gd name="T88" fmla="*/ 0 w 3180"/>
                  <a:gd name="T89" fmla="*/ 0 h 1728"/>
                  <a:gd name="T90" fmla="*/ 0 w 3180"/>
                  <a:gd name="T91" fmla="*/ 0 h 172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80"/>
                  <a:gd name="T139" fmla="*/ 0 h 1728"/>
                  <a:gd name="T140" fmla="*/ 3180 w 3180"/>
                  <a:gd name="T141" fmla="*/ 1728 h 172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80" h="1728">
                    <a:moveTo>
                      <a:pt x="264" y="138"/>
                    </a:moveTo>
                    <a:lnTo>
                      <a:pt x="254" y="157"/>
                    </a:lnTo>
                    <a:lnTo>
                      <a:pt x="244" y="182"/>
                    </a:lnTo>
                    <a:lnTo>
                      <a:pt x="234" y="214"/>
                    </a:lnTo>
                    <a:lnTo>
                      <a:pt x="222" y="250"/>
                    </a:lnTo>
                    <a:lnTo>
                      <a:pt x="211" y="292"/>
                    </a:lnTo>
                    <a:lnTo>
                      <a:pt x="200" y="338"/>
                    </a:lnTo>
                    <a:lnTo>
                      <a:pt x="189" y="389"/>
                    </a:lnTo>
                    <a:lnTo>
                      <a:pt x="179" y="442"/>
                    </a:lnTo>
                    <a:lnTo>
                      <a:pt x="169" y="497"/>
                    </a:lnTo>
                    <a:lnTo>
                      <a:pt x="160" y="556"/>
                    </a:lnTo>
                    <a:lnTo>
                      <a:pt x="153" y="617"/>
                    </a:lnTo>
                    <a:lnTo>
                      <a:pt x="147" y="678"/>
                    </a:lnTo>
                    <a:lnTo>
                      <a:pt x="142" y="740"/>
                    </a:lnTo>
                    <a:lnTo>
                      <a:pt x="139" y="802"/>
                    </a:lnTo>
                    <a:lnTo>
                      <a:pt x="138" y="864"/>
                    </a:lnTo>
                    <a:lnTo>
                      <a:pt x="139" y="930"/>
                    </a:lnTo>
                    <a:lnTo>
                      <a:pt x="142" y="995"/>
                    </a:lnTo>
                    <a:lnTo>
                      <a:pt x="147" y="1059"/>
                    </a:lnTo>
                    <a:lnTo>
                      <a:pt x="153" y="1122"/>
                    </a:lnTo>
                    <a:lnTo>
                      <a:pt x="160" y="1182"/>
                    </a:lnTo>
                    <a:lnTo>
                      <a:pt x="169" y="1241"/>
                    </a:lnTo>
                    <a:lnTo>
                      <a:pt x="178" y="1297"/>
                    </a:lnTo>
                    <a:lnTo>
                      <a:pt x="189" y="1349"/>
                    </a:lnTo>
                    <a:lnTo>
                      <a:pt x="199" y="1398"/>
                    </a:lnTo>
                    <a:lnTo>
                      <a:pt x="209" y="1443"/>
                    </a:lnTo>
                    <a:lnTo>
                      <a:pt x="221" y="1483"/>
                    </a:lnTo>
                    <a:lnTo>
                      <a:pt x="232" y="1519"/>
                    </a:lnTo>
                    <a:lnTo>
                      <a:pt x="243" y="1548"/>
                    </a:lnTo>
                    <a:lnTo>
                      <a:pt x="253" y="1572"/>
                    </a:lnTo>
                    <a:lnTo>
                      <a:pt x="263" y="1590"/>
                    </a:lnTo>
                    <a:lnTo>
                      <a:pt x="3053" y="1590"/>
                    </a:lnTo>
                    <a:lnTo>
                      <a:pt x="3037" y="1549"/>
                    </a:lnTo>
                    <a:lnTo>
                      <a:pt x="3023" y="1504"/>
                    </a:lnTo>
                    <a:lnTo>
                      <a:pt x="3011" y="1456"/>
                    </a:lnTo>
                    <a:lnTo>
                      <a:pt x="2999" y="1405"/>
                    </a:lnTo>
                    <a:lnTo>
                      <a:pt x="2989" y="1354"/>
                    </a:lnTo>
                    <a:lnTo>
                      <a:pt x="2981" y="1303"/>
                    </a:lnTo>
                    <a:lnTo>
                      <a:pt x="2972" y="1250"/>
                    </a:lnTo>
                    <a:lnTo>
                      <a:pt x="2965" y="1198"/>
                    </a:lnTo>
                    <a:lnTo>
                      <a:pt x="2959" y="1148"/>
                    </a:lnTo>
                    <a:lnTo>
                      <a:pt x="2953" y="1099"/>
                    </a:lnTo>
                    <a:lnTo>
                      <a:pt x="2949" y="1053"/>
                    </a:lnTo>
                    <a:lnTo>
                      <a:pt x="2945" y="1010"/>
                    </a:lnTo>
                    <a:lnTo>
                      <a:pt x="2943" y="970"/>
                    </a:lnTo>
                    <a:lnTo>
                      <a:pt x="2940" y="935"/>
                    </a:lnTo>
                    <a:lnTo>
                      <a:pt x="2939" y="905"/>
                    </a:lnTo>
                    <a:lnTo>
                      <a:pt x="2938" y="882"/>
                    </a:lnTo>
                    <a:lnTo>
                      <a:pt x="2938" y="864"/>
                    </a:lnTo>
                    <a:lnTo>
                      <a:pt x="2940" y="773"/>
                    </a:lnTo>
                    <a:lnTo>
                      <a:pt x="2945" y="679"/>
                    </a:lnTo>
                    <a:lnTo>
                      <a:pt x="2954" y="583"/>
                    </a:lnTo>
                    <a:lnTo>
                      <a:pt x="2966" y="489"/>
                    </a:lnTo>
                    <a:lnTo>
                      <a:pt x="2982" y="397"/>
                    </a:lnTo>
                    <a:lnTo>
                      <a:pt x="2999" y="309"/>
                    </a:lnTo>
                    <a:lnTo>
                      <a:pt x="3012" y="258"/>
                    </a:lnTo>
                    <a:lnTo>
                      <a:pt x="3025" y="213"/>
                    </a:lnTo>
                    <a:lnTo>
                      <a:pt x="3037" y="173"/>
                    </a:lnTo>
                    <a:lnTo>
                      <a:pt x="3050" y="138"/>
                    </a:lnTo>
                    <a:lnTo>
                      <a:pt x="264" y="138"/>
                    </a:lnTo>
                    <a:close/>
                    <a:moveTo>
                      <a:pt x="242" y="0"/>
                    </a:moveTo>
                    <a:lnTo>
                      <a:pt x="3180" y="0"/>
                    </a:lnTo>
                    <a:lnTo>
                      <a:pt x="3180" y="182"/>
                    </a:lnTo>
                    <a:lnTo>
                      <a:pt x="3168" y="216"/>
                    </a:lnTo>
                    <a:lnTo>
                      <a:pt x="3156" y="254"/>
                    </a:lnTo>
                    <a:lnTo>
                      <a:pt x="3144" y="300"/>
                    </a:lnTo>
                    <a:lnTo>
                      <a:pt x="3132" y="349"/>
                    </a:lnTo>
                    <a:lnTo>
                      <a:pt x="3121" y="403"/>
                    </a:lnTo>
                    <a:lnTo>
                      <a:pt x="3110" y="462"/>
                    </a:lnTo>
                    <a:lnTo>
                      <a:pt x="3101" y="524"/>
                    </a:lnTo>
                    <a:lnTo>
                      <a:pt x="3093" y="588"/>
                    </a:lnTo>
                    <a:lnTo>
                      <a:pt x="3085" y="655"/>
                    </a:lnTo>
                    <a:lnTo>
                      <a:pt x="3080" y="724"/>
                    </a:lnTo>
                    <a:lnTo>
                      <a:pt x="3077" y="794"/>
                    </a:lnTo>
                    <a:lnTo>
                      <a:pt x="3076" y="864"/>
                    </a:lnTo>
                    <a:lnTo>
                      <a:pt x="3077" y="930"/>
                    </a:lnTo>
                    <a:lnTo>
                      <a:pt x="3080" y="996"/>
                    </a:lnTo>
                    <a:lnTo>
                      <a:pt x="3085" y="1062"/>
                    </a:lnTo>
                    <a:lnTo>
                      <a:pt x="3093" y="1127"/>
                    </a:lnTo>
                    <a:lnTo>
                      <a:pt x="3101" y="1191"/>
                    </a:lnTo>
                    <a:lnTo>
                      <a:pt x="3110" y="1253"/>
                    </a:lnTo>
                    <a:lnTo>
                      <a:pt x="3121" y="1311"/>
                    </a:lnTo>
                    <a:lnTo>
                      <a:pt x="3132" y="1366"/>
                    </a:lnTo>
                    <a:lnTo>
                      <a:pt x="3144" y="1417"/>
                    </a:lnTo>
                    <a:lnTo>
                      <a:pt x="3155" y="1463"/>
                    </a:lnTo>
                    <a:lnTo>
                      <a:pt x="3168" y="1504"/>
                    </a:lnTo>
                    <a:lnTo>
                      <a:pt x="3180" y="1539"/>
                    </a:lnTo>
                    <a:lnTo>
                      <a:pt x="3180" y="1728"/>
                    </a:lnTo>
                    <a:lnTo>
                      <a:pt x="242" y="1728"/>
                    </a:lnTo>
                    <a:lnTo>
                      <a:pt x="220" y="1725"/>
                    </a:lnTo>
                    <a:lnTo>
                      <a:pt x="199" y="1714"/>
                    </a:lnTo>
                    <a:lnTo>
                      <a:pt x="179" y="1699"/>
                    </a:lnTo>
                    <a:lnTo>
                      <a:pt x="160" y="1678"/>
                    </a:lnTo>
                    <a:lnTo>
                      <a:pt x="142" y="1651"/>
                    </a:lnTo>
                    <a:lnTo>
                      <a:pt x="127" y="1620"/>
                    </a:lnTo>
                    <a:lnTo>
                      <a:pt x="111" y="1585"/>
                    </a:lnTo>
                    <a:lnTo>
                      <a:pt x="97" y="1547"/>
                    </a:lnTo>
                    <a:lnTo>
                      <a:pt x="85" y="1505"/>
                    </a:lnTo>
                    <a:lnTo>
                      <a:pt x="72" y="1461"/>
                    </a:lnTo>
                    <a:lnTo>
                      <a:pt x="62" y="1415"/>
                    </a:lnTo>
                    <a:lnTo>
                      <a:pt x="52" y="1368"/>
                    </a:lnTo>
                    <a:lnTo>
                      <a:pt x="43" y="1319"/>
                    </a:lnTo>
                    <a:lnTo>
                      <a:pt x="36" y="1270"/>
                    </a:lnTo>
                    <a:lnTo>
                      <a:pt x="28" y="1221"/>
                    </a:lnTo>
                    <a:lnTo>
                      <a:pt x="22" y="1173"/>
                    </a:lnTo>
                    <a:lnTo>
                      <a:pt x="17" y="1125"/>
                    </a:lnTo>
                    <a:lnTo>
                      <a:pt x="12" y="1080"/>
                    </a:lnTo>
                    <a:lnTo>
                      <a:pt x="8" y="1036"/>
                    </a:lnTo>
                    <a:lnTo>
                      <a:pt x="5" y="994"/>
                    </a:lnTo>
                    <a:lnTo>
                      <a:pt x="3" y="956"/>
                    </a:lnTo>
                    <a:lnTo>
                      <a:pt x="1" y="921"/>
                    </a:lnTo>
                    <a:lnTo>
                      <a:pt x="0" y="890"/>
                    </a:lnTo>
                    <a:lnTo>
                      <a:pt x="0" y="864"/>
                    </a:lnTo>
                    <a:lnTo>
                      <a:pt x="0" y="848"/>
                    </a:lnTo>
                    <a:lnTo>
                      <a:pt x="1" y="828"/>
                    </a:lnTo>
                    <a:lnTo>
                      <a:pt x="2" y="803"/>
                    </a:lnTo>
                    <a:lnTo>
                      <a:pt x="4" y="773"/>
                    </a:lnTo>
                    <a:lnTo>
                      <a:pt x="6" y="740"/>
                    </a:lnTo>
                    <a:lnTo>
                      <a:pt x="8" y="703"/>
                    </a:lnTo>
                    <a:lnTo>
                      <a:pt x="13" y="663"/>
                    </a:lnTo>
                    <a:lnTo>
                      <a:pt x="17" y="621"/>
                    </a:lnTo>
                    <a:lnTo>
                      <a:pt x="21" y="577"/>
                    </a:lnTo>
                    <a:lnTo>
                      <a:pt x="27" y="532"/>
                    </a:lnTo>
                    <a:lnTo>
                      <a:pt x="34" y="486"/>
                    </a:lnTo>
                    <a:lnTo>
                      <a:pt x="41" y="439"/>
                    </a:lnTo>
                    <a:lnTo>
                      <a:pt x="48" y="392"/>
                    </a:lnTo>
                    <a:lnTo>
                      <a:pt x="58" y="346"/>
                    </a:lnTo>
                    <a:lnTo>
                      <a:pt x="67" y="300"/>
                    </a:lnTo>
                    <a:lnTo>
                      <a:pt x="77" y="256"/>
                    </a:lnTo>
                    <a:lnTo>
                      <a:pt x="89" y="214"/>
                    </a:lnTo>
                    <a:lnTo>
                      <a:pt x="102" y="174"/>
                    </a:lnTo>
                    <a:lnTo>
                      <a:pt x="115" y="137"/>
                    </a:lnTo>
                    <a:lnTo>
                      <a:pt x="130" y="104"/>
                    </a:lnTo>
                    <a:lnTo>
                      <a:pt x="146" y="74"/>
                    </a:lnTo>
                    <a:lnTo>
                      <a:pt x="162" y="48"/>
                    </a:lnTo>
                    <a:lnTo>
                      <a:pt x="180" y="28"/>
                    </a:lnTo>
                    <a:lnTo>
                      <a:pt x="200" y="13"/>
                    </a:lnTo>
                    <a:lnTo>
                      <a:pt x="220" y="3"/>
                    </a:lnTo>
                    <a:lnTo>
                      <a:pt x="242" y="0"/>
                    </a:lnTo>
                    <a:close/>
                  </a:path>
                </a:pathLst>
              </a:custGeom>
              <a:grpFill/>
              <a:ln w="9525">
                <a:noFill/>
                <a:round/>
                <a:headEnd/>
                <a:tailEnd/>
              </a:ln>
            </p:spPr>
            <p:txBody>
              <a:bodyPr wrap="none" anchor="ctr"/>
              <a:lstStyle/>
              <a:p>
                <a:endParaRPr lang="en-GB" sz="1000">
                  <a:solidFill>
                    <a:schemeClr val="tx2">
                      <a:lumMod val="60000"/>
                      <a:lumOff val="40000"/>
                    </a:schemeClr>
                  </a:solidFill>
                  <a:latin typeface="Calibri" pitchFamily="34" charset="0"/>
                </a:endParaRPr>
              </a:p>
            </p:txBody>
          </p:sp>
        </p:grpSp>
        <p:sp>
          <p:nvSpPr>
            <p:cNvPr id="25" name="Rectangle 24"/>
            <p:cNvSpPr/>
            <p:nvPr/>
          </p:nvSpPr>
          <p:spPr>
            <a:xfrm>
              <a:off x="4733817" y="2652951"/>
              <a:ext cx="758679" cy="175769"/>
            </a:xfrm>
            <a:prstGeom prst="rect">
              <a:avLst/>
            </a:prstGeom>
            <a:noFill/>
          </p:spPr>
          <p:txBody>
            <a:bodyPr wrap="square" lIns="0" tIns="0" rIns="0" bIns="0">
              <a:noAutofit/>
            </a:bodyPr>
            <a:lstStyle/>
            <a:p>
              <a:pPr algn="ctr"/>
              <a:r>
                <a:rPr lang="en-GB" sz="1000" dirty="0" smtClean="0">
                  <a:solidFill>
                    <a:schemeClr val="accent6">
                      <a:lumMod val="75000"/>
                    </a:schemeClr>
                  </a:solidFill>
                  <a:latin typeface="Calibri" pitchFamily="34" charset="0"/>
                </a:rPr>
                <a:t>Efficiency</a:t>
              </a:r>
            </a:p>
          </p:txBody>
        </p:sp>
        <p:grpSp>
          <p:nvGrpSpPr>
            <p:cNvPr id="26" name="Group 32"/>
            <p:cNvGrpSpPr/>
            <p:nvPr/>
          </p:nvGrpSpPr>
          <p:grpSpPr>
            <a:xfrm>
              <a:off x="4888273" y="2158729"/>
              <a:ext cx="440548" cy="438947"/>
              <a:chOff x="4061653" y="2158765"/>
              <a:chExt cx="391663" cy="390240"/>
            </a:xfrm>
          </p:grpSpPr>
          <p:sp>
            <p:nvSpPr>
              <p:cNvPr id="37" name="Freeform 596"/>
              <p:cNvSpPr>
                <a:spLocks noChangeAspect="1" noEditPoints="1"/>
              </p:cNvSpPr>
              <p:nvPr/>
            </p:nvSpPr>
            <p:spPr bwMode="auto">
              <a:xfrm>
                <a:off x="4061653" y="2158765"/>
                <a:ext cx="391663" cy="390240"/>
              </a:xfrm>
              <a:custGeom>
                <a:avLst/>
                <a:gdLst>
                  <a:gd name="T0" fmla="*/ 243 w 245"/>
                  <a:gd name="T1" fmla="*/ 141 h 244"/>
                  <a:gd name="T2" fmla="*/ 245 w 245"/>
                  <a:gd name="T3" fmla="*/ 122 h 244"/>
                  <a:gd name="T4" fmla="*/ 243 w 245"/>
                  <a:gd name="T5" fmla="*/ 101 h 244"/>
                  <a:gd name="T6" fmla="*/ 222 w 245"/>
                  <a:gd name="T7" fmla="*/ 101 h 244"/>
                  <a:gd name="T8" fmla="*/ 207 w 245"/>
                  <a:gd name="T9" fmla="*/ 65 h 244"/>
                  <a:gd name="T10" fmla="*/ 222 w 245"/>
                  <a:gd name="T11" fmla="*/ 51 h 244"/>
                  <a:gd name="T12" fmla="*/ 209 w 245"/>
                  <a:gd name="T13" fmla="*/ 35 h 244"/>
                  <a:gd name="T14" fmla="*/ 193 w 245"/>
                  <a:gd name="T15" fmla="*/ 22 h 244"/>
                  <a:gd name="T16" fmla="*/ 179 w 245"/>
                  <a:gd name="T17" fmla="*/ 37 h 244"/>
                  <a:gd name="T18" fmla="*/ 143 w 245"/>
                  <a:gd name="T19" fmla="*/ 22 h 244"/>
                  <a:gd name="T20" fmla="*/ 143 w 245"/>
                  <a:gd name="T21" fmla="*/ 1 h 244"/>
                  <a:gd name="T22" fmla="*/ 122 w 245"/>
                  <a:gd name="T23" fmla="*/ 0 h 244"/>
                  <a:gd name="T24" fmla="*/ 102 w 245"/>
                  <a:gd name="T25" fmla="*/ 1 h 244"/>
                  <a:gd name="T26" fmla="*/ 102 w 245"/>
                  <a:gd name="T27" fmla="*/ 22 h 244"/>
                  <a:gd name="T28" fmla="*/ 66 w 245"/>
                  <a:gd name="T29" fmla="*/ 37 h 244"/>
                  <a:gd name="T30" fmla="*/ 52 w 245"/>
                  <a:gd name="T31" fmla="*/ 22 h 244"/>
                  <a:gd name="T32" fmla="*/ 36 w 245"/>
                  <a:gd name="T33" fmla="*/ 35 h 244"/>
                  <a:gd name="T34" fmla="*/ 23 w 245"/>
                  <a:gd name="T35" fmla="*/ 51 h 244"/>
                  <a:gd name="T36" fmla="*/ 38 w 245"/>
                  <a:gd name="T37" fmla="*/ 65 h 244"/>
                  <a:gd name="T38" fmla="*/ 23 w 245"/>
                  <a:gd name="T39" fmla="*/ 101 h 244"/>
                  <a:gd name="T40" fmla="*/ 2 w 245"/>
                  <a:gd name="T41" fmla="*/ 101 h 244"/>
                  <a:gd name="T42" fmla="*/ 0 w 245"/>
                  <a:gd name="T43" fmla="*/ 122 h 244"/>
                  <a:gd name="T44" fmla="*/ 2 w 245"/>
                  <a:gd name="T45" fmla="*/ 141 h 244"/>
                  <a:gd name="T46" fmla="*/ 22 w 245"/>
                  <a:gd name="T47" fmla="*/ 141 h 244"/>
                  <a:gd name="T48" fmla="*/ 37 w 245"/>
                  <a:gd name="T49" fmla="*/ 178 h 244"/>
                  <a:gd name="T50" fmla="*/ 23 w 245"/>
                  <a:gd name="T51" fmla="*/ 192 h 244"/>
                  <a:gd name="T52" fmla="*/ 36 w 245"/>
                  <a:gd name="T53" fmla="*/ 208 h 244"/>
                  <a:gd name="T54" fmla="*/ 51 w 245"/>
                  <a:gd name="T55" fmla="*/ 221 h 244"/>
                  <a:gd name="T56" fmla="*/ 66 w 245"/>
                  <a:gd name="T57" fmla="*/ 206 h 244"/>
                  <a:gd name="T58" fmla="*/ 102 w 245"/>
                  <a:gd name="T59" fmla="*/ 222 h 244"/>
                  <a:gd name="T60" fmla="*/ 102 w 245"/>
                  <a:gd name="T61" fmla="*/ 242 h 244"/>
                  <a:gd name="T62" fmla="*/ 122 w 245"/>
                  <a:gd name="T63" fmla="*/ 244 h 244"/>
                  <a:gd name="T64" fmla="*/ 143 w 245"/>
                  <a:gd name="T65" fmla="*/ 242 h 244"/>
                  <a:gd name="T66" fmla="*/ 143 w 245"/>
                  <a:gd name="T67" fmla="*/ 222 h 244"/>
                  <a:gd name="T68" fmla="*/ 179 w 245"/>
                  <a:gd name="T69" fmla="*/ 206 h 244"/>
                  <a:gd name="T70" fmla="*/ 194 w 245"/>
                  <a:gd name="T71" fmla="*/ 221 h 244"/>
                  <a:gd name="T72" fmla="*/ 209 w 245"/>
                  <a:gd name="T73" fmla="*/ 208 h 244"/>
                  <a:gd name="T74" fmla="*/ 222 w 245"/>
                  <a:gd name="T75" fmla="*/ 192 h 244"/>
                  <a:gd name="T76" fmla="*/ 207 w 245"/>
                  <a:gd name="T77" fmla="*/ 178 h 244"/>
                  <a:gd name="T78" fmla="*/ 222 w 245"/>
                  <a:gd name="T79" fmla="*/ 141 h 244"/>
                  <a:gd name="T80" fmla="*/ 243 w 245"/>
                  <a:gd name="T81" fmla="*/ 141 h 244"/>
                  <a:gd name="T82" fmla="*/ 176 w 245"/>
                  <a:gd name="T83" fmla="*/ 175 h 244"/>
                  <a:gd name="T84" fmla="*/ 122 w 245"/>
                  <a:gd name="T85" fmla="*/ 197 h 244"/>
                  <a:gd name="T86" fmla="*/ 69 w 245"/>
                  <a:gd name="T87" fmla="*/ 175 h 244"/>
                  <a:gd name="T88" fmla="*/ 47 w 245"/>
                  <a:gd name="T89" fmla="*/ 122 h 244"/>
                  <a:gd name="T90" fmla="*/ 69 w 245"/>
                  <a:gd name="T91" fmla="*/ 69 h 244"/>
                  <a:gd name="T92" fmla="*/ 122 w 245"/>
                  <a:gd name="T93" fmla="*/ 46 h 244"/>
                  <a:gd name="T94" fmla="*/ 176 w 245"/>
                  <a:gd name="T95" fmla="*/ 69 h 244"/>
                  <a:gd name="T96" fmla="*/ 198 w 245"/>
                  <a:gd name="T97" fmla="*/ 122 h 244"/>
                  <a:gd name="T98" fmla="*/ 176 w 245"/>
                  <a:gd name="T99" fmla="*/ 17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5" h="244">
                    <a:moveTo>
                      <a:pt x="243" y="141"/>
                    </a:moveTo>
                    <a:cubicBezTo>
                      <a:pt x="244" y="135"/>
                      <a:pt x="245" y="128"/>
                      <a:pt x="245" y="122"/>
                    </a:cubicBezTo>
                    <a:cubicBezTo>
                      <a:pt x="245" y="115"/>
                      <a:pt x="244" y="108"/>
                      <a:pt x="243" y="101"/>
                    </a:cubicBezTo>
                    <a:cubicBezTo>
                      <a:pt x="222" y="101"/>
                      <a:pt x="222" y="101"/>
                      <a:pt x="222" y="101"/>
                    </a:cubicBezTo>
                    <a:cubicBezTo>
                      <a:pt x="220" y="88"/>
                      <a:pt x="214" y="76"/>
                      <a:pt x="207" y="65"/>
                    </a:cubicBezTo>
                    <a:cubicBezTo>
                      <a:pt x="222" y="51"/>
                      <a:pt x="222" y="51"/>
                      <a:pt x="222" y="51"/>
                    </a:cubicBezTo>
                    <a:cubicBezTo>
                      <a:pt x="218" y="45"/>
                      <a:pt x="213" y="40"/>
                      <a:pt x="209" y="35"/>
                    </a:cubicBezTo>
                    <a:cubicBezTo>
                      <a:pt x="204" y="31"/>
                      <a:pt x="199" y="26"/>
                      <a:pt x="193" y="22"/>
                    </a:cubicBezTo>
                    <a:cubicBezTo>
                      <a:pt x="179" y="37"/>
                      <a:pt x="179" y="37"/>
                      <a:pt x="179" y="37"/>
                    </a:cubicBezTo>
                    <a:cubicBezTo>
                      <a:pt x="168" y="30"/>
                      <a:pt x="156" y="24"/>
                      <a:pt x="143" y="22"/>
                    </a:cubicBezTo>
                    <a:cubicBezTo>
                      <a:pt x="143" y="1"/>
                      <a:pt x="143" y="1"/>
                      <a:pt x="143" y="1"/>
                    </a:cubicBezTo>
                    <a:cubicBezTo>
                      <a:pt x="136" y="0"/>
                      <a:pt x="129" y="0"/>
                      <a:pt x="122" y="0"/>
                    </a:cubicBezTo>
                    <a:cubicBezTo>
                      <a:pt x="116" y="0"/>
                      <a:pt x="109" y="0"/>
                      <a:pt x="102" y="1"/>
                    </a:cubicBezTo>
                    <a:cubicBezTo>
                      <a:pt x="102" y="22"/>
                      <a:pt x="102" y="22"/>
                      <a:pt x="102" y="22"/>
                    </a:cubicBezTo>
                    <a:cubicBezTo>
                      <a:pt x="89" y="24"/>
                      <a:pt x="77" y="30"/>
                      <a:pt x="66" y="37"/>
                    </a:cubicBezTo>
                    <a:cubicBezTo>
                      <a:pt x="52" y="22"/>
                      <a:pt x="52" y="22"/>
                      <a:pt x="52" y="22"/>
                    </a:cubicBezTo>
                    <a:cubicBezTo>
                      <a:pt x="46" y="26"/>
                      <a:pt x="41" y="31"/>
                      <a:pt x="36" y="35"/>
                    </a:cubicBezTo>
                    <a:cubicBezTo>
                      <a:pt x="31" y="40"/>
                      <a:pt x="27" y="45"/>
                      <a:pt x="23" y="51"/>
                    </a:cubicBezTo>
                    <a:cubicBezTo>
                      <a:pt x="38" y="65"/>
                      <a:pt x="38" y="65"/>
                      <a:pt x="38" y="65"/>
                    </a:cubicBezTo>
                    <a:cubicBezTo>
                      <a:pt x="31" y="76"/>
                      <a:pt x="25" y="88"/>
                      <a:pt x="23" y="101"/>
                    </a:cubicBezTo>
                    <a:cubicBezTo>
                      <a:pt x="2" y="101"/>
                      <a:pt x="2" y="101"/>
                      <a:pt x="2" y="101"/>
                    </a:cubicBezTo>
                    <a:cubicBezTo>
                      <a:pt x="1" y="108"/>
                      <a:pt x="0" y="115"/>
                      <a:pt x="0" y="122"/>
                    </a:cubicBezTo>
                    <a:cubicBezTo>
                      <a:pt x="0" y="128"/>
                      <a:pt x="1" y="135"/>
                      <a:pt x="2" y="141"/>
                    </a:cubicBezTo>
                    <a:cubicBezTo>
                      <a:pt x="22" y="141"/>
                      <a:pt x="22" y="141"/>
                      <a:pt x="22" y="141"/>
                    </a:cubicBezTo>
                    <a:cubicBezTo>
                      <a:pt x="25" y="155"/>
                      <a:pt x="30" y="167"/>
                      <a:pt x="37" y="178"/>
                    </a:cubicBezTo>
                    <a:cubicBezTo>
                      <a:pt x="23" y="192"/>
                      <a:pt x="23" y="192"/>
                      <a:pt x="23" y="192"/>
                    </a:cubicBezTo>
                    <a:cubicBezTo>
                      <a:pt x="27" y="198"/>
                      <a:pt x="31" y="203"/>
                      <a:pt x="36" y="208"/>
                    </a:cubicBezTo>
                    <a:cubicBezTo>
                      <a:pt x="41" y="213"/>
                      <a:pt x="46" y="217"/>
                      <a:pt x="51" y="221"/>
                    </a:cubicBezTo>
                    <a:cubicBezTo>
                      <a:pt x="66" y="206"/>
                      <a:pt x="66" y="206"/>
                      <a:pt x="66" y="206"/>
                    </a:cubicBezTo>
                    <a:cubicBezTo>
                      <a:pt x="77" y="214"/>
                      <a:pt x="89" y="219"/>
                      <a:pt x="102" y="222"/>
                    </a:cubicBezTo>
                    <a:cubicBezTo>
                      <a:pt x="102" y="242"/>
                      <a:pt x="102" y="242"/>
                      <a:pt x="102" y="242"/>
                    </a:cubicBezTo>
                    <a:cubicBezTo>
                      <a:pt x="109" y="243"/>
                      <a:pt x="116" y="244"/>
                      <a:pt x="122" y="244"/>
                    </a:cubicBezTo>
                    <a:cubicBezTo>
                      <a:pt x="129" y="244"/>
                      <a:pt x="136" y="243"/>
                      <a:pt x="143" y="242"/>
                    </a:cubicBezTo>
                    <a:cubicBezTo>
                      <a:pt x="143" y="222"/>
                      <a:pt x="143" y="222"/>
                      <a:pt x="143" y="222"/>
                    </a:cubicBezTo>
                    <a:cubicBezTo>
                      <a:pt x="156" y="219"/>
                      <a:pt x="168" y="214"/>
                      <a:pt x="179" y="206"/>
                    </a:cubicBezTo>
                    <a:cubicBezTo>
                      <a:pt x="194" y="221"/>
                      <a:pt x="194" y="221"/>
                      <a:pt x="194" y="221"/>
                    </a:cubicBezTo>
                    <a:cubicBezTo>
                      <a:pt x="199" y="217"/>
                      <a:pt x="204" y="213"/>
                      <a:pt x="209" y="208"/>
                    </a:cubicBezTo>
                    <a:cubicBezTo>
                      <a:pt x="214" y="203"/>
                      <a:pt x="218" y="198"/>
                      <a:pt x="222" y="192"/>
                    </a:cubicBezTo>
                    <a:cubicBezTo>
                      <a:pt x="207" y="178"/>
                      <a:pt x="207" y="178"/>
                      <a:pt x="207" y="178"/>
                    </a:cubicBezTo>
                    <a:cubicBezTo>
                      <a:pt x="215" y="167"/>
                      <a:pt x="220" y="155"/>
                      <a:pt x="222" y="141"/>
                    </a:cubicBezTo>
                    <a:lnTo>
                      <a:pt x="243" y="141"/>
                    </a:lnTo>
                    <a:close/>
                    <a:moveTo>
                      <a:pt x="176" y="175"/>
                    </a:moveTo>
                    <a:cubicBezTo>
                      <a:pt x="162" y="189"/>
                      <a:pt x="143" y="197"/>
                      <a:pt x="122" y="197"/>
                    </a:cubicBezTo>
                    <a:cubicBezTo>
                      <a:pt x="102" y="197"/>
                      <a:pt x="83" y="189"/>
                      <a:pt x="69" y="175"/>
                    </a:cubicBezTo>
                    <a:cubicBezTo>
                      <a:pt x="56" y="161"/>
                      <a:pt x="47" y="143"/>
                      <a:pt x="47" y="122"/>
                    </a:cubicBezTo>
                    <a:cubicBezTo>
                      <a:pt x="47" y="101"/>
                      <a:pt x="56" y="82"/>
                      <a:pt x="69" y="69"/>
                    </a:cubicBezTo>
                    <a:cubicBezTo>
                      <a:pt x="83" y="55"/>
                      <a:pt x="102" y="46"/>
                      <a:pt x="122" y="46"/>
                    </a:cubicBezTo>
                    <a:cubicBezTo>
                      <a:pt x="143" y="46"/>
                      <a:pt x="162" y="55"/>
                      <a:pt x="176" y="69"/>
                    </a:cubicBezTo>
                    <a:cubicBezTo>
                      <a:pt x="189" y="82"/>
                      <a:pt x="198" y="101"/>
                      <a:pt x="198" y="122"/>
                    </a:cubicBezTo>
                    <a:cubicBezTo>
                      <a:pt x="198" y="143"/>
                      <a:pt x="189" y="161"/>
                      <a:pt x="176" y="175"/>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GB" sz="1000" dirty="0">
                  <a:solidFill>
                    <a:srgbClr val="00245D"/>
                  </a:solidFill>
                  <a:latin typeface="Calibri" pitchFamily="34" charset="0"/>
                </a:endParaRPr>
              </a:p>
            </p:txBody>
          </p:sp>
          <p:sp>
            <p:nvSpPr>
              <p:cNvPr id="38" name="Freeform 109"/>
              <p:cNvSpPr>
                <a:spLocks noChangeAspect="1" noChangeArrowheads="1"/>
              </p:cNvSpPr>
              <p:nvPr/>
            </p:nvSpPr>
            <p:spPr bwMode="auto">
              <a:xfrm>
                <a:off x="4195744" y="2255040"/>
                <a:ext cx="130554" cy="189184"/>
              </a:xfrm>
              <a:custGeom>
                <a:avLst/>
                <a:gdLst>
                  <a:gd name="T0" fmla="*/ 2147483647 w 2384"/>
                  <a:gd name="T1" fmla="*/ 2147483647 h 3456"/>
                  <a:gd name="T2" fmla="*/ 2147483647 w 2384"/>
                  <a:gd name="T3" fmla="*/ 2147483647 h 3456"/>
                  <a:gd name="T4" fmla="*/ 2147483647 w 2384"/>
                  <a:gd name="T5" fmla="*/ 2147483647 h 3456"/>
                  <a:gd name="T6" fmla="*/ 2147483647 w 2384"/>
                  <a:gd name="T7" fmla="*/ 2147483647 h 3456"/>
                  <a:gd name="T8" fmla="*/ 2147483647 w 2384"/>
                  <a:gd name="T9" fmla="*/ 2147483647 h 3456"/>
                  <a:gd name="T10" fmla="*/ 2147483647 w 2384"/>
                  <a:gd name="T11" fmla="*/ 2147483647 h 3456"/>
                  <a:gd name="T12" fmla="*/ 2147483647 w 2384"/>
                  <a:gd name="T13" fmla="*/ 2147483647 h 3456"/>
                  <a:gd name="T14" fmla="*/ 2147483647 w 2384"/>
                  <a:gd name="T15" fmla="*/ 2147483647 h 3456"/>
                  <a:gd name="T16" fmla="*/ 2147483647 w 2384"/>
                  <a:gd name="T17" fmla="*/ 2147483647 h 3456"/>
                  <a:gd name="T18" fmla="*/ 2147483647 w 2384"/>
                  <a:gd name="T19" fmla="*/ 2147483647 h 3456"/>
                  <a:gd name="T20" fmla="*/ 2147483647 w 2384"/>
                  <a:gd name="T21" fmla="*/ 2147483647 h 3456"/>
                  <a:gd name="T22" fmla="*/ 2147483647 w 2384"/>
                  <a:gd name="T23" fmla="*/ 2147483647 h 3456"/>
                  <a:gd name="T24" fmla="*/ 2147483647 w 2384"/>
                  <a:gd name="T25" fmla="*/ 2147483647 h 3456"/>
                  <a:gd name="T26" fmla="*/ 2147483647 w 2384"/>
                  <a:gd name="T27" fmla="*/ 2147483647 h 3456"/>
                  <a:gd name="T28" fmla="*/ 2147483647 w 2384"/>
                  <a:gd name="T29" fmla="*/ 2147483647 h 3456"/>
                  <a:gd name="T30" fmla="*/ 2147483647 w 2384"/>
                  <a:gd name="T31" fmla="*/ 2147483647 h 3456"/>
                  <a:gd name="T32" fmla="*/ 2147483647 w 2384"/>
                  <a:gd name="T33" fmla="*/ 2147483647 h 3456"/>
                  <a:gd name="T34" fmla="*/ 2147483647 w 2384"/>
                  <a:gd name="T35" fmla="*/ 2147483647 h 3456"/>
                  <a:gd name="T36" fmla="*/ 2147483647 w 2384"/>
                  <a:gd name="T37" fmla="*/ 2147483647 h 3456"/>
                  <a:gd name="T38" fmla="*/ 2147483647 w 2384"/>
                  <a:gd name="T39" fmla="*/ 2147483647 h 3456"/>
                  <a:gd name="T40" fmla="*/ 2147483647 w 2384"/>
                  <a:gd name="T41" fmla="*/ 2147483647 h 3456"/>
                  <a:gd name="T42" fmla="*/ 2147483647 w 2384"/>
                  <a:gd name="T43" fmla="*/ 2147483647 h 3456"/>
                  <a:gd name="T44" fmla="*/ 2147483647 w 2384"/>
                  <a:gd name="T45" fmla="*/ 2147483647 h 3456"/>
                  <a:gd name="T46" fmla="*/ 2147483647 w 2384"/>
                  <a:gd name="T47" fmla="*/ 2147483647 h 3456"/>
                  <a:gd name="T48" fmla="*/ 2147483647 w 2384"/>
                  <a:gd name="T49" fmla="*/ 2147483647 h 3456"/>
                  <a:gd name="T50" fmla="*/ 2147483647 w 2384"/>
                  <a:gd name="T51" fmla="*/ 2147483647 h 3456"/>
                  <a:gd name="T52" fmla="*/ 2147483647 w 2384"/>
                  <a:gd name="T53" fmla="*/ 2147483647 h 3456"/>
                  <a:gd name="T54" fmla="*/ 2147483647 w 2384"/>
                  <a:gd name="T55" fmla="*/ 2147483647 h 3456"/>
                  <a:gd name="T56" fmla="*/ 2147483647 w 2384"/>
                  <a:gd name="T57" fmla="*/ 2147483647 h 3456"/>
                  <a:gd name="T58" fmla="*/ 2147483647 w 2384"/>
                  <a:gd name="T59" fmla="*/ 2147483647 h 3456"/>
                  <a:gd name="T60" fmla="*/ 2147483647 w 2384"/>
                  <a:gd name="T61" fmla="*/ 2147483647 h 3456"/>
                  <a:gd name="T62" fmla="*/ 2147483647 w 2384"/>
                  <a:gd name="T63" fmla="*/ 2147483647 h 3456"/>
                  <a:gd name="T64" fmla="*/ 2147483647 w 2384"/>
                  <a:gd name="T65" fmla="*/ 2147483647 h 3456"/>
                  <a:gd name="T66" fmla="*/ 2147483647 w 2384"/>
                  <a:gd name="T67" fmla="*/ 2147483647 h 3456"/>
                  <a:gd name="T68" fmla="*/ 2147483647 w 2384"/>
                  <a:gd name="T69" fmla="*/ 2147483647 h 3456"/>
                  <a:gd name="T70" fmla="*/ 2147483647 w 2384"/>
                  <a:gd name="T71" fmla="*/ 2147483647 h 3456"/>
                  <a:gd name="T72" fmla="*/ 2147483647 w 2384"/>
                  <a:gd name="T73" fmla="*/ 2147483647 h 3456"/>
                  <a:gd name="T74" fmla="*/ 2147483647 w 2384"/>
                  <a:gd name="T75" fmla="*/ 2147483647 h 3456"/>
                  <a:gd name="T76" fmla="*/ 2147483647 w 2384"/>
                  <a:gd name="T77" fmla="*/ 2147483647 h 3456"/>
                  <a:gd name="T78" fmla="*/ 2147483647 w 2384"/>
                  <a:gd name="T79" fmla="*/ 2147483647 h 3456"/>
                  <a:gd name="T80" fmla="*/ 2147483647 w 2384"/>
                  <a:gd name="T81" fmla="*/ 2147483647 h 3456"/>
                  <a:gd name="T82" fmla="*/ 2147483647 w 2384"/>
                  <a:gd name="T83" fmla="*/ 2147483647 h 3456"/>
                  <a:gd name="T84" fmla="*/ 2147483647 w 2384"/>
                  <a:gd name="T85" fmla="*/ 2147483647 h 3456"/>
                  <a:gd name="T86" fmla="*/ 2147483647 w 2384"/>
                  <a:gd name="T87" fmla="*/ 2147483647 h 3456"/>
                  <a:gd name="T88" fmla="*/ 2147483647 w 2384"/>
                  <a:gd name="T89" fmla="*/ 2147483647 h 3456"/>
                  <a:gd name="T90" fmla="*/ 2147483647 w 2384"/>
                  <a:gd name="T91" fmla="*/ 2147483647 h 3456"/>
                  <a:gd name="T92" fmla="*/ 2147483647 w 2384"/>
                  <a:gd name="T93" fmla="*/ 2147483647 h 3456"/>
                  <a:gd name="T94" fmla="*/ 0 w 2384"/>
                  <a:gd name="T95" fmla="*/ 2147483647 h 3456"/>
                  <a:gd name="T96" fmla="*/ 2147483647 w 2384"/>
                  <a:gd name="T97" fmla="*/ 2147483647 h 3456"/>
                  <a:gd name="T98" fmla="*/ 2147483647 w 2384"/>
                  <a:gd name="T99" fmla="*/ 2147483647 h 3456"/>
                  <a:gd name="T100" fmla="*/ 2147483647 w 2384"/>
                  <a:gd name="T101" fmla="*/ 2147483647 h 3456"/>
                  <a:gd name="T102" fmla="*/ 2147483647 w 2384"/>
                  <a:gd name="T103" fmla="*/ 2147483647 h 3456"/>
                  <a:gd name="T104" fmla="*/ 2147483647 w 2384"/>
                  <a:gd name="T105" fmla="*/ 2147483647 h 3456"/>
                  <a:gd name="T106" fmla="*/ 2147483647 w 2384"/>
                  <a:gd name="T107" fmla="*/ 2147483647 h 3456"/>
                  <a:gd name="T108" fmla="*/ 2147483647 w 2384"/>
                  <a:gd name="T109" fmla="*/ 2147483647 h 3456"/>
                  <a:gd name="T110" fmla="*/ 2147483647 w 2384"/>
                  <a:gd name="T111" fmla="*/ 2147483647 h 3456"/>
                  <a:gd name="T112" fmla="*/ 2147483647 w 2384"/>
                  <a:gd name="T113" fmla="*/ 2147483647 h 3456"/>
                  <a:gd name="T114" fmla="*/ 2147483647 w 2384"/>
                  <a:gd name="T115" fmla="*/ 2147483647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84"/>
                  <a:gd name="T175" fmla="*/ 0 h 3456"/>
                  <a:gd name="T176" fmla="*/ 2384 w 2384"/>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84" h="3456">
                    <a:moveTo>
                      <a:pt x="1257" y="0"/>
                    </a:moveTo>
                    <a:lnTo>
                      <a:pt x="1340" y="2"/>
                    </a:lnTo>
                    <a:lnTo>
                      <a:pt x="1420" y="7"/>
                    </a:lnTo>
                    <a:lnTo>
                      <a:pt x="1498" y="18"/>
                    </a:lnTo>
                    <a:lnTo>
                      <a:pt x="1571" y="31"/>
                    </a:lnTo>
                    <a:lnTo>
                      <a:pt x="1640" y="48"/>
                    </a:lnTo>
                    <a:lnTo>
                      <a:pt x="1707" y="70"/>
                    </a:lnTo>
                    <a:lnTo>
                      <a:pt x="1770" y="95"/>
                    </a:lnTo>
                    <a:lnTo>
                      <a:pt x="1830" y="125"/>
                    </a:lnTo>
                    <a:lnTo>
                      <a:pt x="1885" y="158"/>
                    </a:lnTo>
                    <a:lnTo>
                      <a:pt x="1938" y="195"/>
                    </a:lnTo>
                    <a:lnTo>
                      <a:pt x="1987" y="236"/>
                    </a:lnTo>
                    <a:lnTo>
                      <a:pt x="2033" y="281"/>
                    </a:lnTo>
                    <a:lnTo>
                      <a:pt x="2078" y="333"/>
                    </a:lnTo>
                    <a:lnTo>
                      <a:pt x="2120" y="391"/>
                    </a:lnTo>
                    <a:lnTo>
                      <a:pt x="2158" y="450"/>
                    </a:lnTo>
                    <a:lnTo>
                      <a:pt x="2190" y="515"/>
                    </a:lnTo>
                    <a:lnTo>
                      <a:pt x="2220" y="583"/>
                    </a:lnTo>
                    <a:lnTo>
                      <a:pt x="2244" y="656"/>
                    </a:lnTo>
                    <a:lnTo>
                      <a:pt x="2265" y="732"/>
                    </a:lnTo>
                    <a:lnTo>
                      <a:pt x="2281" y="812"/>
                    </a:lnTo>
                    <a:lnTo>
                      <a:pt x="2292" y="895"/>
                    </a:lnTo>
                    <a:lnTo>
                      <a:pt x="2300" y="982"/>
                    </a:lnTo>
                    <a:lnTo>
                      <a:pt x="2304" y="1073"/>
                    </a:lnTo>
                    <a:lnTo>
                      <a:pt x="1878" y="1073"/>
                    </a:lnTo>
                    <a:lnTo>
                      <a:pt x="1876" y="999"/>
                    </a:lnTo>
                    <a:lnTo>
                      <a:pt x="1870" y="928"/>
                    </a:lnTo>
                    <a:lnTo>
                      <a:pt x="1859" y="861"/>
                    </a:lnTo>
                    <a:lnTo>
                      <a:pt x="1846" y="798"/>
                    </a:lnTo>
                    <a:lnTo>
                      <a:pt x="1828" y="739"/>
                    </a:lnTo>
                    <a:lnTo>
                      <a:pt x="1806" y="685"/>
                    </a:lnTo>
                    <a:lnTo>
                      <a:pt x="1780" y="635"/>
                    </a:lnTo>
                    <a:lnTo>
                      <a:pt x="1749" y="589"/>
                    </a:lnTo>
                    <a:lnTo>
                      <a:pt x="1716" y="546"/>
                    </a:lnTo>
                    <a:lnTo>
                      <a:pt x="1681" y="512"/>
                    </a:lnTo>
                    <a:lnTo>
                      <a:pt x="1643" y="481"/>
                    </a:lnTo>
                    <a:lnTo>
                      <a:pt x="1602" y="455"/>
                    </a:lnTo>
                    <a:lnTo>
                      <a:pt x="1558" y="430"/>
                    </a:lnTo>
                    <a:lnTo>
                      <a:pt x="1511" y="411"/>
                    </a:lnTo>
                    <a:lnTo>
                      <a:pt x="1460" y="395"/>
                    </a:lnTo>
                    <a:lnTo>
                      <a:pt x="1405" y="382"/>
                    </a:lnTo>
                    <a:lnTo>
                      <a:pt x="1348" y="373"/>
                    </a:lnTo>
                    <a:lnTo>
                      <a:pt x="1286" y="368"/>
                    </a:lnTo>
                    <a:lnTo>
                      <a:pt x="1222" y="365"/>
                    </a:lnTo>
                    <a:lnTo>
                      <a:pt x="1152" y="368"/>
                    </a:lnTo>
                    <a:lnTo>
                      <a:pt x="1087" y="374"/>
                    </a:lnTo>
                    <a:lnTo>
                      <a:pt x="1025" y="384"/>
                    </a:lnTo>
                    <a:lnTo>
                      <a:pt x="966" y="399"/>
                    </a:lnTo>
                    <a:lnTo>
                      <a:pt x="912" y="418"/>
                    </a:lnTo>
                    <a:lnTo>
                      <a:pt x="861" y="441"/>
                    </a:lnTo>
                    <a:lnTo>
                      <a:pt x="815" y="468"/>
                    </a:lnTo>
                    <a:lnTo>
                      <a:pt x="772" y="500"/>
                    </a:lnTo>
                    <a:lnTo>
                      <a:pt x="734" y="534"/>
                    </a:lnTo>
                    <a:lnTo>
                      <a:pt x="695" y="578"/>
                    </a:lnTo>
                    <a:lnTo>
                      <a:pt x="661" y="623"/>
                    </a:lnTo>
                    <a:lnTo>
                      <a:pt x="633" y="671"/>
                    </a:lnTo>
                    <a:lnTo>
                      <a:pt x="610" y="722"/>
                    </a:lnTo>
                    <a:lnTo>
                      <a:pt x="591" y="774"/>
                    </a:lnTo>
                    <a:lnTo>
                      <a:pt x="579" y="829"/>
                    </a:lnTo>
                    <a:lnTo>
                      <a:pt x="571" y="886"/>
                    </a:lnTo>
                    <a:lnTo>
                      <a:pt x="568" y="946"/>
                    </a:lnTo>
                    <a:lnTo>
                      <a:pt x="571" y="1005"/>
                    </a:lnTo>
                    <a:lnTo>
                      <a:pt x="582" y="1066"/>
                    </a:lnTo>
                    <a:lnTo>
                      <a:pt x="597" y="1128"/>
                    </a:lnTo>
                    <a:lnTo>
                      <a:pt x="620" y="1191"/>
                    </a:lnTo>
                    <a:lnTo>
                      <a:pt x="633" y="1221"/>
                    </a:lnTo>
                    <a:lnTo>
                      <a:pt x="649" y="1257"/>
                    </a:lnTo>
                    <a:lnTo>
                      <a:pt x="668" y="1298"/>
                    </a:lnTo>
                    <a:lnTo>
                      <a:pt x="689" y="1343"/>
                    </a:lnTo>
                    <a:lnTo>
                      <a:pt x="714" y="1393"/>
                    </a:lnTo>
                    <a:lnTo>
                      <a:pt x="741" y="1447"/>
                    </a:lnTo>
                    <a:lnTo>
                      <a:pt x="771" y="1507"/>
                    </a:lnTo>
                    <a:lnTo>
                      <a:pt x="804" y="1572"/>
                    </a:lnTo>
                    <a:lnTo>
                      <a:pt x="839" y="1642"/>
                    </a:lnTo>
                    <a:lnTo>
                      <a:pt x="1595" y="1642"/>
                    </a:lnTo>
                    <a:lnTo>
                      <a:pt x="1595" y="1881"/>
                    </a:lnTo>
                    <a:lnTo>
                      <a:pt x="943" y="1881"/>
                    </a:lnTo>
                    <a:lnTo>
                      <a:pt x="954" y="1931"/>
                    </a:lnTo>
                    <a:lnTo>
                      <a:pt x="963" y="1975"/>
                    </a:lnTo>
                    <a:lnTo>
                      <a:pt x="970" y="2014"/>
                    </a:lnTo>
                    <a:lnTo>
                      <a:pt x="977" y="2046"/>
                    </a:lnTo>
                    <a:lnTo>
                      <a:pt x="984" y="2107"/>
                    </a:lnTo>
                    <a:lnTo>
                      <a:pt x="987" y="2171"/>
                    </a:lnTo>
                    <a:lnTo>
                      <a:pt x="983" y="2247"/>
                    </a:lnTo>
                    <a:lnTo>
                      <a:pt x="972" y="2323"/>
                    </a:lnTo>
                    <a:lnTo>
                      <a:pt x="953" y="2399"/>
                    </a:lnTo>
                    <a:lnTo>
                      <a:pt x="925" y="2475"/>
                    </a:lnTo>
                    <a:lnTo>
                      <a:pt x="891" y="2550"/>
                    </a:lnTo>
                    <a:lnTo>
                      <a:pt x="849" y="2624"/>
                    </a:lnTo>
                    <a:lnTo>
                      <a:pt x="807" y="2688"/>
                    </a:lnTo>
                    <a:lnTo>
                      <a:pt x="758" y="2752"/>
                    </a:lnTo>
                    <a:lnTo>
                      <a:pt x="702" y="2816"/>
                    </a:lnTo>
                    <a:lnTo>
                      <a:pt x="640" y="2880"/>
                    </a:lnTo>
                    <a:lnTo>
                      <a:pt x="572" y="2943"/>
                    </a:lnTo>
                    <a:lnTo>
                      <a:pt x="498" y="3007"/>
                    </a:lnTo>
                    <a:lnTo>
                      <a:pt x="416" y="3070"/>
                    </a:lnTo>
                    <a:lnTo>
                      <a:pt x="496" y="3032"/>
                    </a:lnTo>
                    <a:lnTo>
                      <a:pt x="574" y="2997"/>
                    </a:lnTo>
                    <a:lnTo>
                      <a:pt x="652" y="2968"/>
                    </a:lnTo>
                    <a:lnTo>
                      <a:pt x="729" y="2942"/>
                    </a:lnTo>
                    <a:lnTo>
                      <a:pt x="806" y="2922"/>
                    </a:lnTo>
                    <a:lnTo>
                      <a:pt x="881" y="2906"/>
                    </a:lnTo>
                    <a:lnTo>
                      <a:pt x="957" y="2898"/>
                    </a:lnTo>
                    <a:lnTo>
                      <a:pt x="1031" y="2895"/>
                    </a:lnTo>
                    <a:lnTo>
                      <a:pt x="1081" y="2897"/>
                    </a:lnTo>
                    <a:lnTo>
                      <a:pt x="1134" y="2902"/>
                    </a:lnTo>
                    <a:lnTo>
                      <a:pt x="1193" y="2910"/>
                    </a:lnTo>
                    <a:lnTo>
                      <a:pt x="1256" y="2922"/>
                    </a:lnTo>
                    <a:lnTo>
                      <a:pt x="1322" y="2937"/>
                    </a:lnTo>
                    <a:lnTo>
                      <a:pt x="1394" y="2955"/>
                    </a:lnTo>
                    <a:lnTo>
                      <a:pt x="1469" y="2976"/>
                    </a:lnTo>
                    <a:lnTo>
                      <a:pt x="1527" y="2994"/>
                    </a:lnTo>
                    <a:lnTo>
                      <a:pt x="1582" y="3009"/>
                    </a:lnTo>
                    <a:lnTo>
                      <a:pt x="1630" y="3021"/>
                    </a:lnTo>
                    <a:lnTo>
                      <a:pt x="1675" y="3033"/>
                    </a:lnTo>
                    <a:lnTo>
                      <a:pt x="1715" y="3042"/>
                    </a:lnTo>
                    <a:lnTo>
                      <a:pt x="1749" y="3050"/>
                    </a:lnTo>
                    <a:lnTo>
                      <a:pt x="1780" y="3054"/>
                    </a:lnTo>
                    <a:lnTo>
                      <a:pt x="1806" y="3057"/>
                    </a:lnTo>
                    <a:lnTo>
                      <a:pt x="1827" y="3058"/>
                    </a:lnTo>
                    <a:lnTo>
                      <a:pt x="1880" y="3056"/>
                    </a:lnTo>
                    <a:lnTo>
                      <a:pt x="1931" y="3048"/>
                    </a:lnTo>
                    <a:lnTo>
                      <a:pt x="1979" y="3035"/>
                    </a:lnTo>
                    <a:lnTo>
                      <a:pt x="2025" y="3017"/>
                    </a:lnTo>
                    <a:lnTo>
                      <a:pt x="2045" y="3007"/>
                    </a:lnTo>
                    <a:lnTo>
                      <a:pt x="2068" y="2994"/>
                    </a:lnTo>
                    <a:lnTo>
                      <a:pt x="2095" y="2977"/>
                    </a:lnTo>
                    <a:lnTo>
                      <a:pt x="2124" y="2959"/>
                    </a:lnTo>
                    <a:lnTo>
                      <a:pt x="2157" y="2937"/>
                    </a:lnTo>
                    <a:lnTo>
                      <a:pt x="2193" y="2911"/>
                    </a:lnTo>
                    <a:lnTo>
                      <a:pt x="2384" y="3221"/>
                    </a:lnTo>
                    <a:lnTo>
                      <a:pt x="2333" y="3261"/>
                    </a:lnTo>
                    <a:lnTo>
                      <a:pt x="2285" y="3296"/>
                    </a:lnTo>
                    <a:lnTo>
                      <a:pt x="2240" y="3326"/>
                    </a:lnTo>
                    <a:lnTo>
                      <a:pt x="2196" y="3353"/>
                    </a:lnTo>
                    <a:lnTo>
                      <a:pt x="2154" y="3375"/>
                    </a:lnTo>
                    <a:lnTo>
                      <a:pt x="2086" y="3405"/>
                    </a:lnTo>
                    <a:lnTo>
                      <a:pt x="2016" y="3427"/>
                    </a:lnTo>
                    <a:lnTo>
                      <a:pt x="1945" y="3443"/>
                    </a:lnTo>
                    <a:lnTo>
                      <a:pt x="1872" y="3453"/>
                    </a:lnTo>
                    <a:lnTo>
                      <a:pt x="1797" y="3456"/>
                    </a:lnTo>
                    <a:lnTo>
                      <a:pt x="1764" y="3455"/>
                    </a:lnTo>
                    <a:lnTo>
                      <a:pt x="1726" y="3451"/>
                    </a:lnTo>
                    <a:lnTo>
                      <a:pt x="1684" y="3444"/>
                    </a:lnTo>
                    <a:lnTo>
                      <a:pt x="1637" y="3435"/>
                    </a:lnTo>
                    <a:lnTo>
                      <a:pt x="1586" y="3424"/>
                    </a:lnTo>
                    <a:lnTo>
                      <a:pt x="1530" y="3409"/>
                    </a:lnTo>
                    <a:lnTo>
                      <a:pt x="1469" y="3392"/>
                    </a:lnTo>
                    <a:lnTo>
                      <a:pt x="1403" y="3372"/>
                    </a:lnTo>
                    <a:lnTo>
                      <a:pt x="1333" y="3350"/>
                    </a:lnTo>
                    <a:lnTo>
                      <a:pt x="1255" y="3325"/>
                    </a:lnTo>
                    <a:lnTo>
                      <a:pt x="1179" y="3304"/>
                    </a:lnTo>
                    <a:lnTo>
                      <a:pt x="1109" y="3285"/>
                    </a:lnTo>
                    <a:lnTo>
                      <a:pt x="1042" y="3271"/>
                    </a:lnTo>
                    <a:lnTo>
                      <a:pt x="980" y="3259"/>
                    </a:lnTo>
                    <a:lnTo>
                      <a:pt x="922" y="3251"/>
                    </a:lnTo>
                    <a:lnTo>
                      <a:pt x="869" y="3247"/>
                    </a:lnTo>
                    <a:lnTo>
                      <a:pt x="820" y="3244"/>
                    </a:lnTo>
                    <a:lnTo>
                      <a:pt x="750" y="3247"/>
                    </a:lnTo>
                    <a:lnTo>
                      <a:pt x="682" y="3254"/>
                    </a:lnTo>
                    <a:lnTo>
                      <a:pt x="616" y="3265"/>
                    </a:lnTo>
                    <a:lnTo>
                      <a:pt x="551" y="3282"/>
                    </a:lnTo>
                    <a:lnTo>
                      <a:pt x="488" y="3304"/>
                    </a:lnTo>
                    <a:lnTo>
                      <a:pt x="449" y="3321"/>
                    </a:lnTo>
                    <a:lnTo>
                      <a:pt x="406" y="3342"/>
                    </a:lnTo>
                    <a:lnTo>
                      <a:pt x="358" y="3367"/>
                    </a:lnTo>
                    <a:lnTo>
                      <a:pt x="307" y="3395"/>
                    </a:lnTo>
                    <a:lnTo>
                      <a:pt x="250" y="3429"/>
                    </a:lnTo>
                    <a:lnTo>
                      <a:pt x="23" y="3102"/>
                    </a:lnTo>
                    <a:lnTo>
                      <a:pt x="107" y="3040"/>
                    </a:lnTo>
                    <a:lnTo>
                      <a:pt x="186" y="2976"/>
                    </a:lnTo>
                    <a:lnTo>
                      <a:pt x="258" y="2910"/>
                    </a:lnTo>
                    <a:lnTo>
                      <a:pt x="325" y="2842"/>
                    </a:lnTo>
                    <a:lnTo>
                      <a:pt x="386" y="2773"/>
                    </a:lnTo>
                    <a:lnTo>
                      <a:pt x="442" y="2701"/>
                    </a:lnTo>
                    <a:lnTo>
                      <a:pt x="484" y="2637"/>
                    </a:lnTo>
                    <a:lnTo>
                      <a:pt x="520" y="2572"/>
                    </a:lnTo>
                    <a:lnTo>
                      <a:pt x="549" y="2505"/>
                    </a:lnTo>
                    <a:lnTo>
                      <a:pt x="571" y="2437"/>
                    </a:lnTo>
                    <a:lnTo>
                      <a:pt x="588" y="2368"/>
                    </a:lnTo>
                    <a:lnTo>
                      <a:pt x="597" y="2297"/>
                    </a:lnTo>
                    <a:lnTo>
                      <a:pt x="601" y="2223"/>
                    </a:lnTo>
                    <a:lnTo>
                      <a:pt x="598" y="2186"/>
                    </a:lnTo>
                    <a:lnTo>
                      <a:pt x="593" y="2144"/>
                    </a:lnTo>
                    <a:lnTo>
                      <a:pt x="584" y="2099"/>
                    </a:lnTo>
                    <a:lnTo>
                      <a:pt x="570" y="2051"/>
                    </a:lnTo>
                    <a:lnTo>
                      <a:pt x="562" y="2024"/>
                    </a:lnTo>
                    <a:lnTo>
                      <a:pt x="552" y="1994"/>
                    </a:lnTo>
                    <a:lnTo>
                      <a:pt x="540" y="1960"/>
                    </a:lnTo>
                    <a:lnTo>
                      <a:pt x="525" y="1923"/>
                    </a:lnTo>
                    <a:lnTo>
                      <a:pt x="508" y="1881"/>
                    </a:lnTo>
                    <a:lnTo>
                      <a:pt x="0" y="1881"/>
                    </a:lnTo>
                    <a:lnTo>
                      <a:pt x="0" y="1642"/>
                    </a:lnTo>
                    <a:lnTo>
                      <a:pt x="359" y="1642"/>
                    </a:lnTo>
                    <a:lnTo>
                      <a:pt x="356" y="1637"/>
                    </a:lnTo>
                    <a:lnTo>
                      <a:pt x="350" y="1626"/>
                    </a:lnTo>
                    <a:lnTo>
                      <a:pt x="342" y="1612"/>
                    </a:lnTo>
                    <a:lnTo>
                      <a:pt x="331" y="1591"/>
                    </a:lnTo>
                    <a:lnTo>
                      <a:pt x="318" y="1566"/>
                    </a:lnTo>
                    <a:lnTo>
                      <a:pt x="302" y="1534"/>
                    </a:lnTo>
                    <a:lnTo>
                      <a:pt x="284" y="1499"/>
                    </a:lnTo>
                    <a:lnTo>
                      <a:pt x="260" y="1448"/>
                    </a:lnTo>
                    <a:lnTo>
                      <a:pt x="239" y="1404"/>
                    </a:lnTo>
                    <a:lnTo>
                      <a:pt x="220" y="1364"/>
                    </a:lnTo>
                    <a:lnTo>
                      <a:pt x="204" y="1328"/>
                    </a:lnTo>
                    <a:lnTo>
                      <a:pt x="192" y="1298"/>
                    </a:lnTo>
                    <a:lnTo>
                      <a:pt x="182" y="1271"/>
                    </a:lnTo>
                    <a:lnTo>
                      <a:pt x="168" y="1224"/>
                    </a:lnTo>
                    <a:lnTo>
                      <a:pt x="154" y="1173"/>
                    </a:lnTo>
                    <a:lnTo>
                      <a:pt x="143" y="1116"/>
                    </a:lnTo>
                    <a:lnTo>
                      <a:pt x="134" y="1056"/>
                    </a:lnTo>
                    <a:lnTo>
                      <a:pt x="129" y="993"/>
                    </a:lnTo>
                    <a:lnTo>
                      <a:pt x="127" y="927"/>
                    </a:lnTo>
                    <a:lnTo>
                      <a:pt x="130" y="856"/>
                    </a:lnTo>
                    <a:lnTo>
                      <a:pt x="138" y="787"/>
                    </a:lnTo>
                    <a:lnTo>
                      <a:pt x="153" y="718"/>
                    </a:lnTo>
                    <a:lnTo>
                      <a:pt x="173" y="651"/>
                    </a:lnTo>
                    <a:lnTo>
                      <a:pt x="200" y="586"/>
                    </a:lnTo>
                    <a:lnTo>
                      <a:pt x="232" y="524"/>
                    </a:lnTo>
                    <a:lnTo>
                      <a:pt x="269" y="461"/>
                    </a:lnTo>
                    <a:lnTo>
                      <a:pt x="313" y="401"/>
                    </a:lnTo>
                    <a:lnTo>
                      <a:pt x="364" y="341"/>
                    </a:lnTo>
                    <a:lnTo>
                      <a:pt x="419" y="284"/>
                    </a:lnTo>
                    <a:lnTo>
                      <a:pt x="470" y="239"/>
                    </a:lnTo>
                    <a:lnTo>
                      <a:pt x="523" y="197"/>
                    </a:lnTo>
                    <a:lnTo>
                      <a:pt x="581" y="160"/>
                    </a:lnTo>
                    <a:lnTo>
                      <a:pt x="641" y="127"/>
                    </a:lnTo>
                    <a:lnTo>
                      <a:pt x="706" y="96"/>
                    </a:lnTo>
                    <a:lnTo>
                      <a:pt x="775" y="71"/>
                    </a:lnTo>
                    <a:lnTo>
                      <a:pt x="846" y="49"/>
                    </a:lnTo>
                    <a:lnTo>
                      <a:pt x="921" y="31"/>
                    </a:lnTo>
                    <a:lnTo>
                      <a:pt x="1000" y="18"/>
                    </a:lnTo>
                    <a:lnTo>
                      <a:pt x="1082" y="8"/>
                    </a:lnTo>
                    <a:lnTo>
                      <a:pt x="1168" y="2"/>
                    </a:lnTo>
                    <a:lnTo>
                      <a:pt x="1257" y="0"/>
                    </a:lnTo>
                    <a:close/>
                  </a:path>
                </a:pathLst>
              </a:custGeom>
              <a:solidFill>
                <a:schemeClr val="accent6">
                  <a:lumMod val="75000"/>
                </a:schemeClr>
              </a:solidFill>
              <a:ln w="9525">
                <a:noFill/>
                <a:round/>
                <a:headEnd/>
                <a:tailEnd/>
              </a:ln>
            </p:spPr>
            <p:txBody>
              <a:bodyPr wrap="none" anchor="ctr"/>
              <a:lstStyle/>
              <a:p>
                <a:endParaRPr lang="en-GB" sz="1000">
                  <a:latin typeface="Calibri" pitchFamily="34" charset="0"/>
                </a:endParaRPr>
              </a:p>
            </p:txBody>
          </p:sp>
        </p:grpSp>
        <p:sp>
          <p:nvSpPr>
            <p:cNvPr id="27" name="Rectangle 26"/>
            <p:cNvSpPr/>
            <p:nvPr/>
          </p:nvSpPr>
          <p:spPr>
            <a:xfrm>
              <a:off x="5786760" y="2652952"/>
              <a:ext cx="758679" cy="175769"/>
            </a:xfrm>
            <a:prstGeom prst="rect">
              <a:avLst/>
            </a:prstGeom>
          </p:spPr>
          <p:txBody>
            <a:bodyPr wrap="square" lIns="0" tIns="0" rIns="0" bIns="0">
              <a:noAutofit/>
            </a:bodyPr>
            <a:lstStyle/>
            <a:p>
              <a:pPr algn="ctr"/>
              <a:r>
                <a:rPr lang="en-GB" sz="1000" dirty="0" smtClean="0">
                  <a:solidFill>
                    <a:schemeClr val="accent6">
                      <a:lumMod val="75000"/>
                    </a:schemeClr>
                  </a:solidFill>
                  <a:latin typeface="Calibri" pitchFamily="34" charset="0"/>
                </a:rPr>
                <a:t>Customer Service</a:t>
              </a:r>
            </a:p>
          </p:txBody>
        </p:sp>
        <p:grpSp>
          <p:nvGrpSpPr>
            <p:cNvPr id="28" name="Group 229"/>
            <p:cNvGrpSpPr>
              <a:grpSpLocks noChangeAspect="1"/>
            </p:cNvGrpSpPr>
            <p:nvPr/>
          </p:nvGrpSpPr>
          <p:grpSpPr>
            <a:xfrm>
              <a:off x="6089532" y="2145632"/>
              <a:ext cx="176219" cy="476237"/>
              <a:chOff x="8472755" y="3842625"/>
              <a:chExt cx="303458" cy="820087"/>
            </a:xfrm>
            <a:solidFill>
              <a:schemeClr val="accent6">
                <a:lumMod val="75000"/>
              </a:schemeClr>
            </a:solidFill>
          </p:grpSpPr>
          <p:sp>
            <p:nvSpPr>
              <p:cNvPr id="35" name="Freeform 34"/>
              <p:cNvSpPr>
                <a:spLocks noChangeArrowheads="1"/>
              </p:cNvSpPr>
              <p:nvPr/>
            </p:nvSpPr>
            <p:spPr bwMode="auto">
              <a:xfrm>
                <a:off x="8472755" y="4045765"/>
                <a:ext cx="303458" cy="616947"/>
              </a:xfrm>
              <a:custGeom>
                <a:avLst/>
                <a:gdLst>
                  <a:gd name="T0" fmla="*/ 0 w 1102"/>
                  <a:gd name="T1" fmla="*/ 0 h 2227"/>
                  <a:gd name="T2" fmla="*/ 0 w 1102"/>
                  <a:gd name="T3" fmla="*/ 0 h 2227"/>
                  <a:gd name="T4" fmla="*/ 0 w 1102"/>
                  <a:gd name="T5" fmla="*/ 0 h 2227"/>
                  <a:gd name="T6" fmla="*/ 0 w 1102"/>
                  <a:gd name="T7" fmla="*/ 0 h 2227"/>
                  <a:gd name="T8" fmla="*/ 0 w 1102"/>
                  <a:gd name="T9" fmla="*/ 0 h 2227"/>
                  <a:gd name="T10" fmla="*/ 0 w 1102"/>
                  <a:gd name="T11" fmla="*/ 0 h 2227"/>
                  <a:gd name="T12" fmla="*/ 0 w 1102"/>
                  <a:gd name="T13" fmla="*/ 0 h 2227"/>
                  <a:gd name="T14" fmla="*/ 0 w 1102"/>
                  <a:gd name="T15" fmla="*/ 0 h 2227"/>
                  <a:gd name="T16" fmla="*/ 0 w 1102"/>
                  <a:gd name="T17" fmla="*/ 0 h 2227"/>
                  <a:gd name="T18" fmla="*/ 0 w 1102"/>
                  <a:gd name="T19" fmla="*/ 0 h 2227"/>
                  <a:gd name="T20" fmla="*/ 0 w 1102"/>
                  <a:gd name="T21" fmla="*/ 0 h 2227"/>
                  <a:gd name="T22" fmla="*/ 0 w 1102"/>
                  <a:gd name="T23" fmla="*/ 0 h 2227"/>
                  <a:gd name="T24" fmla="*/ 0 w 1102"/>
                  <a:gd name="T25" fmla="*/ 0 h 2227"/>
                  <a:gd name="T26" fmla="*/ 0 w 1102"/>
                  <a:gd name="T27" fmla="*/ 0 h 2227"/>
                  <a:gd name="T28" fmla="*/ 0 w 1102"/>
                  <a:gd name="T29" fmla="*/ 0 h 2227"/>
                  <a:gd name="T30" fmla="*/ 0 w 1102"/>
                  <a:gd name="T31" fmla="*/ 0 h 2227"/>
                  <a:gd name="T32" fmla="*/ 0 w 1102"/>
                  <a:gd name="T33" fmla="*/ 0 h 2227"/>
                  <a:gd name="T34" fmla="*/ 0 w 1102"/>
                  <a:gd name="T35" fmla="*/ 0 h 2227"/>
                  <a:gd name="T36" fmla="*/ 0 w 1102"/>
                  <a:gd name="T37" fmla="*/ 0 h 2227"/>
                  <a:gd name="T38" fmla="*/ 0 w 1102"/>
                  <a:gd name="T39" fmla="*/ 0 h 2227"/>
                  <a:gd name="T40" fmla="*/ 0 w 1102"/>
                  <a:gd name="T41" fmla="*/ 0 h 2227"/>
                  <a:gd name="T42" fmla="*/ 0 w 1102"/>
                  <a:gd name="T43" fmla="*/ 0 h 2227"/>
                  <a:gd name="T44" fmla="*/ 0 w 1102"/>
                  <a:gd name="T45" fmla="*/ 0 h 2227"/>
                  <a:gd name="T46" fmla="*/ 0 w 1102"/>
                  <a:gd name="T47" fmla="*/ 0 h 2227"/>
                  <a:gd name="T48" fmla="*/ 0 w 1102"/>
                  <a:gd name="T49" fmla="*/ 0 h 2227"/>
                  <a:gd name="T50" fmla="*/ 0 w 1102"/>
                  <a:gd name="T51" fmla="*/ 0 h 2227"/>
                  <a:gd name="T52" fmla="*/ 0 w 1102"/>
                  <a:gd name="T53" fmla="*/ 0 h 2227"/>
                  <a:gd name="T54" fmla="*/ 0 w 1102"/>
                  <a:gd name="T55" fmla="*/ 0 h 2227"/>
                  <a:gd name="T56" fmla="*/ 0 w 1102"/>
                  <a:gd name="T57" fmla="*/ 0 h 2227"/>
                  <a:gd name="T58" fmla="*/ 0 w 1102"/>
                  <a:gd name="T59" fmla="*/ 0 h 2227"/>
                  <a:gd name="T60" fmla="*/ 0 w 1102"/>
                  <a:gd name="T61" fmla="*/ 0 h 2227"/>
                  <a:gd name="T62" fmla="*/ 0 w 1102"/>
                  <a:gd name="T63" fmla="*/ 0 h 2227"/>
                  <a:gd name="T64" fmla="*/ 0 w 1102"/>
                  <a:gd name="T65" fmla="*/ 0 h 2227"/>
                  <a:gd name="T66" fmla="*/ 0 w 1102"/>
                  <a:gd name="T67" fmla="*/ 0 h 2227"/>
                  <a:gd name="T68" fmla="*/ 0 w 1102"/>
                  <a:gd name="T69" fmla="*/ 0 h 2227"/>
                  <a:gd name="T70" fmla="*/ 0 w 1102"/>
                  <a:gd name="T71" fmla="*/ 0 h 2227"/>
                  <a:gd name="T72" fmla="*/ 0 w 1102"/>
                  <a:gd name="T73" fmla="*/ 0 h 2227"/>
                  <a:gd name="T74" fmla="*/ 0 w 1102"/>
                  <a:gd name="T75" fmla="*/ 0 h 2227"/>
                  <a:gd name="T76" fmla="*/ 0 w 1102"/>
                  <a:gd name="T77" fmla="*/ 0 h 2227"/>
                  <a:gd name="T78" fmla="*/ 0 w 1102"/>
                  <a:gd name="T79" fmla="*/ 0 h 2227"/>
                  <a:gd name="T80" fmla="*/ 0 w 1102"/>
                  <a:gd name="T81" fmla="*/ 0 h 2227"/>
                  <a:gd name="T82" fmla="*/ 0 w 1102"/>
                  <a:gd name="T83" fmla="*/ 0 h 2227"/>
                  <a:gd name="T84" fmla="*/ 0 w 1102"/>
                  <a:gd name="T85" fmla="*/ 0 h 2227"/>
                  <a:gd name="T86" fmla="*/ 0 w 1102"/>
                  <a:gd name="T87" fmla="*/ 0 h 2227"/>
                  <a:gd name="T88" fmla="*/ 0 w 1102"/>
                  <a:gd name="T89" fmla="*/ 0 h 2227"/>
                  <a:gd name="T90" fmla="*/ 0 w 1102"/>
                  <a:gd name="T91" fmla="*/ 0 h 2227"/>
                  <a:gd name="T92" fmla="*/ 0 w 1102"/>
                  <a:gd name="T93" fmla="*/ 0 h 2227"/>
                  <a:gd name="T94" fmla="*/ 0 w 1102"/>
                  <a:gd name="T95" fmla="*/ 0 h 2227"/>
                  <a:gd name="T96" fmla="*/ 0 w 1102"/>
                  <a:gd name="T97" fmla="*/ 0 h 2227"/>
                  <a:gd name="T98" fmla="*/ 0 w 1102"/>
                  <a:gd name="T99" fmla="*/ 0 h 2227"/>
                  <a:gd name="T100" fmla="*/ 0 w 1102"/>
                  <a:gd name="T101" fmla="*/ 0 h 2227"/>
                  <a:gd name="T102" fmla="*/ 0 w 1102"/>
                  <a:gd name="T103" fmla="*/ 0 h 2227"/>
                  <a:gd name="T104" fmla="*/ 0 w 1102"/>
                  <a:gd name="T105" fmla="*/ 0 h 2227"/>
                  <a:gd name="T106" fmla="*/ 0 w 1102"/>
                  <a:gd name="T107" fmla="*/ 0 h 2227"/>
                  <a:gd name="T108" fmla="*/ 0 w 1102"/>
                  <a:gd name="T109" fmla="*/ 0 h 2227"/>
                  <a:gd name="T110" fmla="*/ 0 w 1102"/>
                  <a:gd name="T111" fmla="*/ 0 h 2227"/>
                  <a:gd name="T112" fmla="*/ 0 w 1102"/>
                  <a:gd name="T113" fmla="*/ 0 h 2227"/>
                  <a:gd name="T114" fmla="*/ 0 w 1102"/>
                  <a:gd name="T115" fmla="*/ 0 h 2227"/>
                  <a:gd name="T116" fmla="*/ 0 w 1102"/>
                  <a:gd name="T117" fmla="*/ 0 h 2227"/>
                  <a:gd name="T118" fmla="*/ 0 w 1102"/>
                  <a:gd name="T119" fmla="*/ 0 h 2227"/>
                  <a:gd name="T120" fmla="*/ 0 w 1102"/>
                  <a:gd name="T121" fmla="*/ 0 h 2227"/>
                  <a:gd name="T122" fmla="*/ 0 w 1102"/>
                  <a:gd name="T123" fmla="*/ 0 h 2227"/>
                  <a:gd name="T124" fmla="*/ 0 w 1102"/>
                  <a:gd name="T125" fmla="*/ 0 h 222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02"/>
                  <a:gd name="T190" fmla="*/ 0 h 2227"/>
                  <a:gd name="T191" fmla="*/ 1102 w 1102"/>
                  <a:gd name="T192" fmla="*/ 2227 h 222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02" h="2227">
                    <a:moveTo>
                      <a:pt x="202" y="0"/>
                    </a:moveTo>
                    <a:lnTo>
                      <a:pt x="900" y="0"/>
                    </a:lnTo>
                    <a:lnTo>
                      <a:pt x="935" y="3"/>
                    </a:lnTo>
                    <a:lnTo>
                      <a:pt x="970" y="13"/>
                    </a:lnTo>
                    <a:lnTo>
                      <a:pt x="1001" y="28"/>
                    </a:lnTo>
                    <a:lnTo>
                      <a:pt x="1030" y="48"/>
                    </a:lnTo>
                    <a:lnTo>
                      <a:pt x="1054" y="72"/>
                    </a:lnTo>
                    <a:lnTo>
                      <a:pt x="1074" y="101"/>
                    </a:lnTo>
                    <a:lnTo>
                      <a:pt x="1089" y="132"/>
                    </a:lnTo>
                    <a:lnTo>
                      <a:pt x="1099" y="167"/>
                    </a:lnTo>
                    <a:lnTo>
                      <a:pt x="1102" y="202"/>
                    </a:lnTo>
                    <a:lnTo>
                      <a:pt x="1102" y="1151"/>
                    </a:lnTo>
                    <a:lnTo>
                      <a:pt x="1099" y="1188"/>
                    </a:lnTo>
                    <a:lnTo>
                      <a:pt x="1089" y="1221"/>
                    </a:lnTo>
                    <a:lnTo>
                      <a:pt x="1074" y="1253"/>
                    </a:lnTo>
                    <a:lnTo>
                      <a:pt x="1054" y="1281"/>
                    </a:lnTo>
                    <a:lnTo>
                      <a:pt x="1030" y="1306"/>
                    </a:lnTo>
                    <a:lnTo>
                      <a:pt x="1001" y="1326"/>
                    </a:lnTo>
                    <a:lnTo>
                      <a:pt x="970" y="1341"/>
                    </a:lnTo>
                    <a:lnTo>
                      <a:pt x="935" y="1350"/>
                    </a:lnTo>
                    <a:lnTo>
                      <a:pt x="900" y="1353"/>
                    </a:lnTo>
                    <a:lnTo>
                      <a:pt x="899" y="1353"/>
                    </a:lnTo>
                    <a:lnTo>
                      <a:pt x="899" y="2025"/>
                    </a:lnTo>
                    <a:lnTo>
                      <a:pt x="896" y="2062"/>
                    </a:lnTo>
                    <a:lnTo>
                      <a:pt x="886" y="2096"/>
                    </a:lnTo>
                    <a:lnTo>
                      <a:pt x="871" y="2127"/>
                    </a:lnTo>
                    <a:lnTo>
                      <a:pt x="852" y="2156"/>
                    </a:lnTo>
                    <a:lnTo>
                      <a:pt x="829" y="2180"/>
                    </a:lnTo>
                    <a:lnTo>
                      <a:pt x="801" y="2200"/>
                    </a:lnTo>
                    <a:lnTo>
                      <a:pt x="770" y="2214"/>
                    </a:lnTo>
                    <a:lnTo>
                      <a:pt x="737" y="2224"/>
                    </a:lnTo>
                    <a:lnTo>
                      <a:pt x="702" y="2227"/>
                    </a:lnTo>
                    <a:lnTo>
                      <a:pt x="400" y="2227"/>
                    </a:lnTo>
                    <a:lnTo>
                      <a:pt x="365" y="2224"/>
                    </a:lnTo>
                    <a:lnTo>
                      <a:pt x="332" y="2214"/>
                    </a:lnTo>
                    <a:lnTo>
                      <a:pt x="301" y="2200"/>
                    </a:lnTo>
                    <a:lnTo>
                      <a:pt x="273" y="2180"/>
                    </a:lnTo>
                    <a:lnTo>
                      <a:pt x="250" y="2156"/>
                    </a:lnTo>
                    <a:lnTo>
                      <a:pt x="231" y="2127"/>
                    </a:lnTo>
                    <a:lnTo>
                      <a:pt x="216" y="2096"/>
                    </a:lnTo>
                    <a:lnTo>
                      <a:pt x="206" y="2062"/>
                    </a:lnTo>
                    <a:lnTo>
                      <a:pt x="203" y="2025"/>
                    </a:lnTo>
                    <a:lnTo>
                      <a:pt x="203" y="1353"/>
                    </a:lnTo>
                    <a:lnTo>
                      <a:pt x="202" y="1353"/>
                    </a:lnTo>
                    <a:lnTo>
                      <a:pt x="167" y="1350"/>
                    </a:lnTo>
                    <a:lnTo>
                      <a:pt x="132" y="1341"/>
                    </a:lnTo>
                    <a:lnTo>
                      <a:pt x="101" y="1326"/>
                    </a:lnTo>
                    <a:lnTo>
                      <a:pt x="72" y="1306"/>
                    </a:lnTo>
                    <a:lnTo>
                      <a:pt x="48" y="1281"/>
                    </a:lnTo>
                    <a:lnTo>
                      <a:pt x="28" y="1253"/>
                    </a:lnTo>
                    <a:lnTo>
                      <a:pt x="13" y="1221"/>
                    </a:lnTo>
                    <a:lnTo>
                      <a:pt x="3" y="1188"/>
                    </a:lnTo>
                    <a:lnTo>
                      <a:pt x="0" y="1151"/>
                    </a:lnTo>
                    <a:lnTo>
                      <a:pt x="0" y="202"/>
                    </a:lnTo>
                    <a:lnTo>
                      <a:pt x="3" y="167"/>
                    </a:lnTo>
                    <a:lnTo>
                      <a:pt x="13" y="132"/>
                    </a:lnTo>
                    <a:lnTo>
                      <a:pt x="28" y="101"/>
                    </a:lnTo>
                    <a:lnTo>
                      <a:pt x="48" y="72"/>
                    </a:lnTo>
                    <a:lnTo>
                      <a:pt x="72" y="48"/>
                    </a:lnTo>
                    <a:lnTo>
                      <a:pt x="101" y="28"/>
                    </a:lnTo>
                    <a:lnTo>
                      <a:pt x="132" y="13"/>
                    </a:lnTo>
                    <a:lnTo>
                      <a:pt x="167" y="3"/>
                    </a:lnTo>
                    <a:lnTo>
                      <a:pt x="202" y="0"/>
                    </a:lnTo>
                    <a:close/>
                  </a:path>
                </a:pathLst>
              </a:custGeom>
              <a:grpFill/>
              <a:ln w="9525">
                <a:noFill/>
                <a:round/>
                <a:headEnd/>
                <a:tailEnd/>
              </a:ln>
            </p:spPr>
            <p:txBody>
              <a:bodyPr wrap="none" anchor="ctr"/>
              <a:lstStyle/>
              <a:p>
                <a:endParaRPr lang="en-GB" sz="1000" dirty="0">
                  <a:solidFill>
                    <a:schemeClr val="tx2">
                      <a:lumMod val="60000"/>
                      <a:lumOff val="40000"/>
                    </a:schemeClr>
                  </a:solidFill>
                  <a:latin typeface="Calibri" pitchFamily="34" charset="0"/>
                </a:endParaRPr>
              </a:p>
            </p:txBody>
          </p:sp>
          <p:sp>
            <p:nvSpPr>
              <p:cNvPr id="36" name="Freeform 35"/>
              <p:cNvSpPr>
                <a:spLocks noChangeArrowheads="1"/>
              </p:cNvSpPr>
              <p:nvPr/>
            </p:nvSpPr>
            <p:spPr bwMode="auto">
              <a:xfrm>
                <a:off x="8532945" y="3842625"/>
                <a:ext cx="183078" cy="180570"/>
              </a:xfrm>
              <a:custGeom>
                <a:avLst/>
                <a:gdLst>
                  <a:gd name="T0" fmla="*/ 0 w 660"/>
                  <a:gd name="T1" fmla="*/ 0 h 660"/>
                  <a:gd name="T2" fmla="*/ 0 w 660"/>
                  <a:gd name="T3" fmla="*/ 0 h 660"/>
                  <a:gd name="T4" fmla="*/ 0 w 660"/>
                  <a:gd name="T5" fmla="*/ 0 h 660"/>
                  <a:gd name="T6" fmla="*/ 0 w 660"/>
                  <a:gd name="T7" fmla="*/ 0 h 660"/>
                  <a:gd name="T8" fmla="*/ 0 w 660"/>
                  <a:gd name="T9" fmla="*/ 0 h 660"/>
                  <a:gd name="T10" fmla="*/ 0 w 660"/>
                  <a:gd name="T11" fmla="*/ 0 h 660"/>
                  <a:gd name="T12" fmla="*/ 0 w 660"/>
                  <a:gd name="T13" fmla="*/ 0 h 660"/>
                  <a:gd name="T14" fmla="*/ 0 w 660"/>
                  <a:gd name="T15" fmla="*/ 0 h 660"/>
                  <a:gd name="T16" fmla="*/ 0 w 660"/>
                  <a:gd name="T17" fmla="*/ 0 h 660"/>
                  <a:gd name="T18" fmla="*/ 0 w 660"/>
                  <a:gd name="T19" fmla="*/ 0 h 660"/>
                  <a:gd name="T20" fmla="*/ 0 w 660"/>
                  <a:gd name="T21" fmla="*/ 0 h 660"/>
                  <a:gd name="T22" fmla="*/ 0 w 660"/>
                  <a:gd name="T23" fmla="*/ 0 h 660"/>
                  <a:gd name="T24" fmla="*/ 0 w 660"/>
                  <a:gd name="T25" fmla="*/ 0 h 660"/>
                  <a:gd name="T26" fmla="*/ 0 w 660"/>
                  <a:gd name="T27" fmla="*/ 0 h 660"/>
                  <a:gd name="T28" fmla="*/ 0 w 660"/>
                  <a:gd name="T29" fmla="*/ 0 h 660"/>
                  <a:gd name="T30" fmla="*/ 0 w 660"/>
                  <a:gd name="T31" fmla="*/ 0 h 660"/>
                  <a:gd name="T32" fmla="*/ 0 w 660"/>
                  <a:gd name="T33" fmla="*/ 0 h 660"/>
                  <a:gd name="T34" fmla="*/ 0 w 660"/>
                  <a:gd name="T35" fmla="*/ 0 h 660"/>
                  <a:gd name="T36" fmla="*/ 0 w 660"/>
                  <a:gd name="T37" fmla="*/ 0 h 660"/>
                  <a:gd name="T38" fmla="*/ 0 w 660"/>
                  <a:gd name="T39" fmla="*/ 0 h 660"/>
                  <a:gd name="T40" fmla="*/ 0 w 660"/>
                  <a:gd name="T41" fmla="*/ 0 h 660"/>
                  <a:gd name="T42" fmla="*/ 0 w 660"/>
                  <a:gd name="T43" fmla="*/ 0 h 660"/>
                  <a:gd name="T44" fmla="*/ 0 w 660"/>
                  <a:gd name="T45" fmla="*/ 0 h 660"/>
                  <a:gd name="T46" fmla="*/ 0 w 660"/>
                  <a:gd name="T47" fmla="*/ 0 h 660"/>
                  <a:gd name="T48" fmla="*/ 0 w 660"/>
                  <a:gd name="T49" fmla="*/ 0 h 660"/>
                  <a:gd name="T50" fmla="*/ 0 w 660"/>
                  <a:gd name="T51" fmla="*/ 0 h 660"/>
                  <a:gd name="T52" fmla="*/ 0 w 660"/>
                  <a:gd name="T53" fmla="*/ 0 h 660"/>
                  <a:gd name="T54" fmla="*/ 0 w 660"/>
                  <a:gd name="T55" fmla="*/ 0 h 660"/>
                  <a:gd name="T56" fmla="*/ 0 w 660"/>
                  <a:gd name="T57" fmla="*/ 0 h 660"/>
                  <a:gd name="T58" fmla="*/ 0 w 660"/>
                  <a:gd name="T59" fmla="*/ 0 h 660"/>
                  <a:gd name="T60" fmla="*/ 0 w 660"/>
                  <a:gd name="T61" fmla="*/ 0 h 660"/>
                  <a:gd name="T62" fmla="*/ 0 w 660"/>
                  <a:gd name="T63" fmla="*/ 0 h 660"/>
                  <a:gd name="T64" fmla="*/ 0 w 660"/>
                  <a:gd name="T65" fmla="*/ 0 h 660"/>
                  <a:gd name="T66" fmla="*/ 0 w 660"/>
                  <a:gd name="T67" fmla="*/ 0 h 660"/>
                  <a:gd name="T68" fmla="*/ 0 w 660"/>
                  <a:gd name="T69" fmla="*/ 0 h 660"/>
                  <a:gd name="T70" fmla="*/ 0 w 660"/>
                  <a:gd name="T71" fmla="*/ 0 h 660"/>
                  <a:gd name="T72" fmla="*/ 0 w 660"/>
                  <a:gd name="T73" fmla="*/ 0 h 660"/>
                  <a:gd name="T74" fmla="*/ 0 w 660"/>
                  <a:gd name="T75" fmla="*/ 0 h 660"/>
                  <a:gd name="T76" fmla="*/ 0 w 660"/>
                  <a:gd name="T77" fmla="*/ 0 h 660"/>
                  <a:gd name="T78" fmla="*/ 0 w 660"/>
                  <a:gd name="T79" fmla="*/ 0 h 660"/>
                  <a:gd name="T80" fmla="*/ 0 w 660"/>
                  <a:gd name="T81" fmla="*/ 0 h 660"/>
                  <a:gd name="T82" fmla="*/ 0 w 660"/>
                  <a:gd name="T83" fmla="*/ 0 h 660"/>
                  <a:gd name="T84" fmla="*/ 0 w 660"/>
                  <a:gd name="T85" fmla="*/ 0 h 660"/>
                  <a:gd name="T86" fmla="*/ 0 w 660"/>
                  <a:gd name="T87" fmla="*/ 0 h 660"/>
                  <a:gd name="T88" fmla="*/ 0 w 660"/>
                  <a:gd name="T89" fmla="*/ 0 h 660"/>
                  <a:gd name="T90" fmla="*/ 0 w 660"/>
                  <a:gd name="T91" fmla="*/ 0 h 660"/>
                  <a:gd name="T92" fmla="*/ 0 w 660"/>
                  <a:gd name="T93" fmla="*/ 0 h 660"/>
                  <a:gd name="T94" fmla="*/ 0 w 660"/>
                  <a:gd name="T95" fmla="*/ 0 h 660"/>
                  <a:gd name="T96" fmla="*/ 0 w 660"/>
                  <a:gd name="T97" fmla="*/ 0 h 6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0"/>
                  <a:gd name="T148" fmla="*/ 0 h 660"/>
                  <a:gd name="T149" fmla="*/ 660 w 660"/>
                  <a:gd name="T150" fmla="*/ 660 h 66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0" h="660">
                    <a:moveTo>
                      <a:pt x="330" y="0"/>
                    </a:moveTo>
                    <a:lnTo>
                      <a:pt x="375" y="3"/>
                    </a:lnTo>
                    <a:lnTo>
                      <a:pt x="418" y="12"/>
                    </a:lnTo>
                    <a:lnTo>
                      <a:pt x="459" y="25"/>
                    </a:lnTo>
                    <a:lnTo>
                      <a:pt x="497" y="45"/>
                    </a:lnTo>
                    <a:lnTo>
                      <a:pt x="532" y="68"/>
                    </a:lnTo>
                    <a:lnTo>
                      <a:pt x="564" y="97"/>
                    </a:lnTo>
                    <a:lnTo>
                      <a:pt x="592" y="128"/>
                    </a:lnTo>
                    <a:lnTo>
                      <a:pt x="615" y="164"/>
                    </a:lnTo>
                    <a:lnTo>
                      <a:pt x="634" y="201"/>
                    </a:lnTo>
                    <a:lnTo>
                      <a:pt x="648" y="242"/>
                    </a:lnTo>
                    <a:lnTo>
                      <a:pt x="657" y="285"/>
                    </a:lnTo>
                    <a:lnTo>
                      <a:pt x="660" y="330"/>
                    </a:lnTo>
                    <a:lnTo>
                      <a:pt x="657" y="375"/>
                    </a:lnTo>
                    <a:lnTo>
                      <a:pt x="648" y="418"/>
                    </a:lnTo>
                    <a:lnTo>
                      <a:pt x="634" y="459"/>
                    </a:lnTo>
                    <a:lnTo>
                      <a:pt x="615" y="497"/>
                    </a:lnTo>
                    <a:lnTo>
                      <a:pt x="592" y="532"/>
                    </a:lnTo>
                    <a:lnTo>
                      <a:pt x="564" y="564"/>
                    </a:lnTo>
                    <a:lnTo>
                      <a:pt x="532" y="591"/>
                    </a:lnTo>
                    <a:lnTo>
                      <a:pt x="497" y="615"/>
                    </a:lnTo>
                    <a:lnTo>
                      <a:pt x="459" y="634"/>
                    </a:lnTo>
                    <a:lnTo>
                      <a:pt x="418" y="649"/>
                    </a:lnTo>
                    <a:lnTo>
                      <a:pt x="375" y="657"/>
                    </a:lnTo>
                    <a:lnTo>
                      <a:pt x="330" y="660"/>
                    </a:lnTo>
                    <a:lnTo>
                      <a:pt x="285" y="657"/>
                    </a:lnTo>
                    <a:lnTo>
                      <a:pt x="242" y="649"/>
                    </a:lnTo>
                    <a:lnTo>
                      <a:pt x="201" y="634"/>
                    </a:lnTo>
                    <a:lnTo>
                      <a:pt x="163" y="615"/>
                    </a:lnTo>
                    <a:lnTo>
                      <a:pt x="128" y="591"/>
                    </a:lnTo>
                    <a:lnTo>
                      <a:pt x="96" y="564"/>
                    </a:lnTo>
                    <a:lnTo>
                      <a:pt x="68" y="532"/>
                    </a:lnTo>
                    <a:lnTo>
                      <a:pt x="45" y="497"/>
                    </a:lnTo>
                    <a:lnTo>
                      <a:pt x="26" y="459"/>
                    </a:lnTo>
                    <a:lnTo>
                      <a:pt x="12" y="418"/>
                    </a:lnTo>
                    <a:lnTo>
                      <a:pt x="3" y="375"/>
                    </a:lnTo>
                    <a:lnTo>
                      <a:pt x="0" y="330"/>
                    </a:lnTo>
                    <a:lnTo>
                      <a:pt x="3" y="285"/>
                    </a:lnTo>
                    <a:lnTo>
                      <a:pt x="12" y="242"/>
                    </a:lnTo>
                    <a:lnTo>
                      <a:pt x="26" y="201"/>
                    </a:lnTo>
                    <a:lnTo>
                      <a:pt x="45" y="164"/>
                    </a:lnTo>
                    <a:lnTo>
                      <a:pt x="68" y="128"/>
                    </a:lnTo>
                    <a:lnTo>
                      <a:pt x="96" y="97"/>
                    </a:lnTo>
                    <a:lnTo>
                      <a:pt x="128" y="68"/>
                    </a:lnTo>
                    <a:lnTo>
                      <a:pt x="163" y="45"/>
                    </a:lnTo>
                    <a:lnTo>
                      <a:pt x="201" y="25"/>
                    </a:lnTo>
                    <a:lnTo>
                      <a:pt x="242" y="12"/>
                    </a:lnTo>
                    <a:lnTo>
                      <a:pt x="285" y="3"/>
                    </a:lnTo>
                    <a:lnTo>
                      <a:pt x="330" y="0"/>
                    </a:lnTo>
                    <a:close/>
                  </a:path>
                </a:pathLst>
              </a:custGeom>
              <a:grpFill/>
              <a:ln w="9525">
                <a:noFill/>
                <a:round/>
                <a:headEnd/>
                <a:tailEnd/>
              </a:ln>
            </p:spPr>
            <p:txBody>
              <a:bodyPr wrap="none" anchor="ctr"/>
              <a:lstStyle/>
              <a:p>
                <a:endParaRPr lang="en-GB" sz="1000">
                  <a:latin typeface="Calibri" pitchFamily="34" charset="0"/>
                </a:endParaRPr>
              </a:p>
            </p:txBody>
          </p:sp>
        </p:grpSp>
        <p:sp>
          <p:nvSpPr>
            <p:cNvPr id="29" name="Rectangle 28"/>
            <p:cNvSpPr/>
            <p:nvPr/>
          </p:nvSpPr>
          <p:spPr>
            <a:xfrm>
              <a:off x="6839703" y="2652951"/>
              <a:ext cx="758679" cy="175769"/>
            </a:xfrm>
            <a:prstGeom prst="rect">
              <a:avLst/>
            </a:prstGeom>
            <a:noFill/>
          </p:spPr>
          <p:txBody>
            <a:bodyPr wrap="square" lIns="0" tIns="0" rIns="0" bIns="0">
              <a:noAutofit/>
            </a:bodyPr>
            <a:lstStyle/>
            <a:p>
              <a:pPr algn="ctr"/>
              <a:r>
                <a:rPr lang="en-GB" sz="1000" dirty="0" smtClean="0">
                  <a:solidFill>
                    <a:schemeClr val="accent6">
                      <a:lumMod val="75000"/>
                    </a:schemeClr>
                  </a:solidFill>
                  <a:latin typeface="Calibri" pitchFamily="34" charset="0"/>
                </a:rPr>
                <a:t>Commercial Evolution</a:t>
              </a:r>
            </a:p>
          </p:txBody>
        </p:sp>
        <p:grpSp>
          <p:nvGrpSpPr>
            <p:cNvPr id="30" name="Group 147"/>
            <p:cNvGrpSpPr>
              <a:grpSpLocks noChangeAspect="1"/>
            </p:cNvGrpSpPr>
            <p:nvPr/>
          </p:nvGrpSpPr>
          <p:grpSpPr>
            <a:xfrm>
              <a:off x="7001171" y="2164914"/>
              <a:ext cx="469917" cy="370543"/>
              <a:chOff x="9883222" y="5096106"/>
              <a:chExt cx="1329191" cy="1048084"/>
            </a:xfrm>
            <a:solidFill>
              <a:schemeClr val="accent6">
                <a:lumMod val="75000"/>
              </a:schemeClr>
            </a:solidFill>
          </p:grpSpPr>
          <p:sp>
            <p:nvSpPr>
              <p:cNvPr id="33" name="Freeform 8"/>
              <p:cNvSpPr>
                <a:spLocks noChangeArrowheads="1"/>
              </p:cNvSpPr>
              <p:nvPr/>
            </p:nvSpPr>
            <p:spPr bwMode="auto">
              <a:xfrm>
                <a:off x="10188624" y="5096106"/>
                <a:ext cx="1023789" cy="760034"/>
              </a:xfrm>
              <a:custGeom>
                <a:avLst/>
                <a:gdLst>
                  <a:gd name="T0" fmla="*/ 0 w 2664"/>
                  <a:gd name="T1" fmla="*/ 0 h 1979"/>
                  <a:gd name="T2" fmla="*/ 0 w 2664"/>
                  <a:gd name="T3" fmla="*/ 0 h 1979"/>
                  <a:gd name="T4" fmla="*/ 0 w 2664"/>
                  <a:gd name="T5" fmla="*/ 0 h 1979"/>
                  <a:gd name="T6" fmla="*/ 0 w 2664"/>
                  <a:gd name="T7" fmla="*/ 0 h 1979"/>
                  <a:gd name="T8" fmla="*/ 0 w 2664"/>
                  <a:gd name="T9" fmla="*/ 0 h 1979"/>
                  <a:gd name="T10" fmla="*/ 0 w 2664"/>
                  <a:gd name="T11" fmla="*/ 0 h 1979"/>
                  <a:gd name="T12" fmla="*/ 0 w 2664"/>
                  <a:gd name="T13" fmla="*/ 0 h 1979"/>
                  <a:gd name="T14" fmla="*/ 0 w 2664"/>
                  <a:gd name="T15" fmla="*/ 0 h 1979"/>
                  <a:gd name="T16" fmla="*/ 0 w 2664"/>
                  <a:gd name="T17" fmla="*/ 0 h 1979"/>
                  <a:gd name="T18" fmla="*/ 0 w 2664"/>
                  <a:gd name="T19" fmla="*/ 0 h 1979"/>
                  <a:gd name="T20" fmla="*/ 0 w 2664"/>
                  <a:gd name="T21" fmla="*/ 0 h 1979"/>
                  <a:gd name="T22" fmla="*/ 0 w 2664"/>
                  <a:gd name="T23" fmla="*/ 0 h 1979"/>
                  <a:gd name="T24" fmla="*/ 0 w 2664"/>
                  <a:gd name="T25" fmla="*/ 0 h 1979"/>
                  <a:gd name="T26" fmla="*/ 0 w 2664"/>
                  <a:gd name="T27" fmla="*/ 0 h 1979"/>
                  <a:gd name="T28" fmla="*/ 0 w 2664"/>
                  <a:gd name="T29" fmla="*/ 0 h 1979"/>
                  <a:gd name="T30" fmla="*/ 0 w 2664"/>
                  <a:gd name="T31" fmla="*/ 0 h 1979"/>
                  <a:gd name="T32" fmla="*/ 0 w 2664"/>
                  <a:gd name="T33" fmla="*/ 0 h 1979"/>
                  <a:gd name="T34" fmla="*/ 0 w 2664"/>
                  <a:gd name="T35" fmla="*/ 0 h 1979"/>
                  <a:gd name="T36" fmla="*/ 0 w 2664"/>
                  <a:gd name="T37" fmla="*/ 0 h 1979"/>
                  <a:gd name="T38" fmla="*/ 0 w 2664"/>
                  <a:gd name="T39" fmla="*/ 0 h 1979"/>
                  <a:gd name="T40" fmla="*/ 0 w 2664"/>
                  <a:gd name="T41" fmla="*/ 0 h 1979"/>
                  <a:gd name="T42" fmla="*/ 0 w 2664"/>
                  <a:gd name="T43" fmla="*/ 0 h 1979"/>
                  <a:gd name="T44" fmla="*/ 0 w 2664"/>
                  <a:gd name="T45" fmla="*/ 0 h 1979"/>
                  <a:gd name="T46" fmla="*/ 0 w 2664"/>
                  <a:gd name="T47" fmla="*/ 0 h 1979"/>
                  <a:gd name="T48" fmla="*/ 0 w 2664"/>
                  <a:gd name="T49" fmla="*/ 0 h 1979"/>
                  <a:gd name="T50" fmla="*/ 0 w 2664"/>
                  <a:gd name="T51" fmla="*/ 0 h 1979"/>
                  <a:gd name="T52" fmla="*/ 0 w 2664"/>
                  <a:gd name="T53" fmla="*/ 0 h 1979"/>
                  <a:gd name="T54" fmla="*/ 0 w 2664"/>
                  <a:gd name="T55" fmla="*/ 0 h 1979"/>
                  <a:gd name="T56" fmla="*/ 0 w 2664"/>
                  <a:gd name="T57" fmla="*/ 0 h 1979"/>
                  <a:gd name="T58" fmla="*/ 0 w 2664"/>
                  <a:gd name="T59" fmla="*/ 0 h 1979"/>
                  <a:gd name="T60" fmla="*/ 0 w 2664"/>
                  <a:gd name="T61" fmla="*/ 0 h 1979"/>
                  <a:gd name="T62" fmla="*/ 0 w 2664"/>
                  <a:gd name="T63" fmla="*/ 0 h 1979"/>
                  <a:gd name="T64" fmla="*/ 0 w 2664"/>
                  <a:gd name="T65" fmla="*/ 0 h 1979"/>
                  <a:gd name="T66" fmla="*/ 0 w 2664"/>
                  <a:gd name="T67" fmla="*/ 0 h 1979"/>
                  <a:gd name="T68" fmla="*/ 0 w 2664"/>
                  <a:gd name="T69" fmla="*/ 0 h 1979"/>
                  <a:gd name="T70" fmla="*/ 0 w 2664"/>
                  <a:gd name="T71" fmla="*/ 0 h 1979"/>
                  <a:gd name="T72" fmla="*/ 0 w 2664"/>
                  <a:gd name="T73" fmla="*/ 0 h 1979"/>
                  <a:gd name="T74" fmla="*/ 0 w 2664"/>
                  <a:gd name="T75" fmla="*/ 0 h 1979"/>
                  <a:gd name="T76" fmla="*/ 0 w 2664"/>
                  <a:gd name="T77" fmla="*/ 0 h 1979"/>
                  <a:gd name="T78" fmla="*/ 0 w 2664"/>
                  <a:gd name="T79" fmla="*/ 0 h 1979"/>
                  <a:gd name="T80" fmla="*/ 0 w 2664"/>
                  <a:gd name="T81" fmla="*/ 0 h 197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64"/>
                  <a:gd name="T124" fmla="*/ 0 h 1979"/>
                  <a:gd name="T125" fmla="*/ 2664 w 2664"/>
                  <a:gd name="T126" fmla="*/ 1979 h 197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64" h="1979">
                    <a:moveTo>
                      <a:pt x="1475" y="0"/>
                    </a:moveTo>
                    <a:lnTo>
                      <a:pt x="2664" y="990"/>
                    </a:lnTo>
                    <a:lnTo>
                      <a:pt x="1475" y="1979"/>
                    </a:lnTo>
                    <a:lnTo>
                      <a:pt x="1475" y="1365"/>
                    </a:lnTo>
                    <a:lnTo>
                      <a:pt x="1396" y="1348"/>
                    </a:lnTo>
                    <a:lnTo>
                      <a:pt x="1318" y="1337"/>
                    </a:lnTo>
                    <a:lnTo>
                      <a:pt x="1243" y="1330"/>
                    </a:lnTo>
                    <a:lnTo>
                      <a:pt x="1168" y="1328"/>
                    </a:lnTo>
                    <a:lnTo>
                      <a:pt x="1092" y="1330"/>
                    </a:lnTo>
                    <a:lnTo>
                      <a:pt x="1019" y="1337"/>
                    </a:lnTo>
                    <a:lnTo>
                      <a:pt x="946" y="1347"/>
                    </a:lnTo>
                    <a:lnTo>
                      <a:pt x="877" y="1362"/>
                    </a:lnTo>
                    <a:lnTo>
                      <a:pt x="810" y="1378"/>
                    </a:lnTo>
                    <a:lnTo>
                      <a:pt x="745" y="1399"/>
                    </a:lnTo>
                    <a:lnTo>
                      <a:pt x="683" y="1421"/>
                    </a:lnTo>
                    <a:lnTo>
                      <a:pt x="623" y="1446"/>
                    </a:lnTo>
                    <a:lnTo>
                      <a:pt x="565" y="1474"/>
                    </a:lnTo>
                    <a:lnTo>
                      <a:pt x="510" y="1503"/>
                    </a:lnTo>
                    <a:lnTo>
                      <a:pt x="457" y="1533"/>
                    </a:lnTo>
                    <a:lnTo>
                      <a:pt x="407" y="1564"/>
                    </a:lnTo>
                    <a:lnTo>
                      <a:pt x="360" y="1596"/>
                    </a:lnTo>
                    <a:lnTo>
                      <a:pt x="315" y="1627"/>
                    </a:lnTo>
                    <a:lnTo>
                      <a:pt x="273" y="1660"/>
                    </a:lnTo>
                    <a:lnTo>
                      <a:pt x="233" y="1691"/>
                    </a:lnTo>
                    <a:lnTo>
                      <a:pt x="198" y="1723"/>
                    </a:lnTo>
                    <a:lnTo>
                      <a:pt x="164" y="1753"/>
                    </a:lnTo>
                    <a:lnTo>
                      <a:pt x="134" y="1781"/>
                    </a:lnTo>
                    <a:lnTo>
                      <a:pt x="107" y="1809"/>
                    </a:lnTo>
                    <a:lnTo>
                      <a:pt x="81" y="1834"/>
                    </a:lnTo>
                    <a:lnTo>
                      <a:pt x="60" y="1857"/>
                    </a:lnTo>
                    <a:lnTo>
                      <a:pt x="42" y="1877"/>
                    </a:lnTo>
                    <a:lnTo>
                      <a:pt x="27" y="1894"/>
                    </a:lnTo>
                    <a:lnTo>
                      <a:pt x="15" y="1908"/>
                    </a:lnTo>
                    <a:lnTo>
                      <a:pt x="7" y="1918"/>
                    </a:lnTo>
                    <a:lnTo>
                      <a:pt x="2" y="1925"/>
                    </a:lnTo>
                    <a:lnTo>
                      <a:pt x="0" y="1927"/>
                    </a:lnTo>
                    <a:lnTo>
                      <a:pt x="2" y="1842"/>
                    </a:lnTo>
                    <a:lnTo>
                      <a:pt x="8" y="1760"/>
                    </a:lnTo>
                    <a:lnTo>
                      <a:pt x="19" y="1682"/>
                    </a:lnTo>
                    <a:lnTo>
                      <a:pt x="32" y="1608"/>
                    </a:lnTo>
                    <a:lnTo>
                      <a:pt x="50" y="1536"/>
                    </a:lnTo>
                    <a:lnTo>
                      <a:pt x="71" y="1469"/>
                    </a:lnTo>
                    <a:lnTo>
                      <a:pt x="94" y="1406"/>
                    </a:lnTo>
                    <a:lnTo>
                      <a:pt x="121" y="1344"/>
                    </a:lnTo>
                    <a:lnTo>
                      <a:pt x="151" y="1286"/>
                    </a:lnTo>
                    <a:lnTo>
                      <a:pt x="183" y="1232"/>
                    </a:lnTo>
                    <a:lnTo>
                      <a:pt x="218" y="1181"/>
                    </a:lnTo>
                    <a:lnTo>
                      <a:pt x="254" y="1132"/>
                    </a:lnTo>
                    <a:lnTo>
                      <a:pt x="294" y="1086"/>
                    </a:lnTo>
                    <a:lnTo>
                      <a:pt x="334" y="1043"/>
                    </a:lnTo>
                    <a:lnTo>
                      <a:pt x="377" y="1003"/>
                    </a:lnTo>
                    <a:lnTo>
                      <a:pt x="421" y="965"/>
                    </a:lnTo>
                    <a:lnTo>
                      <a:pt x="466" y="929"/>
                    </a:lnTo>
                    <a:lnTo>
                      <a:pt x="512" y="897"/>
                    </a:lnTo>
                    <a:lnTo>
                      <a:pt x="559" y="867"/>
                    </a:lnTo>
                    <a:lnTo>
                      <a:pt x="606" y="838"/>
                    </a:lnTo>
                    <a:lnTo>
                      <a:pt x="654" y="812"/>
                    </a:lnTo>
                    <a:lnTo>
                      <a:pt x="704" y="788"/>
                    </a:lnTo>
                    <a:lnTo>
                      <a:pt x="752" y="766"/>
                    </a:lnTo>
                    <a:lnTo>
                      <a:pt x="801" y="746"/>
                    </a:lnTo>
                    <a:lnTo>
                      <a:pt x="849" y="727"/>
                    </a:lnTo>
                    <a:lnTo>
                      <a:pt x="897" y="711"/>
                    </a:lnTo>
                    <a:lnTo>
                      <a:pt x="944" y="696"/>
                    </a:lnTo>
                    <a:lnTo>
                      <a:pt x="992" y="682"/>
                    </a:lnTo>
                    <a:lnTo>
                      <a:pt x="1037" y="671"/>
                    </a:lnTo>
                    <a:lnTo>
                      <a:pt x="1081" y="660"/>
                    </a:lnTo>
                    <a:lnTo>
                      <a:pt x="1125" y="651"/>
                    </a:lnTo>
                    <a:lnTo>
                      <a:pt x="1165" y="643"/>
                    </a:lnTo>
                    <a:lnTo>
                      <a:pt x="1205" y="635"/>
                    </a:lnTo>
                    <a:lnTo>
                      <a:pt x="1243" y="630"/>
                    </a:lnTo>
                    <a:lnTo>
                      <a:pt x="1278" y="625"/>
                    </a:lnTo>
                    <a:lnTo>
                      <a:pt x="1312" y="621"/>
                    </a:lnTo>
                    <a:lnTo>
                      <a:pt x="1342" y="618"/>
                    </a:lnTo>
                    <a:lnTo>
                      <a:pt x="1371" y="615"/>
                    </a:lnTo>
                    <a:lnTo>
                      <a:pt x="1396" y="613"/>
                    </a:lnTo>
                    <a:lnTo>
                      <a:pt x="1418" y="612"/>
                    </a:lnTo>
                    <a:lnTo>
                      <a:pt x="1437" y="611"/>
                    </a:lnTo>
                    <a:lnTo>
                      <a:pt x="1452" y="610"/>
                    </a:lnTo>
                    <a:lnTo>
                      <a:pt x="1464" y="610"/>
                    </a:lnTo>
                    <a:lnTo>
                      <a:pt x="1471" y="610"/>
                    </a:lnTo>
                    <a:lnTo>
                      <a:pt x="1475" y="610"/>
                    </a:lnTo>
                    <a:lnTo>
                      <a:pt x="1475" y="0"/>
                    </a:lnTo>
                    <a:close/>
                  </a:path>
                </a:pathLst>
              </a:custGeom>
              <a:grpFill/>
              <a:ln w="9525">
                <a:noFill/>
                <a:round/>
                <a:headEnd/>
                <a:tailEnd/>
              </a:ln>
            </p:spPr>
            <p:txBody>
              <a:bodyPr wrap="none" anchor="ctr"/>
              <a:lstStyle/>
              <a:p>
                <a:endParaRPr lang="en-GB" sz="1000">
                  <a:latin typeface="Calibri" pitchFamily="34" charset="0"/>
                </a:endParaRPr>
              </a:p>
            </p:txBody>
          </p:sp>
          <p:sp>
            <p:nvSpPr>
              <p:cNvPr id="34" name="Freeform 9"/>
              <p:cNvSpPr>
                <a:spLocks noChangeArrowheads="1"/>
              </p:cNvSpPr>
              <p:nvPr/>
            </p:nvSpPr>
            <p:spPr bwMode="auto">
              <a:xfrm>
                <a:off x="9883222" y="5290453"/>
                <a:ext cx="1141785" cy="853737"/>
              </a:xfrm>
              <a:custGeom>
                <a:avLst/>
                <a:gdLst>
                  <a:gd name="T0" fmla="*/ 0 w 2971"/>
                  <a:gd name="T1" fmla="*/ 0 h 2227"/>
                  <a:gd name="T2" fmla="*/ 0 w 2971"/>
                  <a:gd name="T3" fmla="*/ 0 h 2227"/>
                  <a:gd name="T4" fmla="*/ 0 w 2971"/>
                  <a:gd name="T5" fmla="*/ 0 h 2227"/>
                  <a:gd name="T6" fmla="*/ 0 w 2971"/>
                  <a:gd name="T7" fmla="*/ 0 h 2227"/>
                  <a:gd name="T8" fmla="*/ 0 w 2971"/>
                  <a:gd name="T9" fmla="*/ 0 h 2227"/>
                  <a:gd name="T10" fmla="*/ 0 w 2971"/>
                  <a:gd name="T11" fmla="*/ 0 h 2227"/>
                  <a:gd name="T12" fmla="*/ 0 w 2971"/>
                  <a:gd name="T13" fmla="*/ 0 h 2227"/>
                  <a:gd name="T14" fmla="*/ 0 w 2971"/>
                  <a:gd name="T15" fmla="*/ 0 h 2227"/>
                  <a:gd name="T16" fmla="*/ 0 w 2971"/>
                  <a:gd name="T17" fmla="*/ 0 h 2227"/>
                  <a:gd name="T18" fmla="*/ 0 w 2971"/>
                  <a:gd name="T19" fmla="*/ 0 h 2227"/>
                  <a:gd name="T20" fmla="*/ 0 w 2971"/>
                  <a:gd name="T21" fmla="*/ 0 h 2227"/>
                  <a:gd name="T22" fmla="*/ 0 w 2971"/>
                  <a:gd name="T23" fmla="*/ 0 h 2227"/>
                  <a:gd name="T24" fmla="*/ 0 w 2971"/>
                  <a:gd name="T25" fmla="*/ 0 h 2227"/>
                  <a:gd name="T26" fmla="*/ 0 w 2971"/>
                  <a:gd name="T27" fmla="*/ 0 h 2227"/>
                  <a:gd name="T28" fmla="*/ 0 w 2971"/>
                  <a:gd name="T29" fmla="*/ 0 h 2227"/>
                  <a:gd name="T30" fmla="*/ 0 w 2971"/>
                  <a:gd name="T31" fmla="*/ 0 h 2227"/>
                  <a:gd name="T32" fmla="*/ 0 w 2971"/>
                  <a:gd name="T33" fmla="*/ 0 h 222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71"/>
                  <a:gd name="T52" fmla="*/ 0 h 2227"/>
                  <a:gd name="T53" fmla="*/ 2971 w 2971"/>
                  <a:gd name="T54" fmla="*/ 2227 h 222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71" h="2227">
                    <a:moveTo>
                      <a:pt x="0" y="0"/>
                    </a:moveTo>
                    <a:lnTo>
                      <a:pt x="1565" y="0"/>
                    </a:lnTo>
                    <a:lnTo>
                      <a:pt x="1491" y="28"/>
                    </a:lnTo>
                    <a:lnTo>
                      <a:pt x="1418" y="60"/>
                    </a:lnTo>
                    <a:lnTo>
                      <a:pt x="1333" y="100"/>
                    </a:lnTo>
                    <a:lnTo>
                      <a:pt x="1254" y="144"/>
                    </a:lnTo>
                    <a:lnTo>
                      <a:pt x="1178" y="191"/>
                    </a:lnTo>
                    <a:lnTo>
                      <a:pt x="1106" y="243"/>
                    </a:lnTo>
                    <a:lnTo>
                      <a:pt x="1038" y="297"/>
                    </a:lnTo>
                    <a:lnTo>
                      <a:pt x="297" y="297"/>
                    </a:lnTo>
                    <a:lnTo>
                      <a:pt x="297" y="1930"/>
                    </a:lnTo>
                    <a:lnTo>
                      <a:pt x="2674" y="1930"/>
                    </a:lnTo>
                    <a:lnTo>
                      <a:pt x="2674" y="1471"/>
                    </a:lnTo>
                    <a:lnTo>
                      <a:pt x="2971" y="1224"/>
                    </a:lnTo>
                    <a:lnTo>
                      <a:pt x="2971" y="2227"/>
                    </a:lnTo>
                    <a:lnTo>
                      <a:pt x="0" y="2227"/>
                    </a:lnTo>
                    <a:lnTo>
                      <a:pt x="0" y="0"/>
                    </a:lnTo>
                    <a:close/>
                  </a:path>
                </a:pathLst>
              </a:custGeom>
              <a:grpFill/>
              <a:ln w="9525">
                <a:noFill/>
                <a:round/>
                <a:headEnd/>
                <a:tailEnd/>
              </a:ln>
            </p:spPr>
            <p:txBody>
              <a:bodyPr wrap="none" anchor="ctr"/>
              <a:lstStyle/>
              <a:p>
                <a:endParaRPr lang="en-GB" sz="1000">
                  <a:latin typeface="Calibri" pitchFamily="34" charset="0"/>
                </a:endParaRPr>
              </a:p>
            </p:txBody>
          </p:sp>
        </p:grpSp>
        <p:sp>
          <p:nvSpPr>
            <p:cNvPr id="31" name="Rectangle 30"/>
            <p:cNvSpPr/>
            <p:nvPr/>
          </p:nvSpPr>
          <p:spPr>
            <a:xfrm>
              <a:off x="1574988" y="2652951"/>
              <a:ext cx="758679" cy="175769"/>
            </a:xfrm>
            <a:prstGeom prst="rect">
              <a:avLst/>
            </a:prstGeom>
          </p:spPr>
          <p:txBody>
            <a:bodyPr wrap="square" lIns="0" tIns="0" rIns="0" bIns="0">
              <a:noAutofit/>
            </a:bodyPr>
            <a:lstStyle/>
            <a:p>
              <a:pPr algn="ctr"/>
              <a:r>
                <a:rPr lang="en-GB" sz="1000" dirty="0" smtClean="0">
                  <a:solidFill>
                    <a:schemeClr val="accent6">
                      <a:lumMod val="75000"/>
                    </a:schemeClr>
                  </a:solidFill>
                  <a:latin typeface="Calibri" pitchFamily="34" charset="0"/>
                </a:rPr>
                <a:t>Safety &amp; Environment</a:t>
              </a:r>
            </a:p>
          </p:txBody>
        </p:sp>
        <p:sp>
          <p:nvSpPr>
            <p:cNvPr id="32" name="Freeform 193"/>
            <p:cNvSpPr>
              <a:spLocks noChangeAspect="1" noChangeArrowheads="1"/>
            </p:cNvSpPr>
            <p:nvPr/>
          </p:nvSpPr>
          <p:spPr bwMode="auto">
            <a:xfrm>
              <a:off x="1735772" y="2126588"/>
              <a:ext cx="404933" cy="456804"/>
            </a:xfrm>
            <a:custGeom>
              <a:avLst/>
              <a:gdLst>
                <a:gd name="T0" fmla="*/ 2147483647 w 2645"/>
                <a:gd name="T1" fmla="*/ 2147483647 h 3494"/>
                <a:gd name="T2" fmla="*/ 2147483647 w 2645"/>
                <a:gd name="T3" fmla="*/ 2147483647 h 3494"/>
                <a:gd name="T4" fmla="*/ 2147483647 w 2645"/>
                <a:gd name="T5" fmla="*/ 2147483647 h 3494"/>
                <a:gd name="T6" fmla="*/ 2147483647 w 2645"/>
                <a:gd name="T7" fmla="*/ 2147483647 h 3494"/>
                <a:gd name="T8" fmla="*/ 2147483647 w 2645"/>
                <a:gd name="T9" fmla="*/ 2147483647 h 3494"/>
                <a:gd name="T10" fmla="*/ 2147483647 w 2645"/>
                <a:gd name="T11" fmla="*/ 2147483647 h 3494"/>
                <a:gd name="T12" fmla="*/ 2147483647 w 2645"/>
                <a:gd name="T13" fmla="*/ 2147483647 h 3494"/>
                <a:gd name="T14" fmla="*/ 2147483647 w 2645"/>
                <a:gd name="T15" fmla="*/ 2147483647 h 3494"/>
                <a:gd name="T16" fmla="*/ 2147483647 w 2645"/>
                <a:gd name="T17" fmla="*/ 2147483647 h 3494"/>
                <a:gd name="T18" fmla="*/ 2147483647 w 2645"/>
                <a:gd name="T19" fmla="*/ 2147483647 h 3494"/>
                <a:gd name="T20" fmla="*/ 2147483647 w 2645"/>
                <a:gd name="T21" fmla="*/ 2147483647 h 3494"/>
                <a:gd name="T22" fmla="*/ 2147483647 w 2645"/>
                <a:gd name="T23" fmla="*/ 2147483647 h 3494"/>
                <a:gd name="T24" fmla="*/ 2147483647 w 2645"/>
                <a:gd name="T25" fmla="*/ 2147483647 h 3494"/>
                <a:gd name="T26" fmla="*/ 2147483647 w 2645"/>
                <a:gd name="T27" fmla="*/ 2147483647 h 3494"/>
                <a:gd name="T28" fmla="*/ 2147483647 w 2645"/>
                <a:gd name="T29" fmla="*/ 2147483647 h 3494"/>
                <a:gd name="T30" fmla="*/ 2147483647 w 2645"/>
                <a:gd name="T31" fmla="*/ 2147483647 h 3494"/>
                <a:gd name="T32" fmla="*/ 2147483647 w 2645"/>
                <a:gd name="T33" fmla="*/ 2147483647 h 3494"/>
                <a:gd name="T34" fmla="*/ 2147483647 w 2645"/>
                <a:gd name="T35" fmla="*/ 2147483647 h 3494"/>
                <a:gd name="T36" fmla="*/ 2147483647 w 2645"/>
                <a:gd name="T37" fmla="*/ 2147483647 h 3494"/>
                <a:gd name="T38" fmla="*/ 2147483647 w 2645"/>
                <a:gd name="T39" fmla="*/ 2147483647 h 3494"/>
                <a:gd name="T40" fmla="*/ 2147483647 w 2645"/>
                <a:gd name="T41" fmla="*/ 2147483647 h 3494"/>
                <a:gd name="T42" fmla="*/ 2147483647 w 2645"/>
                <a:gd name="T43" fmla="*/ 2147483647 h 3494"/>
                <a:gd name="T44" fmla="*/ 2147483647 w 2645"/>
                <a:gd name="T45" fmla="*/ 2147483647 h 3494"/>
                <a:gd name="T46" fmla="*/ 2147483647 w 2645"/>
                <a:gd name="T47" fmla="*/ 2147483647 h 3494"/>
                <a:gd name="T48" fmla="*/ 2147483647 w 2645"/>
                <a:gd name="T49" fmla="*/ 2147483647 h 3494"/>
                <a:gd name="T50" fmla="*/ 2147483647 w 2645"/>
                <a:gd name="T51" fmla="*/ 2147483647 h 3494"/>
                <a:gd name="T52" fmla="*/ 2147483647 w 2645"/>
                <a:gd name="T53" fmla="*/ 2147483647 h 3494"/>
                <a:gd name="T54" fmla="*/ 2147483647 w 2645"/>
                <a:gd name="T55" fmla="*/ 2147483647 h 3494"/>
                <a:gd name="T56" fmla="*/ 2147483647 w 2645"/>
                <a:gd name="T57" fmla="*/ 2147483647 h 3494"/>
                <a:gd name="T58" fmla="*/ 2147483647 w 2645"/>
                <a:gd name="T59" fmla="*/ 2147483647 h 3494"/>
                <a:gd name="T60" fmla="*/ 2147483647 w 2645"/>
                <a:gd name="T61" fmla="*/ 2147483647 h 3494"/>
                <a:gd name="T62" fmla="*/ 2147483647 w 2645"/>
                <a:gd name="T63" fmla="*/ 2147483647 h 3494"/>
                <a:gd name="T64" fmla="*/ 2147483647 w 2645"/>
                <a:gd name="T65" fmla="*/ 2147483647 h 3494"/>
                <a:gd name="T66" fmla="*/ 2147483647 w 2645"/>
                <a:gd name="T67" fmla="*/ 2147483647 h 3494"/>
                <a:gd name="T68" fmla="*/ 2147483647 w 2645"/>
                <a:gd name="T69" fmla="*/ 2147483647 h 3494"/>
                <a:gd name="T70" fmla="*/ 2147483647 w 2645"/>
                <a:gd name="T71" fmla="*/ 2147483647 h 3494"/>
                <a:gd name="T72" fmla="*/ 2147483647 w 2645"/>
                <a:gd name="T73" fmla="*/ 2147483647 h 3494"/>
                <a:gd name="T74" fmla="*/ 2147483647 w 2645"/>
                <a:gd name="T75" fmla="*/ 2147483647 h 3494"/>
                <a:gd name="T76" fmla="*/ 2147483647 w 2645"/>
                <a:gd name="T77" fmla="*/ 2147483647 h 3494"/>
                <a:gd name="T78" fmla="*/ 2147483647 w 2645"/>
                <a:gd name="T79" fmla="*/ 2147483647 h 3494"/>
                <a:gd name="T80" fmla="*/ 2147483647 w 2645"/>
                <a:gd name="T81" fmla="*/ 2147483647 h 3494"/>
                <a:gd name="T82" fmla="*/ 2147483647 w 2645"/>
                <a:gd name="T83" fmla="*/ 2147483647 h 3494"/>
                <a:gd name="T84" fmla="*/ 2147483647 w 2645"/>
                <a:gd name="T85" fmla="*/ 2147483647 h 3494"/>
                <a:gd name="T86" fmla="*/ 2147483647 w 2645"/>
                <a:gd name="T87" fmla="*/ 2147483647 h 3494"/>
                <a:gd name="T88" fmla="*/ 2147483647 w 2645"/>
                <a:gd name="T89" fmla="*/ 2147483647 h 3494"/>
                <a:gd name="T90" fmla="*/ 2147483647 w 2645"/>
                <a:gd name="T91" fmla="*/ 2147483647 h 3494"/>
                <a:gd name="T92" fmla="*/ 2147483647 w 2645"/>
                <a:gd name="T93" fmla="*/ 2147483647 h 3494"/>
                <a:gd name="T94" fmla="*/ 2147483647 w 2645"/>
                <a:gd name="T95" fmla="*/ 2147483647 h 3494"/>
                <a:gd name="T96" fmla="*/ 2147483647 w 2645"/>
                <a:gd name="T97" fmla="*/ 2147483647 h 3494"/>
                <a:gd name="T98" fmla="*/ 2147483647 w 2645"/>
                <a:gd name="T99" fmla="*/ 2147483647 h 3494"/>
                <a:gd name="T100" fmla="*/ 2147483647 w 2645"/>
                <a:gd name="T101" fmla="*/ 2147483647 h 3494"/>
                <a:gd name="T102" fmla="*/ 2147483647 w 2645"/>
                <a:gd name="T103" fmla="*/ 2147483647 h 3494"/>
                <a:gd name="T104" fmla="*/ 2147483647 w 2645"/>
                <a:gd name="T105" fmla="*/ 2147483647 h 3494"/>
                <a:gd name="T106" fmla="*/ 2147483647 w 2645"/>
                <a:gd name="T107" fmla="*/ 2147483647 h 3494"/>
                <a:gd name="T108" fmla="*/ 2147483647 w 2645"/>
                <a:gd name="T109" fmla="*/ 2147483647 h 3494"/>
                <a:gd name="T110" fmla="*/ 2147483647 w 2645"/>
                <a:gd name="T111" fmla="*/ 2147483647 h 3494"/>
                <a:gd name="T112" fmla="*/ 2147483647 w 2645"/>
                <a:gd name="T113" fmla="*/ 2147483647 h 3494"/>
                <a:gd name="T114" fmla="*/ 2147483647 w 2645"/>
                <a:gd name="T115" fmla="*/ 2147483647 h 3494"/>
                <a:gd name="T116" fmla="*/ 2147483647 w 2645"/>
                <a:gd name="T117" fmla="*/ 2147483647 h 3494"/>
                <a:gd name="T118" fmla="*/ 2147483647 w 2645"/>
                <a:gd name="T119" fmla="*/ 2147483647 h 3494"/>
                <a:gd name="T120" fmla="*/ 2147483647 w 2645"/>
                <a:gd name="T121" fmla="*/ 2147483647 h 349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45"/>
                <a:gd name="T184" fmla="*/ 0 h 3494"/>
                <a:gd name="T185" fmla="*/ 2645 w 2645"/>
                <a:gd name="T186" fmla="*/ 3494 h 349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45" h="3494">
                  <a:moveTo>
                    <a:pt x="420" y="2074"/>
                  </a:moveTo>
                  <a:lnTo>
                    <a:pt x="420" y="2322"/>
                  </a:lnTo>
                  <a:lnTo>
                    <a:pt x="520" y="2322"/>
                  </a:lnTo>
                  <a:lnTo>
                    <a:pt x="539" y="2324"/>
                  </a:lnTo>
                  <a:lnTo>
                    <a:pt x="556" y="2331"/>
                  </a:lnTo>
                  <a:lnTo>
                    <a:pt x="571" y="2342"/>
                  </a:lnTo>
                  <a:lnTo>
                    <a:pt x="582" y="2357"/>
                  </a:lnTo>
                  <a:lnTo>
                    <a:pt x="589" y="2374"/>
                  </a:lnTo>
                  <a:lnTo>
                    <a:pt x="591" y="2393"/>
                  </a:lnTo>
                  <a:lnTo>
                    <a:pt x="591" y="2613"/>
                  </a:lnTo>
                  <a:lnTo>
                    <a:pt x="594" y="2678"/>
                  </a:lnTo>
                  <a:lnTo>
                    <a:pt x="600" y="2740"/>
                  </a:lnTo>
                  <a:lnTo>
                    <a:pt x="611" y="2801"/>
                  </a:lnTo>
                  <a:lnTo>
                    <a:pt x="626" y="2859"/>
                  </a:lnTo>
                  <a:lnTo>
                    <a:pt x="645" y="2914"/>
                  </a:lnTo>
                  <a:lnTo>
                    <a:pt x="669" y="2967"/>
                  </a:lnTo>
                  <a:lnTo>
                    <a:pt x="697" y="3018"/>
                  </a:lnTo>
                  <a:lnTo>
                    <a:pt x="729" y="3066"/>
                  </a:lnTo>
                  <a:lnTo>
                    <a:pt x="765" y="3110"/>
                  </a:lnTo>
                  <a:lnTo>
                    <a:pt x="805" y="3154"/>
                  </a:lnTo>
                  <a:lnTo>
                    <a:pt x="851" y="3193"/>
                  </a:lnTo>
                  <a:lnTo>
                    <a:pt x="901" y="3230"/>
                  </a:lnTo>
                  <a:lnTo>
                    <a:pt x="953" y="3262"/>
                  </a:lnTo>
                  <a:lnTo>
                    <a:pt x="1009" y="3289"/>
                  </a:lnTo>
                  <a:lnTo>
                    <a:pt x="1068" y="3312"/>
                  </a:lnTo>
                  <a:lnTo>
                    <a:pt x="1128" y="3329"/>
                  </a:lnTo>
                  <a:lnTo>
                    <a:pt x="1191" y="3342"/>
                  </a:lnTo>
                  <a:lnTo>
                    <a:pt x="1256" y="3349"/>
                  </a:lnTo>
                  <a:lnTo>
                    <a:pt x="1323" y="3353"/>
                  </a:lnTo>
                  <a:lnTo>
                    <a:pt x="1389" y="3349"/>
                  </a:lnTo>
                  <a:lnTo>
                    <a:pt x="1453" y="3342"/>
                  </a:lnTo>
                  <a:lnTo>
                    <a:pt x="1517" y="3329"/>
                  </a:lnTo>
                  <a:lnTo>
                    <a:pt x="1577" y="3312"/>
                  </a:lnTo>
                  <a:lnTo>
                    <a:pt x="1636" y="3289"/>
                  </a:lnTo>
                  <a:lnTo>
                    <a:pt x="1691" y="3262"/>
                  </a:lnTo>
                  <a:lnTo>
                    <a:pt x="1744" y="3230"/>
                  </a:lnTo>
                  <a:lnTo>
                    <a:pt x="1795" y="3193"/>
                  </a:lnTo>
                  <a:lnTo>
                    <a:pt x="1840" y="3154"/>
                  </a:lnTo>
                  <a:lnTo>
                    <a:pt x="1880" y="3110"/>
                  </a:lnTo>
                  <a:lnTo>
                    <a:pt x="1916" y="3066"/>
                  </a:lnTo>
                  <a:lnTo>
                    <a:pt x="1948" y="3018"/>
                  </a:lnTo>
                  <a:lnTo>
                    <a:pt x="1976" y="2967"/>
                  </a:lnTo>
                  <a:lnTo>
                    <a:pt x="1999" y="2914"/>
                  </a:lnTo>
                  <a:lnTo>
                    <a:pt x="2019" y="2859"/>
                  </a:lnTo>
                  <a:lnTo>
                    <a:pt x="2034" y="2801"/>
                  </a:lnTo>
                  <a:lnTo>
                    <a:pt x="2045" y="2740"/>
                  </a:lnTo>
                  <a:lnTo>
                    <a:pt x="2051" y="2678"/>
                  </a:lnTo>
                  <a:lnTo>
                    <a:pt x="2053" y="2613"/>
                  </a:lnTo>
                  <a:lnTo>
                    <a:pt x="2053" y="2393"/>
                  </a:lnTo>
                  <a:lnTo>
                    <a:pt x="2056" y="2374"/>
                  </a:lnTo>
                  <a:lnTo>
                    <a:pt x="2063" y="2357"/>
                  </a:lnTo>
                  <a:lnTo>
                    <a:pt x="2075" y="2342"/>
                  </a:lnTo>
                  <a:lnTo>
                    <a:pt x="2089" y="2331"/>
                  </a:lnTo>
                  <a:lnTo>
                    <a:pt x="2106" y="2324"/>
                  </a:lnTo>
                  <a:lnTo>
                    <a:pt x="2124" y="2322"/>
                  </a:lnTo>
                  <a:lnTo>
                    <a:pt x="2226" y="2322"/>
                  </a:lnTo>
                  <a:lnTo>
                    <a:pt x="2226" y="2074"/>
                  </a:lnTo>
                  <a:lnTo>
                    <a:pt x="2173" y="2100"/>
                  </a:lnTo>
                  <a:lnTo>
                    <a:pt x="2118" y="2124"/>
                  </a:lnTo>
                  <a:lnTo>
                    <a:pt x="2059" y="2144"/>
                  </a:lnTo>
                  <a:lnTo>
                    <a:pt x="1997" y="2162"/>
                  </a:lnTo>
                  <a:lnTo>
                    <a:pt x="1933" y="2178"/>
                  </a:lnTo>
                  <a:lnTo>
                    <a:pt x="1864" y="2188"/>
                  </a:lnTo>
                  <a:lnTo>
                    <a:pt x="1793" y="2196"/>
                  </a:lnTo>
                  <a:lnTo>
                    <a:pt x="1718" y="2198"/>
                  </a:lnTo>
                  <a:lnTo>
                    <a:pt x="926" y="2198"/>
                  </a:lnTo>
                  <a:lnTo>
                    <a:pt x="852" y="2196"/>
                  </a:lnTo>
                  <a:lnTo>
                    <a:pt x="781" y="2188"/>
                  </a:lnTo>
                  <a:lnTo>
                    <a:pt x="713" y="2178"/>
                  </a:lnTo>
                  <a:lnTo>
                    <a:pt x="647" y="2162"/>
                  </a:lnTo>
                  <a:lnTo>
                    <a:pt x="586" y="2144"/>
                  </a:lnTo>
                  <a:lnTo>
                    <a:pt x="528" y="2124"/>
                  </a:lnTo>
                  <a:lnTo>
                    <a:pt x="472" y="2100"/>
                  </a:lnTo>
                  <a:lnTo>
                    <a:pt x="420" y="2074"/>
                  </a:lnTo>
                  <a:close/>
                  <a:moveTo>
                    <a:pt x="1098" y="0"/>
                  </a:moveTo>
                  <a:lnTo>
                    <a:pt x="1548" y="0"/>
                  </a:lnTo>
                  <a:lnTo>
                    <a:pt x="1561" y="2"/>
                  </a:lnTo>
                  <a:lnTo>
                    <a:pt x="1573" y="8"/>
                  </a:lnTo>
                  <a:lnTo>
                    <a:pt x="1582" y="17"/>
                  </a:lnTo>
                  <a:lnTo>
                    <a:pt x="1588" y="29"/>
                  </a:lnTo>
                  <a:lnTo>
                    <a:pt x="1590" y="43"/>
                  </a:lnTo>
                  <a:lnTo>
                    <a:pt x="1590" y="1064"/>
                  </a:lnTo>
                  <a:lnTo>
                    <a:pt x="1592" y="1076"/>
                  </a:lnTo>
                  <a:lnTo>
                    <a:pt x="1596" y="1087"/>
                  </a:lnTo>
                  <a:lnTo>
                    <a:pt x="1604" y="1097"/>
                  </a:lnTo>
                  <a:lnTo>
                    <a:pt x="1768" y="1261"/>
                  </a:lnTo>
                  <a:lnTo>
                    <a:pt x="1781" y="1269"/>
                  </a:lnTo>
                  <a:lnTo>
                    <a:pt x="1795" y="1274"/>
                  </a:lnTo>
                  <a:lnTo>
                    <a:pt x="1809" y="1274"/>
                  </a:lnTo>
                  <a:lnTo>
                    <a:pt x="1823" y="1269"/>
                  </a:lnTo>
                  <a:lnTo>
                    <a:pt x="1836" y="1261"/>
                  </a:lnTo>
                  <a:lnTo>
                    <a:pt x="1844" y="1248"/>
                  </a:lnTo>
                  <a:lnTo>
                    <a:pt x="1850" y="1234"/>
                  </a:lnTo>
                  <a:lnTo>
                    <a:pt x="1850" y="1219"/>
                  </a:lnTo>
                  <a:lnTo>
                    <a:pt x="1844" y="1205"/>
                  </a:lnTo>
                  <a:lnTo>
                    <a:pt x="1836" y="1193"/>
                  </a:lnTo>
                  <a:lnTo>
                    <a:pt x="1686" y="1043"/>
                  </a:lnTo>
                  <a:lnTo>
                    <a:pt x="1686" y="1039"/>
                  </a:lnTo>
                  <a:lnTo>
                    <a:pt x="1686" y="1027"/>
                  </a:lnTo>
                  <a:lnTo>
                    <a:pt x="1686" y="1008"/>
                  </a:lnTo>
                  <a:lnTo>
                    <a:pt x="1686" y="982"/>
                  </a:lnTo>
                  <a:lnTo>
                    <a:pt x="1686" y="951"/>
                  </a:lnTo>
                  <a:lnTo>
                    <a:pt x="1686" y="914"/>
                  </a:lnTo>
                  <a:lnTo>
                    <a:pt x="1686" y="873"/>
                  </a:lnTo>
                  <a:lnTo>
                    <a:pt x="1687" y="828"/>
                  </a:lnTo>
                  <a:lnTo>
                    <a:pt x="1687" y="781"/>
                  </a:lnTo>
                  <a:lnTo>
                    <a:pt x="1687" y="730"/>
                  </a:lnTo>
                  <a:lnTo>
                    <a:pt x="1687" y="677"/>
                  </a:lnTo>
                  <a:lnTo>
                    <a:pt x="1687" y="625"/>
                  </a:lnTo>
                  <a:lnTo>
                    <a:pt x="1687" y="572"/>
                  </a:lnTo>
                  <a:lnTo>
                    <a:pt x="1687" y="518"/>
                  </a:lnTo>
                  <a:lnTo>
                    <a:pt x="1687" y="467"/>
                  </a:lnTo>
                  <a:lnTo>
                    <a:pt x="1687" y="416"/>
                  </a:lnTo>
                  <a:lnTo>
                    <a:pt x="1687" y="369"/>
                  </a:lnTo>
                  <a:lnTo>
                    <a:pt x="1687" y="323"/>
                  </a:lnTo>
                  <a:lnTo>
                    <a:pt x="1687" y="283"/>
                  </a:lnTo>
                  <a:lnTo>
                    <a:pt x="1687" y="246"/>
                  </a:lnTo>
                  <a:lnTo>
                    <a:pt x="1687" y="214"/>
                  </a:lnTo>
                  <a:lnTo>
                    <a:pt x="1687" y="189"/>
                  </a:lnTo>
                  <a:lnTo>
                    <a:pt x="1687" y="170"/>
                  </a:lnTo>
                  <a:lnTo>
                    <a:pt x="1687" y="158"/>
                  </a:lnTo>
                  <a:lnTo>
                    <a:pt x="1687" y="153"/>
                  </a:lnTo>
                  <a:lnTo>
                    <a:pt x="1692" y="139"/>
                  </a:lnTo>
                  <a:lnTo>
                    <a:pt x="1702" y="129"/>
                  </a:lnTo>
                  <a:lnTo>
                    <a:pt x="1715" y="121"/>
                  </a:lnTo>
                  <a:lnTo>
                    <a:pt x="1729" y="119"/>
                  </a:lnTo>
                  <a:lnTo>
                    <a:pt x="1743" y="121"/>
                  </a:lnTo>
                  <a:lnTo>
                    <a:pt x="1755" y="127"/>
                  </a:lnTo>
                  <a:lnTo>
                    <a:pt x="1763" y="136"/>
                  </a:lnTo>
                  <a:lnTo>
                    <a:pt x="1770" y="148"/>
                  </a:lnTo>
                  <a:lnTo>
                    <a:pt x="1772" y="161"/>
                  </a:lnTo>
                  <a:lnTo>
                    <a:pt x="1772" y="871"/>
                  </a:lnTo>
                  <a:lnTo>
                    <a:pt x="1774" y="886"/>
                  </a:lnTo>
                  <a:lnTo>
                    <a:pt x="1782" y="899"/>
                  </a:lnTo>
                  <a:lnTo>
                    <a:pt x="1791" y="910"/>
                  </a:lnTo>
                  <a:lnTo>
                    <a:pt x="1805" y="916"/>
                  </a:lnTo>
                  <a:lnTo>
                    <a:pt x="1821" y="919"/>
                  </a:lnTo>
                  <a:lnTo>
                    <a:pt x="1836" y="916"/>
                  </a:lnTo>
                  <a:lnTo>
                    <a:pt x="1849" y="910"/>
                  </a:lnTo>
                  <a:lnTo>
                    <a:pt x="1859" y="899"/>
                  </a:lnTo>
                  <a:lnTo>
                    <a:pt x="1866" y="886"/>
                  </a:lnTo>
                  <a:lnTo>
                    <a:pt x="1868" y="871"/>
                  </a:lnTo>
                  <a:lnTo>
                    <a:pt x="1868" y="239"/>
                  </a:lnTo>
                  <a:lnTo>
                    <a:pt x="1930" y="280"/>
                  </a:lnTo>
                  <a:lnTo>
                    <a:pt x="1990" y="326"/>
                  </a:lnTo>
                  <a:lnTo>
                    <a:pt x="2046" y="375"/>
                  </a:lnTo>
                  <a:lnTo>
                    <a:pt x="2097" y="429"/>
                  </a:lnTo>
                  <a:lnTo>
                    <a:pt x="2146" y="485"/>
                  </a:lnTo>
                  <a:lnTo>
                    <a:pt x="2189" y="545"/>
                  </a:lnTo>
                  <a:lnTo>
                    <a:pt x="2229" y="609"/>
                  </a:lnTo>
                  <a:lnTo>
                    <a:pt x="2264" y="675"/>
                  </a:lnTo>
                  <a:lnTo>
                    <a:pt x="2295" y="744"/>
                  </a:lnTo>
                  <a:lnTo>
                    <a:pt x="2319" y="815"/>
                  </a:lnTo>
                  <a:lnTo>
                    <a:pt x="2340" y="889"/>
                  </a:lnTo>
                  <a:lnTo>
                    <a:pt x="2354" y="965"/>
                  </a:lnTo>
                  <a:lnTo>
                    <a:pt x="2362" y="1043"/>
                  </a:lnTo>
                  <a:lnTo>
                    <a:pt x="2366" y="1122"/>
                  </a:lnTo>
                  <a:lnTo>
                    <a:pt x="2366" y="1126"/>
                  </a:lnTo>
                  <a:lnTo>
                    <a:pt x="2366" y="1137"/>
                  </a:lnTo>
                  <a:lnTo>
                    <a:pt x="2366" y="1153"/>
                  </a:lnTo>
                  <a:lnTo>
                    <a:pt x="2366" y="1175"/>
                  </a:lnTo>
                  <a:lnTo>
                    <a:pt x="2366" y="1199"/>
                  </a:lnTo>
                  <a:lnTo>
                    <a:pt x="2366" y="1227"/>
                  </a:lnTo>
                  <a:lnTo>
                    <a:pt x="2366" y="1256"/>
                  </a:lnTo>
                  <a:lnTo>
                    <a:pt x="2366" y="1287"/>
                  </a:lnTo>
                  <a:lnTo>
                    <a:pt x="2367" y="1316"/>
                  </a:lnTo>
                  <a:lnTo>
                    <a:pt x="2367" y="1344"/>
                  </a:lnTo>
                  <a:lnTo>
                    <a:pt x="2367" y="1368"/>
                  </a:lnTo>
                  <a:lnTo>
                    <a:pt x="2367" y="1390"/>
                  </a:lnTo>
                  <a:lnTo>
                    <a:pt x="2367" y="1406"/>
                  </a:lnTo>
                  <a:lnTo>
                    <a:pt x="2367" y="1417"/>
                  </a:lnTo>
                  <a:lnTo>
                    <a:pt x="2367" y="1420"/>
                  </a:lnTo>
                  <a:lnTo>
                    <a:pt x="2370" y="1420"/>
                  </a:lnTo>
                  <a:lnTo>
                    <a:pt x="2379" y="1420"/>
                  </a:lnTo>
                  <a:lnTo>
                    <a:pt x="2392" y="1421"/>
                  </a:lnTo>
                  <a:lnTo>
                    <a:pt x="2409" y="1422"/>
                  </a:lnTo>
                  <a:lnTo>
                    <a:pt x="2427" y="1426"/>
                  </a:lnTo>
                  <a:lnTo>
                    <a:pt x="2445" y="1433"/>
                  </a:lnTo>
                  <a:lnTo>
                    <a:pt x="2464" y="1444"/>
                  </a:lnTo>
                  <a:lnTo>
                    <a:pt x="2480" y="1457"/>
                  </a:lnTo>
                  <a:lnTo>
                    <a:pt x="2492" y="1471"/>
                  </a:lnTo>
                  <a:lnTo>
                    <a:pt x="2498" y="1483"/>
                  </a:lnTo>
                  <a:lnTo>
                    <a:pt x="2501" y="1495"/>
                  </a:lnTo>
                  <a:lnTo>
                    <a:pt x="2501" y="1506"/>
                  </a:lnTo>
                  <a:lnTo>
                    <a:pt x="2501" y="1518"/>
                  </a:lnTo>
                  <a:lnTo>
                    <a:pt x="2500" y="1530"/>
                  </a:lnTo>
                  <a:lnTo>
                    <a:pt x="2484" y="1548"/>
                  </a:lnTo>
                  <a:lnTo>
                    <a:pt x="2466" y="1571"/>
                  </a:lnTo>
                  <a:lnTo>
                    <a:pt x="2443" y="1594"/>
                  </a:lnTo>
                  <a:lnTo>
                    <a:pt x="2417" y="1620"/>
                  </a:lnTo>
                  <a:lnTo>
                    <a:pt x="2388" y="1647"/>
                  </a:lnTo>
                  <a:lnTo>
                    <a:pt x="2356" y="1676"/>
                  </a:lnTo>
                  <a:lnTo>
                    <a:pt x="2320" y="1704"/>
                  </a:lnTo>
                  <a:lnTo>
                    <a:pt x="2283" y="1733"/>
                  </a:lnTo>
                  <a:lnTo>
                    <a:pt x="2241" y="1761"/>
                  </a:lnTo>
                  <a:lnTo>
                    <a:pt x="2195" y="1788"/>
                  </a:lnTo>
                  <a:lnTo>
                    <a:pt x="2147" y="1814"/>
                  </a:lnTo>
                  <a:lnTo>
                    <a:pt x="2095" y="1837"/>
                  </a:lnTo>
                  <a:lnTo>
                    <a:pt x="2040" y="1859"/>
                  </a:lnTo>
                  <a:lnTo>
                    <a:pt x="1982" y="1877"/>
                  </a:lnTo>
                  <a:lnTo>
                    <a:pt x="1921" y="1892"/>
                  </a:lnTo>
                  <a:lnTo>
                    <a:pt x="1856" y="1904"/>
                  </a:lnTo>
                  <a:lnTo>
                    <a:pt x="1789" y="1911"/>
                  </a:lnTo>
                  <a:lnTo>
                    <a:pt x="1718" y="1914"/>
                  </a:lnTo>
                  <a:lnTo>
                    <a:pt x="1703" y="1916"/>
                  </a:lnTo>
                  <a:lnTo>
                    <a:pt x="1690" y="1922"/>
                  </a:lnTo>
                  <a:lnTo>
                    <a:pt x="1679" y="1933"/>
                  </a:lnTo>
                  <a:lnTo>
                    <a:pt x="1673" y="1946"/>
                  </a:lnTo>
                  <a:lnTo>
                    <a:pt x="1670" y="1962"/>
                  </a:lnTo>
                  <a:lnTo>
                    <a:pt x="1673" y="1977"/>
                  </a:lnTo>
                  <a:lnTo>
                    <a:pt x="1679" y="1990"/>
                  </a:lnTo>
                  <a:lnTo>
                    <a:pt x="1690" y="2001"/>
                  </a:lnTo>
                  <a:lnTo>
                    <a:pt x="1703" y="2008"/>
                  </a:lnTo>
                  <a:lnTo>
                    <a:pt x="1718" y="2010"/>
                  </a:lnTo>
                  <a:lnTo>
                    <a:pt x="1794" y="2008"/>
                  </a:lnTo>
                  <a:lnTo>
                    <a:pt x="1866" y="2000"/>
                  </a:lnTo>
                  <a:lnTo>
                    <a:pt x="1935" y="1988"/>
                  </a:lnTo>
                  <a:lnTo>
                    <a:pt x="1999" y="1973"/>
                  </a:lnTo>
                  <a:lnTo>
                    <a:pt x="2062" y="1955"/>
                  </a:lnTo>
                  <a:lnTo>
                    <a:pt x="2120" y="1932"/>
                  </a:lnTo>
                  <a:lnTo>
                    <a:pt x="2175" y="1909"/>
                  </a:lnTo>
                  <a:lnTo>
                    <a:pt x="2228" y="1882"/>
                  </a:lnTo>
                  <a:lnTo>
                    <a:pt x="2276" y="1854"/>
                  </a:lnTo>
                  <a:lnTo>
                    <a:pt x="2321" y="1825"/>
                  </a:lnTo>
                  <a:lnTo>
                    <a:pt x="2364" y="1796"/>
                  </a:lnTo>
                  <a:lnTo>
                    <a:pt x="2402" y="1765"/>
                  </a:lnTo>
                  <a:lnTo>
                    <a:pt x="2438" y="1735"/>
                  </a:lnTo>
                  <a:lnTo>
                    <a:pt x="2469" y="1706"/>
                  </a:lnTo>
                  <a:lnTo>
                    <a:pt x="2498" y="1677"/>
                  </a:lnTo>
                  <a:lnTo>
                    <a:pt x="2524" y="1650"/>
                  </a:lnTo>
                  <a:lnTo>
                    <a:pt x="2546" y="1625"/>
                  </a:lnTo>
                  <a:lnTo>
                    <a:pt x="2565" y="1603"/>
                  </a:lnTo>
                  <a:lnTo>
                    <a:pt x="2580" y="1604"/>
                  </a:lnTo>
                  <a:lnTo>
                    <a:pt x="2595" y="1607"/>
                  </a:lnTo>
                  <a:lnTo>
                    <a:pt x="2610" y="1615"/>
                  </a:lnTo>
                  <a:lnTo>
                    <a:pt x="2625" y="1628"/>
                  </a:lnTo>
                  <a:lnTo>
                    <a:pt x="2636" y="1644"/>
                  </a:lnTo>
                  <a:lnTo>
                    <a:pt x="2643" y="1662"/>
                  </a:lnTo>
                  <a:lnTo>
                    <a:pt x="2645" y="1680"/>
                  </a:lnTo>
                  <a:lnTo>
                    <a:pt x="2641" y="1700"/>
                  </a:lnTo>
                  <a:lnTo>
                    <a:pt x="2633" y="1718"/>
                  </a:lnTo>
                  <a:lnTo>
                    <a:pt x="2630" y="1722"/>
                  </a:lnTo>
                  <a:lnTo>
                    <a:pt x="2624" y="1731"/>
                  </a:lnTo>
                  <a:lnTo>
                    <a:pt x="2615" y="1744"/>
                  </a:lnTo>
                  <a:lnTo>
                    <a:pt x="2604" y="1759"/>
                  </a:lnTo>
                  <a:lnTo>
                    <a:pt x="2589" y="1778"/>
                  </a:lnTo>
                  <a:lnTo>
                    <a:pt x="2571" y="1799"/>
                  </a:lnTo>
                  <a:lnTo>
                    <a:pt x="2550" y="1822"/>
                  </a:lnTo>
                  <a:lnTo>
                    <a:pt x="2527" y="1847"/>
                  </a:lnTo>
                  <a:lnTo>
                    <a:pt x="2500" y="1874"/>
                  </a:lnTo>
                  <a:lnTo>
                    <a:pt x="2471" y="1902"/>
                  </a:lnTo>
                  <a:lnTo>
                    <a:pt x="2439" y="1931"/>
                  </a:lnTo>
                  <a:lnTo>
                    <a:pt x="2403" y="1959"/>
                  </a:lnTo>
                  <a:lnTo>
                    <a:pt x="2365" y="1988"/>
                  </a:lnTo>
                  <a:lnTo>
                    <a:pt x="2367" y="1996"/>
                  </a:lnTo>
                  <a:lnTo>
                    <a:pt x="2367" y="2004"/>
                  </a:lnTo>
                  <a:lnTo>
                    <a:pt x="2367" y="2393"/>
                  </a:lnTo>
                  <a:lnTo>
                    <a:pt x="2365" y="2411"/>
                  </a:lnTo>
                  <a:lnTo>
                    <a:pt x="2357" y="2428"/>
                  </a:lnTo>
                  <a:lnTo>
                    <a:pt x="2346" y="2442"/>
                  </a:lnTo>
                  <a:lnTo>
                    <a:pt x="2331" y="2454"/>
                  </a:lnTo>
                  <a:lnTo>
                    <a:pt x="2315" y="2461"/>
                  </a:lnTo>
                  <a:lnTo>
                    <a:pt x="2296" y="2463"/>
                  </a:lnTo>
                  <a:lnTo>
                    <a:pt x="2195" y="2463"/>
                  </a:lnTo>
                  <a:lnTo>
                    <a:pt x="2195" y="2613"/>
                  </a:lnTo>
                  <a:lnTo>
                    <a:pt x="2192" y="2689"/>
                  </a:lnTo>
                  <a:lnTo>
                    <a:pt x="2185" y="2762"/>
                  </a:lnTo>
                  <a:lnTo>
                    <a:pt x="2172" y="2833"/>
                  </a:lnTo>
                  <a:lnTo>
                    <a:pt x="2152" y="2903"/>
                  </a:lnTo>
                  <a:lnTo>
                    <a:pt x="2129" y="2968"/>
                  </a:lnTo>
                  <a:lnTo>
                    <a:pt x="2101" y="3033"/>
                  </a:lnTo>
                  <a:lnTo>
                    <a:pt x="2067" y="3093"/>
                  </a:lnTo>
                  <a:lnTo>
                    <a:pt x="2030" y="3150"/>
                  </a:lnTo>
                  <a:lnTo>
                    <a:pt x="1986" y="3204"/>
                  </a:lnTo>
                  <a:lnTo>
                    <a:pt x="1939" y="3255"/>
                  </a:lnTo>
                  <a:lnTo>
                    <a:pt x="1889" y="3299"/>
                  </a:lnTo>
                  <a:lnTo>
                    <a:pt x="1837" y="3339"/>
                  </a:lnTo>
                  <a:lnTo>
                    <a:pt x="1781" y="3374"/>
                  </a:lnTo>
                  <a:lnTo>
                    <a:pt x="1721" y="3405"/>
                  </a:lnTo>
                  <a:lnTo>
                    <a:pt x="1660" y="3432"/>
                  </a:lnTo>
                  <a:lnTo>
                    <a:pt x="1596" y="3454"/>
                  </a:lnTo>
                  <a:lnTo>
                    <a:pt x="1531" y="3471"/>
                  </a:lnTo>
                  <a:lnTo>
                    <a:pt x="1463" y="3484"/>
                  </a:lnTo>
                  <a:lnTo>
                    <a:pt x="1393" y="3491"/>
                  </a:lnTo>
                  <a:lnTo>
                    <a:pt x="1323" y="3494"/>
                  </a:lnTo>
                  <a:lnTo>
                    <a:pt x="1252" y="3491"/>
                  </a:lnTo>
                  <a:lnTo>
                    <a:pt x="1182" y="3484"/>
                  </a:lnTo>
                  <a:lnTo>
                    <a:pt x="1114" y="3471"/>
                  </a:lnTo>
                  <a:lnTo>
                    <a:pt x="1048" y="3454"/>
                  </a:lnTo>
                  <a:lnTo>
                    <a:pt x="985" y="3432"/>
                  </a:lnTo>
                  <a:lnTo>
                    <a:pt x="923" y="3405"/>
                  </a:lnTo>
                  <a:lnTo>
                    <a:pt x="865" y="3374"/>
                  </a:lnTo>
                  <a:lnTo>
                    <a:pt x="809" y="3339"/>
                  </a:lnTo>
                  <a:lnTo>
                    <a:pt x="755" y="3299"/>
                  </a:lnTo>
                  <a:lnTo>
                    <a:pt x="706" y="3255"/>
                  </a:lnTo>
                  <a:lnTo>
                    <a:pt x="659" y="3204"/>
                  </a:lnTo>
                  <a:lnTo>
                    <a:pt x="616" y="3150"/>
                  </a:lnTo>
                  <a:lnTo>
                    <a:pt x="577" y="3093"/>
                  </a:lnTo>
                  <a:lnTo>
                    <a:pt x="544" y="3033"/>
                  </a:lnTo>
                  <a:lnTo>
                    <a:pt x="516" y="2968"/>
                  </a:lnTo>
                  <a:lnTo>
                    <a:pt x="492" y="2903"/>
                  </a:lnTo>
                  <a:lnTo>
                    <a:pt x="474" y="2833"/>
                  </a:lnTo>
                  <a:lnTo>
                    <a:pt x="461" y="2762"/>
                  </a:lnTo>
                  <a:lnTo>
                    <a:pt x="452" y="2689"/>
                  </a:lnTo>
                  <a:lnTo>
                    <a:pt x="450" y="2613"/>
                  </a:lnTo>
                  <a:lnTo>
                    <a:pt x="450" y="2463"/>
                  </a:lnTo>
                  <a:lnTo>
                    <a:pt x="349" y="2463"/>
                  </a:lnTo>
                  <a:lnTo>
                    <a:pt x="331" y="2461"/>
                  </a:lnTo>
                  <a:lnTo>
                    <a:pt x="313" y="2454"/>
                  </a:lnTo>
                  <a:lnTo>
                    <a:pt x="299" y="2442"/>
                  </a:lnTo>
                  <a:lnTo>
                    <a:pt x="288" y="2428"/>
                  </a:lnTo>
                  <a:lnTo>
                    <a:pt x="280" y="2411"/>
                  </a:lnTo>
                  <a:lnTo>
                    <a:pt x="278" y="2393"/>
                  </a:lnTo>
                  <a:lnTo>
                    <a:pt x="278" y="2004"/>
                  </a:lnTo>
                  <a:lnTo>
                    <a:pt x="279" y="1996"/>
                  </a:lnTo>
                  <a:lnTo>
                    <a:pt x="280" y="1988"/>
                  </a:lnTo>
                  <a:lnTo>
                    <a:pt x="241" y="1959"/>
                  </a:lnTo>
                  <a:lnTo>
                    <a:pt x="207" y="1931"/>
                  </a:lnTo>
                  <a:lnTo>
                    <a:pt x="174" y="1902"/>
                  </a:lnTo>
                  <a:lnTo>
                    <a:pt x="144" y="1874"/>
                  </a:lnTo>
                  <a:lnTo>
                    <a:pt x="118" y="1847"/>
                  </a:lnTo>
                  <a:lnTo>
                    <a:pt x="95" y="1822"/>
                  </a:lnTo>
                  <a:lnTo>
                    <a:pt x="74" y="1799"/>
                  </a:lnTo>
                  <a:lnTo>
                    <a:pt x="56" y="1778"/>
                  </a:lnTo>
                  <a:lnTo>
                    <a:pt x="42" y="1759"/>
                  </a:lnTo>
                  <a:lnTo>
                    <a:pt x="30" y="1744"/>
                  </a:lnTo>
                  <a:lnTo>
                    <a:pt x="21" y="1731"/>
                  </a:lnTo>
                  <a:lnTo>
                    <a:pt x="15" y="1722"/>
                  </a:lnTo>
                  <a:lnTo>
                    <a:pt x="12" y="1718"/>
                  </a:lnTo>
                  <a:lnTo>
                    <a:pt x="3" y="1700"/>
                  </a:lnTo>
                  <a:lnTo>
                    <a:pt x="0" y="1680"/>
                  </a:lnTo>
                  <a:lnTo>
                    <a:pt x="2" y="1662"/>
                  </a:lnTo>
                  <a:lnTo>
                    <a:pt x="9" y="1644"/>
                  </a:lnTo>
                  <a:lnTo>
                    <a:pt x="19" y="1628"/>
                  </a:lnTo>
                  <a:lnTo>
                    <a:pt x="34" y="1615"/>
                  </a:lnTo>
                  <a:lnTo>
                    <a:pt x="49" y="1607"/>
                  </a:lnTo>
                  <a:lnTo>
                    <a:pt x="65" y="1604"/>
                  </a:lnTo>
                  <a:lnTo>
                    <a:pt x="80" y="1603"/>
                  </a:lnTo>
                  <a:lnTo>
                    <a:pt x="99" y="1625"/>
                  </a:lnTo>
                  <a:lnTo>
                    <a:pt x="122" y="1650"/>
                  </a:lnTo>
                  <a:lnTo>
                    <a:pt x="146" y="1677"/>
                  </a:lnTo>
                  <a:lnTo>
                    <a:pt x="176" y="1706"/>
                  </a:lnTo>
                  <a:lnTo>
                    <a:pt x="208" y="1735"/>
                  </a:lnTo>
                  <a:lnTo>
                    <a:pt x="243" y="1765"/>
                  </a:lnTo>
                  <a:lnTo>
                    <a:pt x="282" y="1796"/>
                  </a:lnTo>
                  <a:lnTo>
                    <a:pt x="324" y="1825"/>
                  </a:lnTo>
                  <a:lnTo>
                    <a:pt x="369" y="1854"/>
                  </a:lnTo>
                  <a:lnTo>
                    <a:pt x="418" y="1882"/>
                  </a:lnTo>
                  <a:lnTo>
                    <a:pt x="470" y="1909"/>
                  </a:lnTo>
                  <a:lnTo>
                    <a:pt x="525" y="1932"/>
                  </a:lnTo>
                  <a:lnTo>
                    <a:pt x="584" y="1955"/>
                  </a:lnTo>
                  <a:lnTo>
                    <a:pt x="645" y="1973"/>
                  </a:lnTo>
                  <a:lnTo>
                    <a:pt x="711" y="1988"/>
                  </a:lnTo>
                  <a:lnTo>
                    <a:pt x="779" y="2000"/>
                  </a:lnTo>
                  <a:lnTo>
                    <a:pt x="851" y="2008"/>
                  </a:lnTo>
                  <a:lnTo>
                    <a:pt x="926" y="2010"/>
                  </a:lnTo>
                  <a:lnTo>
                    <a:pt x="941" y="2008"/>
                  </a:lnTo>
                  <a:lnTo>
                    <a:pt x="954" y="2001"/>
                  </a:lnTo>
                  <a:lnTo>
                    <a:pt x="965" y="1990"/>
                  </a:lnTo>
                  <a:lnTo>
                    <a:pt x="972" y="1977"/>
                  </a:lnTo>
                  <a:lnTo>
                    <a:pt x="975" y="1962"/>
                  </a:lnTo>
                  <a:lnTo>
                    <a:pt x="973" y="1946"/>
                  </a:lnTo>
                  <a:lnTo>
                    <a:pt x="965" y="1933"/>
                  </a:lnTo>
                  <a:lnTo>
                    <a:pt x="955" y="1922"/>
                  </a:lnTo>
                  <a:lnTo>
                    <a:pt x="941" y="1916"/>
                  </a:lnTo>
                  <a:lnTo>
                    <a:pt x="926" y="1914"/>
                  </a:lnTo>
                  <a:lnTo>
                    <a:pt x="856" y="1911"/>
                  </a:lnTo>
                  <a:lnTo>
                    <a:pt x="789" y="1904"/>
                  </a:lnTo>
                  <a:lnTo>
                    <a:pt x="724" y="1892"/>
                  </a:lnTo>
                  <a:lnTo>
                    <a:pt x="662" y="1877"/>
                  </a:lnTo>
                  <a:lnTo>
                    <a:pt x="604" y="1859"/>
                  </a:lnTo>
                  <a:lnTo>
                    <a:pt x="550" y="1837"/>
                  </a:lnTo>
                  <a:lnTo>
                    <a:pt x="499" y="1814"/>
                  </a:lnTo>
                  <a:lnTo>
                    <a:pt x="450" y="1788"/>
                  </a:lnTo>
                  <a:lnTo>
                    <a:pt x="405" y="1761"/>
                  </a:lnTo>
                  <a:lnTo>
                    <a:pt x="363" y="1733"/>
                  </a:lnTo>
                  <a:lnTo>
                    <a:pt x="324" y="1704"/>
                  </a:lnTo>
                  <a:lnTo>
                    <a:pt x="289" y="1676"/>
                  </a:lnTo>
                  <a:lnTo>
                    <a:pt x="256" y="1647"/>
                  </a:lnTo>
                  <a:lnTo>
                    <a:pt x="227" y="1620"/>
                  </a:lnTo>
                  <a:lnTo>
                    <a:pt x="201" y="1594"/>
                  </a:lnTo>
                  <a:lnTo>
                    <a:pt x="180" y="1571"/>
                  </a:lnTo>
                  <a:lnTo>
                    <a:pt x="160" y="1548"/>
                  </a:lnTo>
                  <a:lnTo>
                    <a:pt x="144" y="1530"/>
                  </a:lnTo>
                  <a:lnTo>
                    <a:pt x="144" y="1518"/>
                  </a:lnTo>
                  <a:lnTo>
                    <a:pt x="143" y="1506"/>
                  </a:lnTo>
                  <a:lnTo>
                    <a:pt x="144" y="1495"/>
                  </a:lnTo>
                  <a:lnTo>
                    <a:pt x="148" y="1483"/>
                  </a:lnTo>
                  <a:lnTo>
                    <a:pt x="154" y="1471"/>
                  </a:lnTo>
                  <a:lnTo>
                    <a:pt x="165" y="1457"/>
                  </a:lnTo>
                  <a:lnTo>
                    <a:pt x="181" y="1444"/>
                  </a:lnTo>
                  <a:lnTo>
                    <a:pt x="199" y="1433"/>
                  </a:lnTo>
                  <a:lnTo>
                    <a:pt x="219" y="1426"/>
                  </a:lnTo>
                  <a:lnTo>
                    <a:pt x="237" y="1422"/>
                  </a:lnTo>
                  <a:lnTo>
                    <a:pt x="253" y="1421"/>
                  </a:lnTo>
                  <a:lnTo>
                    <a:pt x="266" y="1420"/>
                  </a:lnTo>
                  <a:lnTo>
                    <a:pt x="276" y="1420"/>
                  </a:lnTo>
                  <a:lnTo>
                    <a:pt x="279" y="1420"/>
                  </a:lnTo>
                  <a:lnTo>
                    <a:pt x="279" y="1417"/>
                  </a:lnTo>
                  <a:lnTo>
                    <a:pt x="279" y="1406"/>
                  </a:lnTo>
                  <a:lnTo>
                    <a:pt x="279" y="1390"/>
                  </a:lnTo>
                  <a:lnTo>
                    <a:pt x="279" y="1368"/>
                  </a:lnTo>
                  <a:lnTo>
                    <a:pt x="279" y="1344"/>
                  </a:lnTo>
                  <a:lnTo>
                    <a:pt x="279" y="1316"/>
                  </a:lnTo>
                  <a:lnTo>
                    <a:pt x="279" y="1287"/>
                  </a:lnTo>
                  <a:lnTo>
                    <a:pt x="279" y="1256"/>
                  </a:lnTo>
                  <a:lnTo>
                    <a:pt x="279" y="1227"/>
                  </a:lnTo>
                  <a:lnTo>
                    <a:pt x="279" y="1199"/>
                  </a:lnTo>
                  <a:lnTo>
                    <a:pt x="279" y="1175"/>
                  </a:lnTo>
                  <a:lnTo>
                    <a:pt x="279" y="1153"/>
                  </a:lnTo>
                  <a:lnTo>
                    <a:pt x="279" y="1137"/>
                  </a:lnTo>
                  <a:lnTo>
                    <a:pt x="279" y="1126"/>
                  </a:lnTo>
                  <a:lnTo>
                    <a:pt x="279" y="1122"/>
                  </a:lnTo>
                  <a:lnTo>
                    <a:pt x="282" y="1043"/>
                  </a:lnTo>
                  <a:lnTo>
                    <a:pt x="291" y="965"/>
                  </a:lnTo>
                  <a:lnTo>
                    <a:pt x="306" y="889"/>
                  </a:lnTo>
                  <a:lnTo>
                    <a:pt x="325" y="815"/>
                  </a:lnTo>
                  <a:lnTo>
                    <a:pt x="351" y="744"/>
                  </a:lnTo>
                  <a:lnTo>
                    <a:pt x="381" y="675"/>
                  </a:lnTo>
                  <a:lnTo>
                    <a:pt x="416" y="609"/>
                  </a:lnTo>
                  <a:lnTo>
                    <a:pt x="456" y="545"/>
                  </a:lnTo>
                  <a:lnTo>
                    <a:pt x="500" y="485"/>
                  </a:lnTo>
                  <a:lnTo>
                    <a:pt x="547" y="429"/>
                  </a:lnTo>
                  <a:lnTo>
                    <a:pt x="600" y="375"/>
                  </a:lnTo>
                  <a:lnTo>
                    <a:pt x="655" y="326"/>
                  </a:lnTo>
                  <a:lnTo>
                    <a:pt x="714" y="280"/>
                  </a:lnTo>
                  <a:lnTo>
                    <a:pt x="777" y="239"/>
                  </a:lnTo>
                  <a:lnTo>
                    <a:pt x="777" y="871"/>
                  </a:lnTo>
                  <a:lnTo>
                    <a:pt x="779" y="886"/>
                  </a:lnTo>
                  <a:lnTo>
                    <a:pt x="786" y="899"/>
                  </a:lnTo>
                  <a:lnTo>
                    <a:pt x="796" y="910"/>
                  </a:lnTo>
                  <a:lnTo>
                    <a:pt x="810" y="916"/>
                  </a:lnTo>
                  <a:lnTo>
                    <a:pt x="825" y="920"/>
                  </a:lnTo>
                  <a:lnTo>
                    <a:pt x="840" y="916"/>
                  </a:lnTo>
                  <a:lnTo>
                    <a:pt x="853" y="910"/>
                  </a:lnTo>
                  <a:lnTo>
                    <a:pt x="864" y="899"/>
                  </a:lnTo>
                  <a:lnTo>
                    <a:pt x="870" y="886"/>
                  </a:lnTo>
                  <a:lnTo>
                    <a:pt x="873" y="871"/>
                  </a:lnTo>
                  <a:lnTo>
                    <a:pt x="873" y="162"/>
                  </a:lnTo>
                  <a:lnTo>
                    <a:pt x="875" y="148"/>
                  </a:lnTo>
                  <a:lnTo>
                    <a:pt x="881" y="136"/>
                  </a:lnTo>
                  <a:lnTo>
                    <a:pt x="890" y="127"/>
                  </a:lnTo>
                  <a:lnTo>
                    <a:pt x="902" y="121"/>
                  </a:lnTo>
                  <a:lnTo>
                    <a:pt x="916" y="119"/>
                  </a:lnTo>
                  <a:lnTo>
                    <a:pt x="931" y="121"/>
                  </a:lnTo>
                  <a:lnTo>
                    <a:pt x="943" y="129"/>
                  </a:lnTo>
                  <a:lnTo>
                    <a:pt x="952" y="139"/>
                  </a:lnTo>
                  <a:lnTo>
                    <a:pt x="958" y="153"/>
                  </a:lnTo>
                  <a:lnTo>
                    <a:pt x="958" y="158"/>
                  </a:lnTo>
                  <a:lnTo>
                    <a:pt x="958" y="170"/>
                  </a:lnTo>
                  <a:lnTo>
                    <a:pt x="958" y="189"/>
                  </a:lnTo>
                  <a:lnTo>
                    <a:pt x="958" y="214"/>
                  </a:lnTo>
                  <a:lnTo>
                    <a:pt x="958" y="246"/>
                  </a:lnTo>
                  <a:lnTo>
                    <a:pt x="958" y="283"/>
                  </a:lnTo>
                  <a:lnTo>
                    <a:pt x="958" y="323"/>
                  </a:lnTo>
                  <a:lnTo>
                    <a:pt x="958" y="369"/>
                  </a:lnTo>
                  <a:lnTo>
                    <a:pt x="958" y="416"/>
                  </a:lnTo>
                  <a:lnTo>
                    <a:pt x="958" y="467"/>
                  </a:lnTo>
                  <a:lnTo>
                    <a:pt x="958" y="518"/>
                  </a:lnTo>
                  <a:lnTo>
                    <a:pt x="958" y="572"/>
                  </a:lnTo>
                  <a:lnTo>
                    <a:pt x="958" y="625"/>
                  </a:lnTo>
                  <a:lnTo>
                    <a:pt x="959" y="679"/>
                  </a:lnTo>
                  <a:lnTo>
                    <a:pt x="959" y="730"/>
                  </a:lnTo>
                  <a:lnTo>
                    <a:pt x="959" y="781"/>
                  </a:lnTo>
                  <a:lnTo>
                    <a:pt x="959" y="828"/>
                  </a:lnTo>
                  <a:lnTo>
                    <a:pt x="959" y="873"/>
                  </a:lnTo>
                  <a:lnTo>
                    <a:pt x="959" y="914"/>
                  </a:lnTo>
                  <a:lnTo>
                    <a:pt x="959" y="951"/>
                  </a:lnTo>
                  <a:lnTo>
                    <a:pt x="959" y="982"/>
                  </a:lnTo>
                  <a:lnTo>
                    <a:pt x="959" y="1008"/>
                  </a:lnTo>
                  <a:lnTo>
                    <a:pt x="959" y="1027"/>
                  </a:lnTo>
                  <a:lnTo>
                    <a:pt x="959" y="1039"/>
                  </a:lnTo>
                  <a:lnTo>
                    <a:pt x="959" y="1043"/>
                  </a:lnTo>
                  <a:lnTo>
                    <a:pt x="809" y="1193"/>
                  </a:lnTo>
                  <a:lnTo>
                    <a:pt x="800" y="1205"/>
                  </a:lnTo>
                  <a:lnTo>
                    <a:pt x="796" y="1219"/>
                  </a:lnTo>
                  <a:lnTo>
                    <a:pt x="796" y="1234"/>
                  </a:lnTo>
                  <a:lnTo>
                    <a:pt x="800" y="1248"/>
                  </a:lnTo>
                  <a:lnTo>
                    <a:pt x="809" y="1261"/>
                  </a:lnTo>
                  <a:lnTo>
                    <a:pt x="822" y="1269"/>
                  </a:lnTo>
                  <a:lnTo>
                    <a:pt x="836" y="1274"/>
                  </a:lnTo>
                  <a:lnTo>
                    <a:pt x="851" y="1274"/>
                  </a:lnTo>
                  <a:lnTo>
                    <a:pt x="865" y="1269"/>
                  </a:lnTo>
                  <a:lnTo>
                    <a:pt x="878" y="1261"/>
                  </a:lnTo>
                  <a:lnTo>
                    <a:pt x="1041" y="1097"/>
                  </a:lnTo>
                  <a:lnTo>
                    <a:pt x="1048" y="1087"/>
                  </a:lnTo>
                  <a:lnTo>
                    <a:pt x="1054" y="1076"/>
                  </a:lnTo>
                  <a:lnTo>
                    <a:pt x="1055" y="1064"/>
                  </a:lnTo>
                  <a:lnTo>
                    <a:pt x="1055" y="43"/>
                  </a:lnTo>
                  <a:lnTo>
                    <a:pt x="1057" y="29"/>
                  </a:lnTo>
                  <a:lnTo>
                    <a:pt x="1063" y="17"/>
                  </a:lnTo>
                  <a:lnTo>
                    <a:pt x="1072" y="8"/>
                  </a:lnTo>
                  <a:lnTo>
                    <a:pt x="1084" y="2"/>
                  </a:lnTo>
                  <a:lnTo>
                    <a:pt x="1098" y="0"/>
                  </a:lnTo>
                  <a:close/>
                </a:path>
              </a:pathLst>
            </a:custGeom>
            <a:solidFill>
              <a:schemeClr val="accent6">
                <a:lumMod val="75000"/>
              </a:schemeClr>
            </a:solidFill>
            <a:ln w="9525">
              <a:noFill/>
              <a:round/>
              <a:headEnd/>
              <a:tailEnd/>
            </a:ln>
          </p:spPr>
          <p:txBody>
            <a:bodyPr wrap="none" anchor="ctr"/>
            <a:lstStyle/>
            <a:p>
              <a:endParaRPr lang="en-GB" sz="1000">
                <a:latin typeface="Calibri" pitchFamily="34" charset="0"/>
              </a:endParaRPr>
            </a:p>
          </p:txBody>
        </p:sp>
      </p:grpSp>
      <p:grpSp>
        <p:nvGrpSpPr>
          <p:cNvPr id="42" name="Group 41"/>
          <p:cNvGrpSpPr/>
          <p:nvPr/>
        </p:nvGrpSpPr>
        <p:grpSpPr>
          <a:xfrm>
            <a:off x="4897278" y="5099928"/>
            <a:ext cx="686022" cy="526413"/>
            <a:chOff x="1341005" y="5519139"/>
            <a:chExt cx="686022" cy="526413"/>
          </a:xfrm>
        </p:grpSpPr>
        <p:sp>
          <p:nvSpPr>
            <p:cNvPr id="43" name="Rectangle 57"/>
            <p:cNvSpPr>
              <a:spLocks/>
            </p:cNvSpPr>
            <p:nvPr/>
          </p:nvSpPr>
          <p:spPr bwMode="auto">
            <a:xfrm>
              <a:off x="1341005" y="5519139"/>
              <a:ext cx="686022" cy="5264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1400" dirty="0">
                <a:solidFill>
                  <a:schemeClr val="bg1"/>
                </a:solidFill>
                <a:latin typeface="Calibri" pitchFamily="34" charset="0"/>
                <a:sym typeface="Calibri Bold" charset="0"/>
              </a:endParaRPr>
            </a:p>
          </p:txBody>
        </p:sp>
        <p:sp>
          <p:nvSpPr>
            <p:cNvPr id="44" name="Freeform 109"/>
            <p:cNvSpPr>
              <a:spLocks noChangeAspect="1" noChangeArrowheads="1"/>
            </p:cNvSpPr>
            <p:nvPr/>
          </p:nvSpPr>
          <p:spPr bwMode="auto">
            <a:xfrm>
              <a:off x="1547252" y="5584167"/>
              <a:ext cx="273529" cy="396359"/>
            </a:xfrm>
            <a:custGeom>
              <a:avLst/>
              <a:gdLst>
                <a:gd name="T0" fmla="*/ 2147483647 w 2384"/>
                <a:gd name="T1" fmla="*/ 2147483647 h 3456"/>
                <a:gd name="T2" fmla="*/ 2147483647 w 2384"/>
                <a:gd name="T3" fmla="*/ 2147483647 h 3456"/>
                <a:gd name="T4" fmla="*/ 2147483647 w 2384"/>
                <a:gd name="T5" fmla="*/ 2147483647 h 3456"/>
                <a:gd name="T6" fmla="*/ 2147483647 w 2384"/>
                <a:gd name="T7" fmla="*/ 2147483647 h 3456"/>
                <a:gd name="T8" fmla="*/ 2147483647 w 2384"/>
                <a:gd name="T9" fmla="*/ 2147483647 h 3456"/>
                <a:gd name="T10" fmla="*/ 2147483647 w 2384"/>
                <a:gd name="T11" fmla="*/ 2147483647 h 3456"/>
                <a:gd name="T12" fmla="*/ 2147483647 w 2384"/>
                <a:gd name="T13" fmla="*/ 2147483647 h 3456"/>
                <a:gd name="T14" fmla="*/ 2147483647 w 2384"/>
                <a:gd name="T15" fmla="*/ 2147483647 h 3456"/>
                <a:gd name="T16" fmla="*/ 2147483647 w 2384"/>
                <a:gd name="T17" fmla="*/ 2147483647 h 3456"/>
                <a:gd name="T18" fmla="*/ 2147483647 w 2384"/>
                <a:gd name="T19" fmla="*/ 2147483647 h 3456"/>
                <a:gd name="T20" fmla="*/ 2147483647 w 2384"/>
                <a:gd name="T21" fmla="*/ 2147483647 h 3456"/>
                <a:gd name="T22" fmla="*/ 2147483647 w 2384"/>
                <a:gd name="T23" fmla="*/ 2147483647 h 3456"/>
                <a:gd name="T24" fmla="*/ 2147483647 w 2384"/>
                <a:gd name="T25" fmla="*/ 2147483647 h 3456"/>
                <a:gd name="T26" fmla="*/ 2147483647 w 2384"/>
                <a:gd name="T27" fmla="*/ 2147483647 h 3456"/>
                <a:gd name="T28" fmla="*/ 2147483647 w 2384"/>
                <a:gd name="T29" fmla="*/ 2147483647 h 3456"/>
                <a:gd name="T30" fmla="*/ 2147483647 w 2384"/>
                <a:gd name="T31" fmla="*/ 2147483647 h 3456"/>
                <a:gd name="T32" fmla="*/ 2147483647 w 2384"/>
                <a:gd name="T33" fmla="*/ 2147483647 h 3456"/>
                <a:gd name="T34" fmla="*/ 2147483647 w 2384"/>
                <a:gd name="T35" fmla="*/ 2147483647 h 3456"/>
                <a:gd name="T36" fmla="*/ 2147483647 w 2384"/>
                <a:gd name="T37" fmla="*/ 2147483647 h 3456"/>
                <a:gd name="T38" fmla="*/ 2147483647 w 2384"/>
                <a:gd name="T39" fmla="*/ 2147483647 h 3456"/>
                <a:gd name="T40" fmla="*/ 2147483647 w 2384"/>
                <a:gd name="T41" fmla="*/ 2147483647 h 3456"/>
                <a:gd name="T42" fmla="*/ 2147483647 w 2384"/>
                <a:gd name="T43" fmla="*/ 2147483647 h 3456"/>
                <a:gd name="T44" fmla="*/ 2147483647 w 2384"/>
                <a:gd name="T45" fmla="*/ 2147483647 h 3456"/>
                <a:gd name="T46" fmla="*/ 2147483647 w 2384"/>
                <a:gd name="T47" fmla="*/ 2147483647 h 3456"/>
                <a:gd name="T48" fmla="*/ 2147483647 w 2384"/>
                <a:gd name="T49" fmla="*/ 2147483647 h 3456"/>
                <a:gd name="T50" fmla="*/ 2147483647 w 2384"/>
                <a:gd name="T51" fmla="*/ 2147483647 h 3456"/>
                <a:gd name="T52" fmla="*/ 2147483647 w 2384"/>
                <a:gd name="T53" fmla="*/ 2147483647 h 3456"/>
                <a:gd name="T54" fmla="*/ 2147483647 w 2384"/>
                <a:gd name="T55" fmla="*/ 2147483647 h 3456"/>
                <a:gd name="T56" fmla="*/ 2147483647 w 2384"/>
                <a:gd name="T57" fmla="*/ 2147483647 h 3456"/>
                <a:gd name="T58" fmla="*/ 2147483647 w 2384"/>
                <a:gd name="T59" fmla="*/ 2147483647 h 3456"/>
                <a:gd name="T60" fmla="*/ 2147483647 w 2384"/>
                <a:gd name="T61" fmla="*/ 2147483647 h 3456"/>
                <a:gd name="T62" fmla="*/ 2147483647 w 2384"/>
                <a:gd name="T63" fmla="*/ 2147483647 h 3456"/>
                <a:gd name="T64" fmla="*/ 2147483647 w 2384"/>
                <a:gd name="T65" fmla="*/ 2147483647 h 3456"/>
                <a:gd name="T66" fmla="*/ 2147483647 w 2384"/>
                <a:gd name="T67" fmla="*/ 2147483647 h 3456"/>
                <a:gd name="T68" fmla="*/ 2147483647 w 2384"/>
                <a:gd name="T69" fmla="*/ 2147483647 h 3456"/>
                <a:gd name="T70" fmla="*/ 2147483647 w 2384"/>
                <a:gd name="T71" fmla="*/ 2147483647 h 3456"/>
                <a:gd name="T72" fmla="*/ 2147483647 w 2384"/>
                <a:gd name="T73" fmla="*/ 2147483647 h 3456"/>
                <a:gd name="T74" fmla="*/ 2147483647 w 2384"/>
                <a:gd name="T75" fmla="*/ 2147483647 h 3456"/>
                <a:gd name="T76" fmla="*/ 2147483647 w 2384"/>
                <a:gd name="T77" fmla="*/ 2147483647 h 3456"/>
                <a:gd name="T78" fmla="*/ 2147483647 w 2384"/>
                <a:gd name="T79" fmla="*/ 2147483647 h 3456"/>
                <a:gd name="T80" fmla="*/ 2147483647 w 2384"/>
                <a:gd name="T81" fmla="*/ 2147483647 h 3456"/>
                <a:gd name="T82" fmla="*/ 2147483647 w 2384"/>
                <a:gd name="T83" fmla="*/ 2147483647 h 3456"/>
                <a:gd name="T84" fmla="*/ 2147483647 w 2384"/>
                <a:gd name="T85" fmla="*/ 2147483647 h 3456"/>
                <a:gd name="T86" fmla="*/ 2147483647 w 2384"/>
                <a:gd name="T87" fmla="*/ 2147483647 h 3456"/>
                <a:gd name="T88" fmla="*/ 2147483647 w 2384"/>
                <a:gd name="T89" fmla="*/ 2147483647 h 3456"/>
                <a:gd name="T90" fmla="*/ 2147483647 w 2384"/>
                <a:gd name="T91" fmla="*/ 2147483647 h 3456"/>
                <a:gd name="T92" fmla="*/ 2147483647 w 2384"/>
                <a:gd name="T93" fmla="*/ 2147483647 h 3456"/>
                <a:gd name="T94" fmla="*/ 0 w 2384"/>
                <a:gd name="T95" fmla="*/ 2147483647 h 3456"/>
                <a:gd name="T96" fmla="*/ 2147483647 w 2384"/>
                <a:gd name="T97" fmla="*/ 2147483647 h 3456"/>
                <a:gd name="T98" fmla="*/ 2147483647 w 2384"/>
                <a:gd name="T99" fmla="*/ 2147483647 h 3456"/>
                <a:gd name="T100" fmla="*/ 2147483647 w 2384"/>
                <a:gd name="T101" fmla="*/ 2147483647 h 3456"/>
                <a:gd name="T102" fmla="*/ 2147483647 w 2384"/>
                <a:gd name="T103" fmla="*/ 2147483647 h 3456"/>
                <a:gd name="T104" fmla="*/ 2147483647 w 2384"/>
                <a:gd name="T105" fmla="*/ 2147483647 h 3456"/>
                <a:gd name="T106" fmla="*/ 2147483647 w 2384"/>
                <a:gd name="T107" fmla="*/ 2147483647 h 3456"/>
                <a:gd name="T108" fmla="*/ 2147483647 w 2384"/>
                <a:gd name="T109" fmla="*/ 2147483647 h 3456"/>
                <a:gd name="T110" fmla="*/ 2147483647 w 2384"/>
                <a:gd name="T111" fmla="*/ 2147483647 h 3456"/>
                <a:gd name="T112" fmla="*/ 2147483647 w 2384"/>
                <a:gd name="T113" fmla="*/ 2147483647 h 3456"/>
                <a:gd name="T114" fmla="*/ 2147483647 w 2384"/>
                <a:gd name="T115" fmla="*/ 2147483647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84"/>
                <a:gd name="T175" fmla="*/ 0 h 3456"/>
                <a:gd name="T176" fmla="*/ 2384 w 2384"/>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84" h="3456">
                  <a:moveTo>
                    <a:pt x="1257" y="0"/>
                  </a:moveTo>
                  <a:lnTo>
                    <a:pt x="1340" y="2"/>
                  </a:lnTo>
                  <a:lnTo>
                    <a:pt x="1420" y="7"/>
                  </a:lnTo>
                  <a:lnTo>
                    <a:pt x="1498" y="18"/>
                  </a:lnTo>
                  <a:lnTo>
                    <a:pt x="1571" y="31"/>
                  </a:lnTo>
                  <a:lnTo>
                    <a:pt x="1640" y="48"/>
                  </a:lnTo>
                  <a:lnTo>
                    <a:pt x="1707" y="70"/>
                  </a:lnTo>
                  <a:lnTo>
                    <a:pt x="1770" y="95"/>
                  </a:lnTo>
                  <a:lnTo>
                    <a:pt x="1830" y="125"/>
                  </a:lnTo>
                  <a:lnTo>
                    <a:pt x="1885" y="158"/>
                  </a:lnTo>
                  <a:lnTo>
                    <a:pt x="1938" y="195"/>
                  </a:lnTo>
                  <a:lnTo>
                    <a:pt x="1987" y="236"/>
                  </a:lnTo>
                  <a:lnTo>
                    <a:pt x="2033" y="281"/>
                  </a:lnTo>
                  <a:lnTo>
                    <a:pt x="2078" y="333"/>
                  </a:lnTo>
                  <a:lnTo>
                    <a:pt x="2120" y="391"/>
                  </a:lnTo>
                  <a:lnTo>
                    <a:pt x="2158" y="450"/>
                  </a:lnTo>
                  <a:lnTo>
                    <a:pt x="2190" y="515"/>
                  </a:lnTo>
                  <a:lnTo>
                    <a:pt x="2220" y="583"/>
                  </a:lnTo>
                  <a:lnTo>
                    <a:pt x="2244" y="656"/>
                  </a:lnTo>
                  <a:lnTo>
                    <a:pt x="2265" y="732"/>
                  </a:lnTo>
                  <a:lnTo>
                    <a:pt x="2281" y="812"/>
                  </a:lnTo>
                  <a:lnTo>
                    <a:pt x="2292" y="895"/>
                  </a:lnTo>
                  <a:lnTo>
                    <a:pt x="2300" y="982"/>
                  </a:lnTo>
                  <a:lnTo>
                    <a:pt x="2304" y="1073"/>
                  </a:lnTo>
                  <a:lnTo>
                    <a:pt x="1878" y="1073"/>
                  </a:lnTo>
                  <a:lnTo>
                    <a:pt x="1876" y="999"/>
                  </a:lnTo>
                  <a:lnTo>
                    <a:pt x="1870" y="928"/>
                  </a:lnTo>
                  <a:lnTo>
                    <a:pt x="1859" y="861"/>
                  </a:lnTo>
                  <a:lnTo>
                    <a:pt x="1846" y="798"/>
                  </a:lnTo>
                  <a:lnTo>
                    <a:pt x="1828" y="739"/>
                  </a:lnTo>
                  <a:lnTo>
                    <a:pt x="1806" y="685"/>
                  </a:lnTo>
                  <a:lnTo>
                    <a:pt x="1780" y="635"/>
                  </a:lnTo>
                  <a:lnTo>
                    <a:pt x="1749" y="589"/>
                  </a:lnTo>
                  <a:lnTo>
                    <a:pt x="1716" y="546"/>
                  </a:lnTo>
                  <a:lnTo>
                    <a:pt x="1681" y="512"/>
                  </a:lnTo>
                  <a:lnTo>
                    <a:pt x="1643" y="481"/>
                  </a:lnTo>
                  <a:lnTo>
                    <a:pt x="1602" y="455"/>
                  </a:lnTo>
                  <a:lnTo>
                    <a:pt x="1558" y="430"/>
                  </a:lnTo>
                  <a:lnTo>
                    <a:pt x="1511" y="411"/>
                  </a:lnTo>
                  <a:lnTo>
                    <a:pt x="1460" y="395"/>
                  </a:lnTo>
                  <a:lnTo>
                    <a:pt x="1405" y="382"/>
                  </a:lnTo>
                  <a:lnTo>
                    <a:pt x="1348" y="373"/>
                  </a:lnTo>
                  <a:lnTo>
                    <a:pt x="1286" y="368"/>
                  </a:lnTo>
                  <a:lnTo>
                    <a:pt x="1222" y="365"/>
                  </a:lnTo>
                  <a:lnTo>
                    <a:pt x="1152" y="368"/>
                  </a:lnTo>
                  <a:lnTo>
                    <a:pt x="1087" y="374"/>
                  </a:lnTo>
                  <a:lnTo>
                    <a:pt x="1025" y="384"/>
                  </a:lnTo>
                  <a:lnTo>
                    <a:pt x="966" y="399"/>
                  </a:lnTo>
                  <a:lnTo>
                    <a:pt x="912" y="418"/>
                  </a:lnTo>
                  <a:lnTo>
                    <a:pt x="861" y="441"/>
                  </a:lnTo>
                  <a:lnTo>
                    <a:pt x="815" y="468"/>
                  </a:lnTo>
                  <a:lnTo>
                    <a:pt x="772" y="500"/>
                  </a:lnTo>
                  <a:lnTo>
                    <a:pt x="734" y="534"/>
                  </a:lnTo>
                  <a:lnTo>
                    <a:pt x="695" y="578"/>
                  </a:lnTo>
                  <a:lnTo>
                    <a:pt x="661" y="623"/>
                  </a:lnTo>
                  <a:lnTo>
                    <a:pt x="633" y="671"/>
                  </a:lnTo>
                  <a:lnTo>
                    <a:pt x="610" y="722"/>
                  </a:lnTo>
                  <a:lnTo>
                    <a:pt x="591" y="774"/>
                  </a:lnTo>
                  <a:lnTo>
                    <a:pt x="579" y="829"/>
                  </a:lnTo>
                  <a:lnTo>
                    <a:pt x="571" y="886"/>
                  </a:lnTo>
                  <a:lnTo>
                    <a:pt x="568" y="946"/>
                  </a:lnTo>
                  <a:lnTo>
                    <a:pt x="571" y="1005"/>
                  </a:lnTo>
                  <a:lnTo>
                    <a:pt x="582" y="1066"/>
                  </a:lnTo>
                  <a:lnTo>
                    <a:pt x="597" y="1128"/>
                  </a:lnTo>
                  <a:lnTo>
                    <a:pt x="620" y="1191"/>
                  </a:lnTo>
                  <a:lnTo>
                    <a:pt x="633" y="1221"/>
                  </a:lnTo>
                  <a:lnTo>
                    <a:pt x="649" y="1257"/>
                  </a:lnTo>
                  <a:lnTo>
                    <a:pt x="668" y="1298"/>
                  </a:lnTo>
                  <a:lnTo>
                    <a:pt x="689" y="1343"/>
                  </a:lnTo>
                  <a:lnTo>
                    <a:pt x="714" y="1393"/>
                  </a:lnTo>
                  <a:lnTo>
                    <a:pt x="741" y="1447"/>
                  </a:lnTo>
                  <a:lnTo>
                    <a:pt x="771" y="1507"/>
                  </a:lnTo>
                  <a:lnTo>
                    <a:pt x="804" y="1572"/>
                  </a:lnTo>
                  <a:lnTo>
                    <a:pt x="839" y="1642"/>
                  </a:lnTo>
                  <a:lnTo>
                    <a:pt x="1595" y="1642"/>
                  </a:lnTo>
                  <a:lnTo>
                    <a:pt x="1595" y="1881"/>
                  </a:lnTo>
                  <a:lnTo>
                    <a:pt x="943" y="1881"/>
                  </a:lnTo>
                  <a:lnTo>
                    <a:pt x="954" y="1931"/>
                  </a:lnTo>
                  <a:lnTo>
                    <a:pt x="963" y="1975"/>
                  </a:lnTo>
                  <a:lnTo>
                    <a:pt x="970" y="2014"/>
                  </a:lnTo>
                  <a:lnTo>
                    <a:pt x="977" y="2046"/>
                  </a:lnTo>
                  <a:lnTo>
                    <a:pt x="984" y="2107"/>
                  </a:lnTo>
                  <a:lnTo>
                    <a:pt x="987" y="2171"/>
                  </a:lnTo>
                  <a:lnTo>
                    <a:pt x="983" y="2247"/>
                  </a:lnTo>
                  <a:lnTo>
                    <a:pt x="972" y="2323"/>
                  </a:lnTo>
                  <a:lnTo>
                    <a:pt x="953" y="2399"/>
                  </a:lnTo>
                  <a:lnTo>
                    <a:pt x="925" y="2475"/>
                  </a:lnTo>
                  <a:lnTo>
                    <a:pt x="891" y="2550"/>
                  </a:lnTo>
                  <a:lnTo>
                    <a:pt x="849" y="2624"/>
                  </a:lnTo>
                  <a:lnTo>
                    <a:pt x="807" y="2688"/>
                  </a:lnTo>
                  <a:lnTo>
                    <a:pt x="758" y="2752"/>
                  </a:lnTo>
                  <a:lnTo>
                    <a:pt x="702" y="2816"/>
                  </a:lnTo>
                  <a:lnTo>
                    <a:pt x="640" y="2880"/>
                  </a:lnTo>
                  <a:lnTo>
                    <a:pt x="572" y="2943"/>
                  </a:lnTo>
                  <a:lnTo>
                    <a:pt x="498" y="3007"/>
                  </a:lnTo>
                  <a:lnTo>
                    <a:pt x="416" y="3070"/>
                  </a:lnTo>
                  <a:lnTo>
                    <a:pt x="496" y="3032"/>
                  </a:lnTo>
                  <a:lnTo>
                    <a:pt x="574" y="2997"/>
                  </a:lnTo>
                  <a:lnTo>
                    <a:pt x="652" y="2968"/>
                  </a:lnTo>
                  <a:lnTo>
                    <a:pt x="729" y="2942"/>
                  </a:lnTo>
                  <a:lnTo>
                    <a:pt x="806" y="2922"/>
                  </a:lnTo>
                  <a:lnTo>
                    <a:pt x="881" y="2906"/>
                  </a:lnTo>
                  <a:lnTo>
                    <a:pt x="957" y="2898"/>
                  </a:lnTo>
                  <a:lnTo>
                    <a:pt x="1031" y="2895"/>
                  </a:lnTo>
                  <a:lnTo>
                    <a:pt x="1081" y="2897"/>
                  </a:lnTo>
                  <a:lnTo>
                    <a:pt x="1134" y="2902"/>
                  </a:lnTo>
                  <a:lnTo>
                    <a:pt x="1193" y="2910"/>
                  </a:lnTo>
                  <a:lnTo>
                    <a:pt x="1256" y="2922"/>
                  </a:lnTo>
                  <a:lnTo>
                    <a:pt x="1322" y="2937"/>
                  </a:lnTo>
                  <a:lnTo>
                    <a:pt x="1394" y="2955"/>
                  </a:lnTo>
                  <a:lnTo>
                    <a:pt x="1469" y="2976"/>
                  </a:lnTo>
                  <a:lnTo>
                    <a:pt x="1527" y="2994"/>
                  </a:lnTo>
                  <a:lnTo>
                    <a:pt x="1582" y="3009"/>
                  </a:lnTo>
                  <a:lnTo>
                    <a:pt x="1630" y="3021"/>
                  </a:lnTo>
                  <a:lnTo>
                    <a:pt x="1675" y="3033"/>
                  </a:lnTo>
                  <a:lnTo>
                    <a:pt x="1715" y="3042"/>
                  </a:lnTo>
                  <a:lnTo>
                    <a:pt x="1749" y="3050"/>
                  </a:lnTo>
                  <a:lnTo>
                    <a:pt x="1780" y="3054"/>
                  </a:lnTo>
                  <a:lnTo>
                    <a:pt x="1806" y="3057"/>
                  </a:lnTo>
                  <a:lnTo>
                    <a:pt x="1827" y="3058"/>
                  </a:lnTo>
                  <a:lnTo>
                    <a:pt x="1880" y="3056"/>
                  </a:lnTo>
                  <a:lnTo>
                    <a:pt x="1931" y="3048"/>
                  </a:lnTo>
                  <a:lnTo>
                    <a:pt x="1979" y="3035"/>
                  </a:lnTo>
                  <a:lnTo>
                    <a:pt x="2025" y="3017"/>
                  </a:lnTo>
                  <a:lnTo>
                    <a:pt x="2045" y="3007"/>
                  </a:lnTo>
                  <a:lnTo>
                    <a:pt x="2068" y="2994"/>
                  </a:lnTo>
                  <a:lnTo>
                    <a:pt x="2095" y="2977"/>
                  </a:lnTo>
                  <a:lnTo>
                    <a:pt x="2124" y="2959"/>
                  </a:lnTo>
                  <a:lnTo>
                    <a:pt x="2157" y="2937"/>
                  </a:lnTo>
                  <a:lnTo>
                    <a:pt x="2193" y="2911"/>
                  </a:lnTo>
                  <a:lnTo>
                    <a:pt x="2384" y="3221"/>
                  </a:lnTo>
                  <a:lnTo>
                    <a:pt x="2333" y="3261"/>
                  </a:lnTo>
                  <a:lnTo>
                    <a:pt x="2285" y="3296"/>
                  </a:lnTo>
                  <a:lnTo>
                    <a:pt x="2240" y="3326"/>
                  </a:lnTo>
                  <a:lnTo>
                    <a:pt x="2196" y="3353"/>
                  </a:lnTo>
                  <a:lnTo>
                    <a:pt x="2154" y="3375"/>
                  </a:lnTo>
                  <a:lnTo>
                    <a:pt x="2086" y="3405"/>
                  </a:lnTo>
                  <a:lnTo>
                    <a:pt x="2016" y="3427"/>
                  </a:lnTo>
                  <a:lnTo>
                    <a:pt x="1945" y="3443"/>
                  </a:lnTo>
                  <a:lnTo>
                    <a:pt x="1872" y="3453"/>
                  </a:lnTo>
                  <a:lnTo>
                    <a:pt x="1797" y="3456"/>
                  </a:lnTo>
                  <a:lnTo>
                    <a:pt x="1764" y="3455"/>
                  </a:lnTo>
                  <a:lnTo>
                    <a:pt x="1726" y="3451"/>
                  </a:lnTo>
                  <a:lnTo>
                    <a:pt x="1684" y="3444"/>
                  </a:lnTo>
                  <a:lnTo>
                    <a:pt x="1637" y="3435"/>
                  </a:lnTo>
                  <a:lnTo>
                    <a:pt x="1586" y="3424"/>
                  </a:lnTo>
                  <a:lnTo>
                    <a:pt x="1530" y="3409"/>
                  </a:lnTo>
                  <a:lnTo>
                    <a:pt x="1469" y="3392"/>
                  </a:lnTo>
                  <a:lnTo>
                    <a:pt x="1403" y="3372"/>
                  </a:lnTo>
                  <a:lnTo>
                    <a:pt x="1333" y="3350"/>
                  </a:lnTo>
                  <a:lnTo>
                    <a:pt x="1255" y="3325"/>
                  </a:lnTo>
                  <a:lnTo>
                    <a:pt x="1179" y="3304"/>
                  </a:lnTo>
                  <a:lnTo>
                    <a:pt x="1109" y="3285"/>
                  </a:lnTo>
                  <a:lnTo>
                    <a:pt x="1042" y="3271"/>
                  </a:lnTo>
                  <a:lnTo>
                    <a:pt x="980" y="3259"/>
                  </a:lnTo>
                  <a:lnTo>
                    <a:pt x="922" y="3251"/>
                  </a:lnTo>
                  <a:lnTo>
                    <a:pt x="869" y="3247"/>
                  </a:lnTo>
                  <a:lnTo>
                    <a:pt x="820" y="3244"/>
                  </a:lnTo>
                  <a:lnTo>
                    <a:pt x="750" y="3247"/>
                  </a:lnTo>
                  <a:lnTo>
                    <a:pt x="682" y="3254"/>
                  </a:lnTo>
                  <a:lnTo>
                    <a:pt x="616" y="3265"/>
                  </a:lnTo>
                  <a:lnTo>
                    <a:pt x="551" y="3282"/>
                  </a:lnTo>
                  <a:lnTo>
                    <a:pt x="488" y="3304"/>
                  </a:lnTo>
                  <a:lnTo>
                    <a:pt x="449" y="3321"/>
                  </a:lnTo>
                  <a:lnTo>
                    <a:pt x="406" y="3342"/>
                  </a:lnTo>
                  <a:lnTo>
                    <a:pt x="358" y="3367"/>
                  </a:lnTo>
                  <a:lnTo>
                    <a:pt x="307" y="3395"/>
                  </a:lnTo>
                  <a:lnTo>
                    <a:pt x="250" y="3429"/>
                  </a:lnTo>
                  <a:lnTo>
                    <a:pt x="23" y="3102"/>
                  </a:lnTo>
                  <a:lnTo>
                    <a:pt x="107" y="3040"/>
                  </a:lnTo>
                  <a:lnTo>
                    <a:pt x="186" y="2976"/>
                  </a:lnTo>
                  <a:lnTo>
                    <a:pt x="258" y="2910"/>
                  </a:lnTo>
                  <a:lnTo>
                    <a:pt x="325" y="2842"/>
                  </a:lnTo>
                  <a:lnTo>
                    <a:pt x="386" y="2773"/>
                  </a:lnTo>
                  <a:lnTo>
                    <a:pt x="442" y="2701"/>
                  </a:lnTo>
                  <a:lnTo>
                    <a:pt x="484" y="2637"/>
                  </a:lnTo>
                  <a:lnTo>
                    <a:pt x="520" y="2572"/>
                  </a:lnTo>
                  <a:lnTo>
                    <a:pt x="549" y="2505"/>
                  </a:lnTo>
                  <a:lnTo>
                    <a:pt x="571" y="2437"/>
                  </a:lnTo>
                  <a:lnTo>
                    <a:pt x="588" y="2368"/>
                  </a:lnTo>
                  <a:lnTo>
                    <a:pt x="597" y="2297"/>
                  </a:lnTo>
                  <a:lnTo>
                    <a:pt x="601" y="2223"/>
                  </a:lnTo>
                  <a:lnTo>
                    <a:pt x="598" y="2186"/>
                  </a:lnTo>
                  <a:lnTo>
                    <a:pt x="593" y="2144"/>
                  </a:lnTo>
                  <a:lnTo>
                    <a:pt x="584" y="2099"/>
                  </a:lnTo>
                  <a:lnTo>
                    <a:pt x="570" y="2051"/>
                  </a:lnTo>
                  <a:lnTo>
                    <a:pt x="562" y="2024"/>
                  </a:lnTo>
                  <a:lnTo>
                    <a:pt x="552" y="1994"/>
                  </a:lnTo>
                  <a:lnTo>
                    <a:pt x="540" y="1960"/>
                  </a:lnTo>
                  <a:lnTo>
                    <a:pt x="525" y="1923"/>
                  </a:lnTo>
                  <a:lnTo>
                    <a:pt x="508" y="1881"/>
                  </a:lnTo>
                  <a:lnTo>
                    <a:pt x="0" y="1881"/>
                  </a:lnTo>
                  <a:lnTo>
                    <a:pt x="0" y="1642"/>
                  </a:lnTo>
                  <a:lnTo>
                    <a:pt x="359" y="1642"/>
                  </a:lnTo>
                  <a:lnTo>
                    <a:pt x="356" y="1637"/>
                  </a:lnTo>
                  <a:lnTo>
                    <a:pt x="350" y="1626"/>
                  </a:lnTo>
                  <a:lnTo>
                    <a:pt x="342" y="1612"/>
                  </a:lnTo>
                  <a:lnTo>
                    <a:pt x="331" y="1591"/>
                  </a:lnTo>
                  <a:lnTo>
                    <a:pt x="318" y="1566"/>
                  </a:lnTo>
                  <a:lnTo>
                    <a:pt x="302" y="1534"/>
                  </a:lnTo>
                  <a:lnTo>
                    <a:pt x="284" y="1499"/>
                  </a:lnTo>
                  <a:lnTo>
                    <a:pt x="260" y="1448"/>
                  </a:lnTo>
                  <a:lnTo>
                    <a:pt x="239" y="1404"/>
                  </a:lnTo>
                  <a:lnTo>
                    <a:pt x="220" y="1364"/>
                  </a:lnTo>
                  <a:lnTo>
                    <a:pt x="204" y="1328"/>
                  </a:lnTo>
                  <a:lnTo>
                    <a:pt x="192" y="1298"/>
                  </a:lnTo>
                  <a:lnTo>
                    <a:pt x="182" y="1271"/>
                  </a:lnTo>
                  <a:lnTo>
                    <a:pt x="168" y="1224"/>
                  </a:lnTo>
                  <a:lnTo>
                    <a:pt x="154" y="1173"/>
                  </a:lnTo>
                  <a:lnTo>
                    <a:pt x="143" y="1116"/>
                  </a:lnTo>
                  <a:lnTo>
                    <a:pt x="134" y="1056"/>
                  </a:lnTo>
                  <a:lnTo>
                    <a:pt x="129" y="993"/>
                  </a:lnTo>
                  <a:lnTo>
                    <a:pt x="127" y="927"/>
                  </a:lnTo>
                  <a:lnTo>
                    <a:pt x="130" y="856"/>
                  </a:lnTo>
                  <a:lnTo>
                    <a:pt x="138" y="787"/>
                  </a:lnTo>
                  <a:lnTo>
                    <a:pt x="153" y="718"/>
                  </a:lnTo>
                  <a:lnTo>
                    <a:pt x="173" y="651"/>
                  </a:lnTo>
                  <a:lnTo>
                    <a:pt x="200" y="586"/>
                  </a:lnTo>
                  <a:lnTo>
                    <a:pt x="232" y="524"/>
                  </a:lnTo>
                  <a:lnTo>
                    <a:pt x="269" y="461"/>
                  </a:lnTo>
                  <a:lnTo>
                    <a:pt x="313" y="401"/>
                  </a:lnTo>
                  <a:lnTo>
                    <a:pt x="364" y="341"/>
                  </a:lnTo>
                  <a:lnTo>
                    <a:pt x="419" y="284"/>
                  </a:lnTo>
                  <a:lnTo>
                    <a:pt x="470" y="239"/>
                  </a:lnTo>
                  <a:lnTo>
                    <a:pt x="523" y="197"/>
                  </a:lnTo>
                  <a:lnTo>
                    <a:pt x="581" y="160"/>
                  </a:lnTo>
                  <a:lnTo>
                    <a:pt x="641" y="127"/>
                  </a:lnTo>
                  <a:lnTo>
                    <a:pt x="706" y="96"/>
                  </a:lnTo>
                  <a:lnTo>
                    <a:pt x="775" y="71"/>
                  </a:lnTo>
                  <a:lnTo>
                    <a:pt x="846" y="49"/>
                  </a:lnTo>
                  <a:lnTo>
                    <a:pt x="921" y="31"/>
                  </a:lnTo>
                  <a:lnTo>
                    <a:pt x="1000" y="18"/>
                  </a:lnTo>
                  <a:lnTo>
                    <a:pt x="1082" y="8"/>
                  </a:lnTo>
                  <a:lnTo>
                    <a:pt x="1168" y="2"/>
                  </a:lnTo>
                  <a:lnTo>
                    <a:pt x="1257" y="0"/>
                  </a:lnTo>
                  <a:close/>
                </a:path>
              </a:pathLst>
            </a:custGeom>
            <a:solidFill>
              <a:schemeClr val="bg1"/>
            </a:solidFill>
            <a:ln w="9525">
              <a:noFill/>
              <a:round/>
              <a:headEnd/>
              <a:tailEnd/>
            </a:ln>
          </p:spPr>
          <p:txBody>
            <a:bodyPr wrap="none" anchor="ctr"/>
            <a:lstStyle/>
            <a:p>
              <a:endParaRPr lang="en-GB" sz="1400">
                <a:latin typeface="Calibri" pitchFamily="34" charset="0"/>
              </a:endParaRPr>
            </a:p>
          </p:txBody>
        </p:sp>
      </p:grpSp>
      <p:grpSp>
        <p:nvGrpSpPr>
          <p:cNvPr id="45" name="Group 44"/>
          <p:cNvGrpSpPr/>
          <p:nvPr/>
        </p:nvGrpSpPr>
        <p:grpSpPr>
          <a:xfrm>
            <a:off x="4897278" y="5672293"/>
            <a:ext cx="686022" cy="526413"/>
            <a:chOff x="1341005" y="6091504"/>
            <a:chExt cx="686022" cy="526413"/>
          </a:xfrm>
        </p:grpSpPr>
        <p:sp>
          <p:nvSpPr>
            <p:cNvPr id="46" name="Rectangle 57"/>
            <p:cNvSpPr>
              <a:spLocks/>
            </p:cNvSpPr>
            <p:nvPr/>
          </p:nvSpPr>
          <p:spPr bwMode="auto">
            <a:xfrm>
              <a:off x="1341005" y="6091504"/>
              <a:ext cx="686022" cy="5264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1400" dirty="0">
                <a:solidFill>
                  <a:schemeClr val="bg1"/>
                </a:solidFill>
                <a:latin typeface="Calibri" pitchFamily="34" charset="0"/>
                <a:sym typeface="Calibri Bold" charset="0"/>
              </a:endParaRPr>
            </a:p>
          </p:txBody>
        </p:sp>
        <p:sp>
          <p:nvSpPr>
            <p:cNvPr id="47" name="Freeform 29"/>
            <p:cNvSpPr>
              <a:spLocks noEditPoints="1"/>
            </p:cNvSpPr>
            <p:nvPr/>
          </p:nvSpPr>
          <p:spPr bwMode="auto">
            <a:xfrm>
              <a:off x="1509750" y="6128406"/>
              <a:ext cx="348533" cy="452611"/>
            </a:xfrm>
            <a:custGeom>
              <a:avLst/>
              <a:gdLst>
                <a:gd name="T0" fmla="*/ 111 w 675"/>
                <a:gd name="T1" fmla="*/ 180 h 876"/>
                <a:gd name="T2" fmla="*/ 54 w 675"/>
                <a:gd name="T3" fmla="*/ 169 h 876"/>
                <a:gd name="T4" fmla="*/ 143 w 675"/>
                <a:gd name="T5" fmla="*/ 169 h 876"/>
                <a:gd name="T6" fmla="*/ 152 w 675"/>
                <a:gd name="T7" fmla="*/ 75 h 876"/>
                <a:gd name="T8" fmla="*/ 143 w 675"/>
                <a:gd name="T9" fmla="*/ 169 h 876"/>
                <a:gd name="T10" fmla="*/ 395 w 675"/>
                <a:gd name="T11" fmla="*/ 90 h 876"/>
                <a:gd name="T12" fmla="*/ 283 w 675"/>
                <a:gd name="T13" fmla="*/ 79 h 876"/>
                <a:gd name="T14" fmla="*/ 56 w 675"/>
                <a:gd name="T15" fmla="*/ 242 h 876"/>
                <a:gd name="T16" fmla="*/ 1 w 675"/>
                <a:gd name="T17" fmla="*/ 239 h 876"/>
                <a:gd name="T18" fmla="*/ 56 w 675"/>
                <a:gd name="T19" fmla="*/ 242 h 876"/>
                <a:gd name="T20" fmla="*/ 268 w 675"/>
                <a:gd name="T21" fmla="*/ 92 h 876"/>
                <a:gd name="T22" fmla="*/ 194 w 675"/>
                <a:gd name="T23" fmla="*/ 86 h 876"/>
                <a:gd name="T24" fmla="*/ 325 w 675"/>
                <a:gd name="T25" fmla="*/ 658 h 876"/>
                <a:gd name="T26" fmla="*/ 280 w 675"/>
                <a:gd name="T27" fmla="*/ 564 h 876"/>
                <a:gd name="T28" fmla="*/ 339 w 675"/>
                <a:gd name="T29" fmla="*/ 211 h 876"/>
                <a:gd name="T30" fmla="*/ 54 w 675"/>
                <a:gd name="T31" fmla="*/ 446 h 876"/>
                <a:gd name="T32" fmla="*/ 257 w 675"/>
                <a:gd name="T33" fmla="*/ 845 h 876"/>
                <a:gd name="T34" fmla="*/ 634 w 675"/>
                <a:gd name="T35" fmla="*/ 590 h 876"/>
                <a:gd name="T36" fmla="*/ 650 w 675"/>
                <a:gd name="T37" fmla="*/ 574 h 876"/>
                <a:gd name="T38" fmla="*/ 672 w 675"/>
                <a:gd name="T39" fmla="*/ 549 h 876"/>
                <a:gd name="T40" fmla="*/ 668 w 675"/>
                <a:gd name="T41" fmla="*/ 523 h 876"/>
                <a:gd name="T42" fmla="*/ 630 w 675"/>
                <a:gd name="T43" fmla="*/ 522 h 876"/>
                <a:gd name="T44" fmla="*/ 632 w 675"/>
                <a:gd name="T45" fmla="*/ 541 h 876"/>
                <a:gd name="T46" fmla="*/ 648 w 675"/>
                <a:gd name="T47" fmla="*/ 525 h 876"/>
                <a:gd name="T48" fmla="*/ 664 w 675"/>
                <a:gd name="T49" fmla="*/ 539 h 876"/>
                <a:gd name="T50" fmla="*/ 641 w 675"/>
                <a:gd name="T51" fmla="*/ 569 h 876"/>
                <a:gd name="T52" fmla="*/ 621 w 675"/>
                <a:gd name="T53" fmla="*/ 593 h 876"/>
                <a:gd name="T54" fmla="*/ 675 w 675"/>
                <a:gd name="T55" fmla="*/ 600 h 876"/>
                <a:gd name="T56" fmla="*/ 634 w 675"/>
                <a:gd name="T57" fmla="*/ 590 h 876"/>
                <a:gd name="T58" fmla="*/ 532 w 675"/>
                <a:gd name="T59" fmla="*/ 409 h 876"/>
                <a:gd name="T60" fmla="*/ 458 w 675"/>
                <a:gd name="T61" fmla="*/ 491 h 876"/>
                <a:gd name="T62" fmla="*/ 493 w 675"/>
                <a:gd name="T63" fmla="*/ 559 h 876"/>
                <a:gd name="T64" fmla="*/ 570 w 675"/>
                <a:gd name="T65" fmla="*/ 560 h 876"/>
                <a:gd name="T66" fmla="*/ 606 w 675"/>
                <a:gd name="T67" fmla="*/ 489 h 876"/>
                <a:gd name="T68" fmla="*/ 571 w 675"/>
                <a:gd name="T69" fmla="*/ 419 h 876"/>
                <a:gd name="T70" fmla="*/ 532 w 675"/>
                <a:gd name="T71" fmla="*/ 552 h 876"/>
                <a:gd name="T72" fmla="*/ 479 w 675"/>
                <a:gd name="T73" fmla="*/ 492 h 876"/>
                <a:gd name="T74" fmla="*/ 532 w 675"/>
                <a:gd name="T75" fmla="*/ 427 h 876"/>
                <a:gd name="T76" fmla="*/ 579 w 675"/>
                <a:gd name="T77" fmla="*/ 456 h 876"/>
                <a:gd name="T78" fmla="*/ 570 w 675"/>
                <a:gd name="T79" fmla="*/ 536 h 876"/>
                <a:gd name="T80" fmla="*/ 373 w 675"/>
                <a:gd name="T81" fmla="*/ 552 h 876"/>
                <a:gd name="T82" fmla="*/ 328 w 675"/>
                <a:gd name="T83" fmla="*/ 522 h 876"/>
                <a:gd name="T84" fmla="*/ 328 w 675"/>
                <a:gd name="T85" fmla="*/ 458 h 876"/>
                <a:gd name="T86" fmla="*/ 374 w 675"/>
                <a:gd name="T87" fmla="*/ 427 h 876"/>
                <a:gd name="T88" fmla="*/ 416 w 675"/>
                <a:gd name="T89" fmla="*/ 459 h 876"/>
                <a:gd name="T90" fmla="*/ 414 w 675"/>
                <a:gd name="T91" fmla="*/ 421 h 876"/>
                <a:gd name="T92" fmla="*/ 337 w 675"/>
                <a:gd name="T93" fmla="*/ 418 h 876"/>
                <a:gd name="T94" fmla="*/ 301 w 675"/>
                <a:gd name="T95" fmla="*/ 488 h 876"/>
                <a:gd name="T96" fmla="*/ 334 w 675"/>
                <a:gd name="T97" fmla="*/ 559 h 876"/>
                <a:gd name="T98" fmla="*/ 415 w 675"/>
                <a:gd name="T99" fmla="*/ 556 h 876"/>
                <a:gd name="T100" fmla="*/ 418 w 675"/>
                <a:gd name="T101" fmla="*/ 512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75" h="876">
                  <a:moveTo>
                    <a:pt x="75" y="216"/>
                  </a:moveTo>
                  <a:cubicBezTo>
                    <a:pt x="91" y="219"/>
                    <a:pt x="107" y="203"/>
                    <a:pt x="111" y="180"/>
                  </a:cubicBezTo>
                  <a:cubicBezTo>
                    <a:pt x="116" y="157"/>
                    <a:pt x="106" y="136"/>
                    <a:pt x="91" y="133"/>
                  </a:cubicBezTo>
                  <a:cubicBezTo>
                    <a:pt x="75" y="130"/>
                    <a:pt x="59" y="146"/>
                    <a:pt x="54" y="169"/>
                  </a:cubicBezTo>
                  <a:cubicBezTo>
                    <a:pt x="50" y="192"/>
                    <a:pt x="59" y="213"/>
                    <a:pt x="75" y="216"/>
                  </a:cubicBezTo>
                  <a:close/>
                  <a:moveTo>
                    <a:pt x="143" y="169"/>
                  </a:moveTo>
                  <a:cubicBezTo>
                    <a:pt x="161" y="171"/>
                    <a:pt x="178" y="151"/>
                    <a:pt x="180" y="125"/>
                  </a:cubicBezTo>
                  <a:cubicBezTo>
                    <a:pt x="183" y="100"/>
                    <a:pt x="170" y="77"/>
                    <a:pt x="152" y="75"/>
                  </a:cubicBezTo>
                  <a:cubicBezTo>
                    <a:pt x="135" y="74"/>
                    <a:pt x="118" y="93"/>
                    <a:pt x="115" y="119"/>
                  </a:cubicBezTo>
                  <a:cubicBezTo>
                    <a:pt x="113" y="145"/>
                    <a:pt x="125" y="167"/>
                    <a:pt x="143" y="169"/>
                  </a:cubicBezTo>
                  <a:close/>
                  <a:moveTo>
                    <a:pt x="331" y="165"/>
                  </a:moveTo>
                  <a:cubicBezTo>
                    <a:pt x="362" y="168"/>
                    <a:pt x="391" y="134"/>
                    <a:pt x="395" y="90"/>
                  </a:cubicBezTo>
                  <a:cubicBezTo>
                    <a:pt x="399" y="45"/>
                    <a:pt x="378" y="6"/>
                    <a:pt x="347" y="3"/>
                  </a:cubicBezTo>
                  <a:cubicBezTo>
                    <a:pt x="316" y="0"/>
                    <a:pt x="288" y="34"/>
                    <a:pt x="283" y="79"/>
                  </a:cubicBezTo>
                  <a:cubicBezTo>
                    <a:pt x="279" y="123"/>
                    <a:pt x="300" y="162"/>
                    <a:pt x="331" y="165"/>
                  </a:cubicBezTo>
                  <a:close/>
                  <a:moveTo>
                    <a:pt x="56" y="242"/>
                  </a:moveTo>
                  <a:cubicBezTo>
                    <a:pt x="57" y="221"/>
                    <a:pt x="46" y="202"/>
                    <a:pt x="31" y="201"/>
                  </a:cubicBezTo>
                  <a:cubicBezTo>
                    <a:pt x="16" y="201"/>
                    <a:pt x="2" y="217"/>
                    <a:pt x="1" y="239"/>
                  </a:cubicBezTo>
                  <a:cubicBezTo>
                    <a:pt x="0" y="261"/>
                    <a:pt x="11" y="279"/>
                    <a:pt x="26" y="280"/>
                  </a:cubicBezTo>
                  <a:cubicBezTo>
                    <a:pt x="41" y="281"/>
                    <a:pt x="54" y="264"/>
                    <a:pt x="56" y="242"/>
                  </a:cubicBezTo>
                  <a:close/>
                  <a:moveTo>
                    <a:pt x="227" y="143"/>
                  </a:moveTo>
                  <a:cubicBezTo>
                    <a:pt x="247" y="144"/>
                    <a:pt x="266" y="122"/>
                    <a:pt x="268" y="92"/>
                  </a:cubicBezTo>
                  <a:cubicBezTo>
                    <a:pt x="271" y="62"/>
                    <a:pt x="256" y="37"/>
                    <a:pt x="235" y="35"/>
                  </a:cubicBezTo>
                  <a:cubicBezTo>
                    <a:pt x="215" y="34"/>
                    <a:pt x="196" y="56"/>
                    <a:pt x="194" y="86"/>
                  </a:cubicBezTo>
                  <a:cubicBezTo>
                    <a:pt x="192" y="116"/>
                    <a:pt x="206" y="141"/>
                    <a:pt x="227" y="143"/>
                  </a:cubicBezTo>
                  <a:close/>
                  <a:moveTo>
                    <a:pt x="325" y="658"/>
                  </a:moveTo>
                  <a:cubicBezTo>
                    <a:pt x="325" y="658"/>
                    <a:pt x="325" y="658"/>
                    <a:pt x="325" y="658"/>
                  </a:cubicBezTo>
                  <a:cubicBezTo>
                    <a:pt x="315" y="631"/>
                    <a:pt x="300" y="599"/>
                    <a:pt x="280" y="564"/>
                  </a:cubicBezTo>
                  <a:cubicBezTo>
                    <a:pt x="241" y="441"/>
                    <a:pt x="304" y="381"/>
                    <a:pt x="321" y="367"/>
                  </a:cubicBezTo>
                  <a:cubicBezTo>
                    <a:pt x="371" y="331"/>
                    <a:pt x="412" y="276"/>
                    <a:pt x="339" y="211"/>
                  </a:cubicBezTo>
                  <a:cubicBezTo>
                    <a:pt x="211" y="96"/>
                    <a:pt x="83" y="257"/>
                    <a:pt x="83" y="257"/>
                  </a:cubicBezTo>
                  <a:cubicBezTo>
                    <a:pt x="83" y="257"/>
                    <a:pt x="11" y="319"/>
                    <a:pt x="54" y="446"/>
                  </a:cubicBezTo>
                  <a:cubicBezTo>
                    <a:pt x="95" y="567"/>
                    <a:pt x="102" y="630"/>
                    <a:pt x="102" y="630"/>
                  </a:cubicBezTo>
                  <a:cubicBezTo>
                    <a:pt x="102" y="630"/>
                    <a:pt x="153" y="876"/>
                    <a:pt x="257" y="845"/>
                  </a:cubicBezTo>
                  <a:cubicBezTo>
                    <a:pt x="334" y="823"/>
                    <a:pt x="368" y="773"/>
                    <a:pt x="325" y="658"/>
                  </a:cubicBezTo>
                  <a:close/>
                  <a:moveTo>
                    <a:pt x="634" y="590"/>
                  </a:moveTo>
                  <a:cubicBezTo>
                    <a:pt x="635" y="588"/>
                    <a:pt x="636" y="587"/>
                    <a:pt x="638" y="585"/>
                  </a:cubicBezTo>
                  <a:cubicBezTo>
                    <a:pt x="640" y="583"/>
                    <a:pt x="644" y="579"/>
                    <a:pt x="650" y="574"/>
                  </a:cubicBezTo>
                  <a:cubicBezTo>
                    <a:pt x="657" y="568"/>
                    <a:pt x="662" y="563"/>
                    <a:pt x="666" y="560"/>
                  </a:cubicBezTo>
                  <a:cubicBezTo>
                    <a:pt x="669" y="556"/>
                    <a:pt x="671" y="553"/>
                    <a:pt x="672" y="549"/>
                  </a:cubicBezTo>
                  <a:cubicBezTo>
                    <a:pt x="674" y="546"/>
                    <a:pt x="675" y="543"/>
                    <a:pt x="675" y="539"/>
                  </a:cubicBezTo>
                  <a:cubicBezTo>
                    <a:pt x="675" y="533"/>
                    <a:pt x="672" y="527"/>
                    <a:pt x="668" y="523"/>
                  </a:cubicBezTo>
                  <a:cubicBezTo>
                    <a:pt x="663" y="518"/>
                    <a:pt x="656" y="516"/>
                    <a:pt x="648" y="516"/>
                  </a:cubicBezTo>
                  <a:cubicBezTo>
                    <a:pt x="641" y="516"/>
                    <a:pt x="634" y="518"/>
                    <a:pt x="630" y="522"/>
                  </a:cubicBezTo>
                  <a:cubicBezTo>
                    <a:pt x="625" y="527"/>
                    <a:pt x="622" y="533"/>
                    <a:pt x="621" y="540"/>
                  </a:cubicBezTo>
                  <a:cubicBezTo>
                    <a:pt x="632" y="541"/>
                    <a:pt x="632" y="541"/>
                    <a:pt x="632" y="541"/>
                  </a:cubicBezTo>
                  <a:cubicBezTo>
                    <a:pt x="632" y="536"/>
                    <a:pt x="633" y="532"/>
                    <a:pt x="636" y="529"/>
                  </a:cubicBezTo>
                  <a:cubicBezTo>
                    <a:pt x="639" y="526"/>
                    <a:pt x="643" y="525"/>
                    <a:pt x="648" y="525"/>
                  </a:cubicBezTo>
                  <a:cubicBezTo>
                    <a:pt x="653" y="525"/>
                    <a:pt x="657" y="526"/>
                    <a:pt x="660" y="529"/>
                  </a:cubicBezTo>
                  <a:cubicBezTo>
                    <a:pt x="663" y="532"/>
                    <a:pt x="664" y="535"/>
                    <a:pt x="664" y="539"/>
                  </a:cubicBezTo>
                  <a:cubicBezTo>
                    <a:pt x="664" y="543"/>
                    <a:pt x="662" y="547"/>
                    <a:pt x="659" y="552"/>
                  </a:cubicBezTo>
                  <a:cubicBezTo>
                    <a:pt x="656" y="556"/>
                    <a:pt x="650" y="562"/>
                    <a:pt x="641" y="569"/>
                  </a:cubicBezTo>
                  <a:cubicBezTo>
                    <a:pt x="635" y="574"/>
                    <a:pt x="630" y="578"/>
                    <a:pt x="627" y="582"/>
                  </a:cubicBezTo>
                  <a:cubicBezTo>
                    <a:pt x="624" y="586"/>
                    <a:pt x="622" y="589"/>
                    <a:pt x="621" y="593"/>
                  </a:cubicBezTo>
                  <a:cubicBezTo>
                    <a:pt x="620" y="595"/>
                    <a:pt x="619" y="598"/>
                    <a:pt x="619" y="600"/>
                  </a:cubicBezTo>
                  <a:cubicBezTo>
                    <a:pt x="675" y="600"/>
                    <a:pt x="675" y="600"/>
                    <a:pt x="675" y="600"/>
                  </a:cubicBezTo>
                  <a:cubicBezTo>
                    <a:pt x="675" y="590"/>
                    <a:pt x="675" y="590"/>
                    <a:pt x="675" y="590"/>
                  </a:cubicBezTo>
                  <a:lnTo>
                    <a:pt x="634" y="590"/>
                  </a:lnTo>
                  <a:close/>
                  <a:moveTo>
                    <a:pt x="571" y="419"/>
                  </a:moveTo>
                  <a:cubicBezTo>
                    <a:pt x="559" y="412"/>
                    <a:pt x="546" y="409"/>
                    <a:pt x="532" y="409"/>
                  </a:cubicBezTo>
                  <a:cubicBezTo>
                    <a:pt x="510" y="409"/>
                    <a:pt x="492" y="416"/>
                    <a:pt x="478" y="431"/>
                  </a:cubicBezTo>
                  <a:cubicBezTo>
                    <a:pt x="465" y="445"/>
                    <a:pt x="458" y="465"/>
                    <a:pt x="458" y="491"/>
                  </a:cubicBezTo>
                  <a:cubicBezTo>
                    <a:pt x="458" y="505"/>
                    <a:pt x="461" y="518"/>
                    <a:pt x="467" y="530"/>
                  </a:cubicBezTo>
                  <a:cubicBezTo>
                    <a:pt x="473" y="542"/>
                    <a:pt x="481" y="552"/>
                    <a:pt x="493" y="559"/>
                  </a:cubicBezTo>
                  <a:cubicBezTo>
                    <a:pt x="504" y="566"/>
                    <a:pt x="517" y="569"/>
                    <a:pt x="532" y="569"/>
                  </a:cubicBezTo>
                  <a:cubicBezTo>
                    <a:pt x="545" y="569"/>
                    <a:pt x="558" y="566"/>
                    <a:pt x="570" y="560"/>
                  </a:cubicBezTo>
                  <a:cubicBezTo>
                    <a:pt x="581" y="553"/>
                    <a:pt x="590" y="544"/>
                    <a:pt x="597" y="532"/>
                  </a:cubicBezTo>
                  <a:cubicBezTo>
                    <a:pt x="603" y="519"/>
                    <a:pt x="606" y="505"/>
                    <a:pt x="606" y="489"/>
                  </a:cubicBezTo>
                  <a:cubicBezTo>
                    <a:pt x="606" y="474"/>
                    <a:pt x="603" y="460"/>
                    <a:pt x="597" y="448"/>
                  </a:cubicBezTo>
                  <a:cubicBezTo>
                    <a:pt x="591" y="436"/>
                    <a:pt x="582" y="426"/>
                    <a:pt x="571" y="419"/>
                  </a:cubicBezTo>
                  <a:close/>
                  <a:moveTo>
                    <a:pt x="570" y="536"/>
                  </a:moveTo>
                  <a:cubicBezTo>
                    <a:pt x="560" y="546"/>
                    <a:pt x="547" y="552"/>
                    <a:pt x="532" y="552"/>
                  </a:cubicBezTo>
                  <a:cubicBezTo>
                    <a:pt x="517" y="552"/>
                    <a:pt x="504" y="546"/>
                    <a:pt x="494" y="536"/>
                  </a:cubicBezTo>
                  <a:cubicBezTo>
                    <a:pt x="484" y="525"/>
                    <a:pt x="479" y="510"/>
                    <a:pt x="479" y="492"/>
                  </a:cubicBezTo>
                  <a:cubicBezTo>
                    <a:pt x="479" y="468"/>
                    <a:pt x="484" y="451"/>
                    <a:pt x="495" y="442"/>
                  </a:cubicBezTo>
                  <a:cubicBezTo>
                    <a:pt x="505" y="432"/>
                    <a:pt x="518" y="427"/>
                    <a:pt x="532" y="427"/>
                  </a:cubicBezTo>
                  <a:cubicBezTo>
                    <a:pt x="542" y="427"/>
                    <a:pt x="552" y="429"/>
                    <a:pt x="560" y="434"/>
                  </a:cubicBezTo>
                  <a:cubicBezTo>
                    <a:pt x="568" y="439"/>
                    <a:pt x="574" y="447"/>
                    <a:pt x="579" y="456"/>
                  </a:cubicBezTo>
                  <a:cubicBezTo>
                    <a:pt x="583" y="466"/>
                    <a:pt x="585" y="477"/>
                    <a:pt x="585" y="489"/>
                  </a:cubicBezTo>
                  <a:cubicBezTo>
                    <a:pt x="585" y="509"/>
                    <a:pt x="580" y="525"/>
                    <a:pt x="570" y="536"/>
                  </a:cubicBezTo>
                  <a:close/>
                  <a:moveTo>
                    <a:pt x="402" y="542"/>
                  </a:moveTo>
                  <a:cubicBezTo>
                    <a:pt x="394" y="549"/>
                    <a:pt x="384" y="552"/>
                    <a:pt x="373" y="552"/>
                  </a:cubicBezTo>
                  <a:cubicBezTo>
                    <a:pt x="363" y="552"/>
                    <a:pt x="354" y="549"/>
                    <a:pt x="346" y="545"/>
                  </a:cubicBezTo>
                  <a:cubicBezTo>
                    <a:pt x="338" y="540"/>
                    <a:pt x="332" y="532"/>
                    <a:pt x="328" y="522"/>
                  </a:cubicBezTo>
                  <a:cubicBezTo>
                    <a:pt x="325" y="513"/>
                    <a:pt x="323" y="501"/>
                    <a:pt x="323" y="488"/>
                  </a:cubicBezTo>
                  <a:cubicBezTo>
                    <a:pt x="323" y="478"/>
                    <a:pt x="324" y="468"/>
                    <a:pt x="328" y="458"/>
                  </a:cubicBezTo>
                  <a:cubicBezTo>
                    <a:pt x="331" y="448"/>
                    <a:pt x="336" y="441"/>
                    <a:pt x="344" y="435"/>
                  </a:cubicBezTo>
                  <a:cubicBezTo>
                    <a:pt x="352" y="429"/>
                    <a:pt x="362" y="427"/>
                    <a:pt x="374" y="427"/>
                  </a:cubicBezTo>
                  <a:cubicBezTo>
                    <a:pt x="385" y="427"/>
                    <a:pt x="393" y="429"/>
                    <a:pt x="400" y="434"/>
                  </a:cubicBezTo>
                  <a:cubicBezTo>
                    <a:pt x="407" y="439"/>
                    <a:pt x="412" y="448"/>
                    <a:pt x="416" y="459"/>
                  </a:cubicBezTo>
                  <a:cubicBezTo>
                    <a:pt x="436" y="454"/>
                    <a:pt x="436" y="454"/>
                    <a:pt x="436" y="454"/>
                  </a:cubicBezTo>
                  <a:cubicBezTo>
                    <a:pt x="432" y="440"/>
                    <a:pt x="424" y="429"/>
                    <a:pt x="414" y="421"/>
                  </a:cubicBezTo>
                  <a:cubicBezTo>
                    <a:pt x="403" y="413"/>
                    <a:pt x="390" y="409"/>
                    <a:pt x="375" y="409"/>
                  </a:cubicBezTo>
                  <a:cubicBezTo>
                    <a:pt x="361" y="409"/>
                    <a:pt x="349" y="412"/>
                    <a:pt x="337" y="418"/>
                  </a:cubicBezTo>
                  <a:cubicBezTo>
                    <a:pt x="326" y="425"/>
                    <a:pt x="317" y="434"/>
                    <a:pt x="311" y="446"/>
                  </a:cubicBezTo>
                  <a:cubicBezTo>
                    <a:pt x="305" y="458"/>
                    <a:pt x="301" y="472"/>
                    <a:pt x="301" y="488"/>
                  </a:cubicBezTo>
                  <a:cubicBezTo>
                    <a:pt x="301" y="503"/>
                    <a:pt x="304" y="517"/>
                    <a:pt x="310" y="530"/>
                  </a:cubicBezTo>
                  <a:cubicBezTo>
                    <a:pt x="315" y="543"/>
                    <a:pt x="323" y="552"/>
                    <a:pt x="334" y="559"/>
                  </a:cubicBezTo>
                  <a:cubicBezTo>
                    <a:pt x="344" y="566"/>
                    <a:pt x="358" y="569"/>
                    <a:pt x="374" y="569"/>
                  </a:cubicBezTo>
                  <a:cubicBezTo>
                    <a:pt x="391" y="569"/>
                    <a:pt x="404" y="565"/>
                    <a:pt x="415" y="556"/>
                  </a:cubicBezTo>
                  <a:cubicBezTo>
                    <a:pt x="427" y="547"/>
                    <a:pt x="434" y="534"/>
                    <a:pt x="439" y="518"/>
                  </a:cubicBezTo>
                  <a:cubicBezTo>
                    <a:pt x="418" y="512"/>
                    <a:pt x="418" y="512"/>
                    <a:pt x="418" y="512"/>
                  </a:cubicBezTo>
                  <a:cubicBezTo>
                    <a:pt x="415" y="525"/>
                    <a:pt x="410" y="535"/>
                    <a:pt x="402" y="54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400">
                <a:latin typeface="Calibri" pitchFamily="34" charset="0"/>
              </a:endParaRPr>
            </a:p>
          </p:txBody>
        </p:sp>
      </p:grpSp>
      <p:grpSp>
        <p:nvGrpSpPr>
          <p:cNvPr id="48" name="Group 47"/>
          <p:cNvGrpSpPr/>
          <p:nvPr/>
        </p:nvGrpSpPr>
        <p:grpSpPr>
          <a:xfrm>
            <a:off x="4897278" y="4527563"/>
            <a:ext cx="686022" cy="526413"/>
            <a:chOff x="1341005" y="4946774"/>
            <a:chExt cx="686022" cy="526413"/>
          </a:xfrm>
        </p:grpSpPr>
        <p:sp>
          <p:nvSpPr>
            <p:cNvPr id="49" name="Rectangle 57"/>
            <p:cNvSpPr>
              <a:spLocks/>
            </p:cNvSpPr>
            <p:nvPr/>
          </p:nvSpPr>
          <p:spPr bwMode="auto">
            <a:xfrm>
              <a:off x="1341005" y="4946774"/>
              <a:ext cx="686022" cy="5264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1400" dirty="0">
                <a:solidFill>
                  <a:schemeClr val="bg1"/>
                </a:solidFill>
                <a:latin typeface="Calibri" pitchFamily="34" charset="0"/>
                <a:sym typeface="Calibri Bold" charset="0"/>
              </a:endParaRPr>
            </a:p>
          </p:txBody>
        </p:sp>
        <p:grpSp>
          <p:nvGrpSpPr>
            <p:cNvPr id="50" name="Group 33"/>
            <p:cNvGrpSpPr>
              <a:grpSpLocks noChangeAspect="1"/>
            </p:cNvGrpSpPr>
            <p:nvPr/>
          </p:nvGrpSpPr>
          <p:grpSpPr>
            <a:xfrm>
              <a:off x="1528391" y="5027059"/>
              <a:ext cx="311251" cy="365845"/>
              <a:chOff x="733401" y="3391248"/>
              <a:chExt cx="787400" cy="925512"/>
            </a:xfrm>
            <a:solidFill>
              <a:schemeClr val="bg1"/>
            </a:solidFill>
          </p:grpSpPr>
          <p:sp>
            <p:nvSpPr>
              <p:cNvPr id="51" name="Rectangle 1085"/>
              <p:cNvSpPr>
                <a:spLocks noChangeArrowheads="1"/>
              </p:cNvSpPr>
              <p:nvPr/>
            </p:nvSpPr>
            <p:spPr bwMode="auto">
              <a:xfrm>
                <a:off x="868338" y="3527773"/>
                <a:ext cx="303213" cy="2222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sp>
            <p:nvSpPr>
              <p:cNvPr id="52" name="Rectangle 1086"/>
              <p:cNvSpPr>
                <a:spLocks noChangeArrowheads="1"/>
              </p:cNvSpPr>
              <p:nvPr/>
            </p:nvSpPr>
            <p:spPr bwMode="auto">
              <a:xfrm>
                <a:off x="868338" y="3594448"/>
                <a:ext cx="84138" cy="2222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sp>
            <p:nvSpPr>
              <p:cNvPr id="53" name="Rectangle 1087"/>
              <p:cNvSpPr>
                <a:spLocks noChangeArrowheads="1"/>
              </p:cNvSpPr>
              <p:nvPr/>
            </p:nvSpPr>
            <p:spPr bwMode="auto">
              <a:xfrm>
                <a:off x="868338" y="3659535"/>
                <a:ext cx="84138" cy="2222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sp>
            <p:nvSpPr>
              <p:cNvPr id="54" name="Rectangle 1088"/>
              <p:cNvSpPr>
                <a:spLocks noChangeArrowheads="1"/>
              </p:cNvSpPr>
              <p:nvPr/>
            </p:nvSpPr>
            <p:spPr bwMode="auto">
              <a:xfrm>
                <a:off x="868338" y="3726210"/>
                <a:ext cx="84138" cy="2222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sp>
            <p:nvSpPr>
              <p:cNvPr id="55" name="Rectangle 1089"/>
              <p:cNvSpPr>
                <a:spLocks noChangeArrowheads="1"/>
              </p:cNvSpPr>
              <p:nvPr/>
            </p:nvSpPr>
            <p:spPr bwMode="auto">
              <a:xfrm>
                <a:off x="868338" y="3792885"/>
                <a:ext cx="84138" cy="2222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sp>
            <p:nvSpPr>
              <p:cNvPr id="56" name="Rectangle 1090"/>
              <p:cNvSpPr>
                <a:spLocks noChangeArrowheads="1"/>
              </p:cNvSpPr>
              <p:nvPr/>
            </p:nvSpPr>
            <p:spPr bwMode="auto">
              <a:xfrm>
                <a:off x="868338" y="3859560"/>
                <a:ext cx="84138" cy="20638"/>
              </a:xfrm>
              <a:prstGeom prst="rect">
                <a:avLst/>
              </a:pr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sp>
            <p:nvSpPr>
              <p:cNvPr id="57" name="Rectangle 1091"/>
              <p:cNvSpPr>
                <a:spLocks noChangeArrowheads="1"/>
              </p:cNvSpPr>
              <p:nvPr/>
            </p:nvSpPr>
            <p:spPr bwMode="auto">
              <a:xfrm>
                <a:off x="868338" y="3924648"/>
                <a:ext cx="84138" cy="2222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sp>
            <p:nvSpPr>
              <p:cNvPr id="58" name="Rectangle 1092"/>
              <p:cNvSpPr>
                <a:spLocks noChangeArrowheads="1"/>
              </p:cNvSpPr>
              <p:nvPr/>
            </p:nvSpPr>
            <p:spPr bwMode="auto">
              <a:xfrm>
                <a:off x="868338" y="3991323"/>
                <a:ext cx="84138" cy="2222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sp>
            <p:nvSpPr>
              <p:cNvPr id="59" name="Freeform 1093"/>
              <p:cNvSpPr>
                <a:spLocks/>
              </p:cNvSpPr>
              <p:nvPr/>
            </p:nvSpPr>
            <p:spPr bwMode="auto">
              <a:xfrm>
                <a:off x="733401" y="3391248"/>
                <a:ext cx="571500" cy="777875"/>
              </a:xfrm>
              <a:custGeom>
                <a:avLst/>
                <a:gdLst>
                  <a:gd name="T0" fmla="*/ 83 w 1153"/>
                  <a:gd name="T1" fmla="*/ 1499 h 1567"/>
                  <a:gd name="T2" fmla="*/ 66 w 1153"/>
                  <a:gd name="T3" fmla="*/ 1482 h 1567"/>
                  <a:gd name="T4" fmla="*/ 66 w 1153"/>
                  <a:gd name="T5" fmla="*/ 86 h 1567"/>
                  <a:gd name="T6" fmla="*/ 83 w 1153"/>
                  <a:gd name="T7" fmla="*/ 69 h 1567"/>
                  <a:gd name="T8" fmla="*/ 1070 w 1153"/>
                  <a:gd name="T9" fmla="*/ 69 h 1567"/>
                  <a:gd name="T10" fmla="*/ 1086 w 1153"/>
                  <a:gd name="T11" fmla="*/ 86 h 1567"/>
                  <a:gd name="T12" fmla="*/ 1086 w 1153"/>
                  <a:gd name="T13" fmla="*/ 311 h 1567"/>
                  <a:gd name="T14" fmla="*/ 1153 w 1153"/>
                  <a:gd name="T15" fmla="*/ 311 h 1567"/>
                  <a:gd name="T16" fmla="*/ 1153 w 1153"/>
                  <a:gd name="T17" fmla="*/ 86 h 1567"/>
                  <a:gd name="T18" fmla="*/ 1070 w 1153"/>
                  <a:gd name="T19" fmla="*/ 0 h 1567"/>
                  <a:gd name="T20" fmla="*/ 83 w 1153"/>
                  <a:gd name="T21" fmla="*/ 0 h 1567"/>
                  <a:gd name="T22" fmla="*/ 0 w 1153"/>
                  <a:gd name="T23" fmla="*/ 86 h 1567"/>
                  <a:gd name="T24" fmla="*/ 0 w 1153"/>
                  <a:gd name="T25" fmla="*/ 1482 h 1567"/>
                  <a:gd name="T26" fmla="*/ 83 w 1153"/>
                  <a:gd name="T27" fmla="*/ 1567 h 1567"/>
                  <a:gd name="T28" fmla="*/ 454 w 1153"/>
                  <a:gd name="T29" fmla="*/ 1567 h 1567"/>
                  <a:gd name="T30" fmla="*/ 454 w 1153"/>
                  <a:gd name="T31" fmla="*/ 1499 h 1567"/>
                  <a:gd name="T32" fmla="*/ 83 w 1153"/>
                  <a:gd name="T33" fmla="*/ 1499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53" h="1567">
                    <a:moveTo>
                      <a:pt x="83" y="1499"/>
                    </a:moveTo>
                    <a:cubicBezTo>
                      <a:pt x="74" y="1499"/>
                      <a:pt x="66" y="1491"/>
                      <a:pt x="66" y="1482"/>
                    </a:cubicBezTo>
                    <a:cubicBezTo>
                      <a:pt x="66" y="86"/>
                      <a:pt x="66" y="86"/>
                      <a:pt x="66" y="86"/>
                    </a:cubicBezTo>
                    <a:cubicBezTo>
                      <a:pt x="66" y="76"/>
                      <a:pt x="74" y="69"/>
                      <a:pt x="83" y="69"/>
                    </a:cubicBezTo>
                    <a:cubicBezTo>
                      <a:pt x="1070" y="69"/>
                      <a:pt x="1070" y="69"/>
                      <a:pt x="1070" y="69"/>
                    </a:cubicBezTo>
                    <a:cubicBezTo>
                      <a:pt x="1079" y="69"/>
                      <a:pt x="1086" y="76"/>
                      <a:pt x="1086" y="86"/>
                    </a:cubicBezTo>
                    <a:cubicBezTo>
                      <a:pt x="1086" y="311"/>
                      <a:pt x="1086" y="311"/>
                      <a:pt x="1086" y="311"/>
                    </a:cubicBezTo>
                    <a:cubicBezTo>
                      <a:pt x="1153" y="311"/>
                      <a:pt x="1153" y="311"/>
                      <a:pt x="1153" y="311"/>
                    </a:cubicBezTo>
                    <a:cubicBezTo>
                      <a:pt x="1153" y="86"/>
                      <a:pt x="1153" y="86"/>
                      <a:pt x="1153" y="86"/>
                    </a:cubicBezTo>
                    <a:cubicBezTo>
                      <a:pt x="1153" y="39"/>
                      <a:pt x="1115" y="0"/>
                      <a:pt x="1070" y="0"/>
                    </a:cubicBezTo>
                    <a:cubicBezTo>
                      <a:pt x="83" y="0"/>
                      <a:pt x="83" y="0"/>
                      <a:pt x="83" y="0"/>
                    </a:cubicBezTo>
                    <a:cubicBezTo>
                      <a:pt x="37" y="0"/>
                      <a:pt x="0" y="39"/>
                      <a:pt x="0" y="86"/>
                    </a:cubicBezTo>
                    <a:cubicBezTo>
                      <a:pt x="0" y="1482"/>
                      <a:pt x="0" y="1482"/>
                      <a:pt x="0" y="1482"/>
                    </a:cubicBezTo>
                    <a:cubicBezTo>
                      <a:pt x="0" y="1529"/>
                      <a:pt x="37" y="1567"/>
                      <a:pt x="83" y="1567"/>
                    </a:cubicBezTo>
                    <a:cubicBezTo>
                      <a:pt x="454" y="1567"/>
                      <a:pt x="454" y="1567"/>
                      <a:pt x="454" y="1567"/>
                    </a:cubicBezTo>
                    <a:cubicBezTo>
                      <a:pt x="454" y="1499"/>
                      <a:pt x="454" y="1499"/>
                      <a:pt x="454" y="1499"/>
                    </a:cubicBezTo>
                    <a:lnTo>
                      <a:pt x="83" y="1499"/>
                    </a:lnTo>
                    <a:close/>
                  </a:path>
                </a:pathLst>
              </a:cu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sp>
            <p:nvSpPr>
              <p:cNvPr id="60" name="Freeform 1094"/>
              <p:cNvSpPr>
                <a:spLocks noEditPoints="1"/>
              </p:cNvSpPr>
              <p:nvPr/>
            </p:nvSpPr>
            <p:spPr bwMode="auto">
              <a:xfrm>
                <a:off x="982638" y="3573810"/>
                <a:ext cx="538163" cy="742950"/>
              </a:xfrm>
              <a:custGeom>
                <a:avLst/>
                <a:gdLst>
                  <a:gd name="T0" fmla="*/ 1036 w 1086"/>
                  <a:gd name="T1" fmla="*/ 0 h 1498"/>
                  <a:gd name="T2" fmla="*/ 676 w 1086"/>
                  <a:gd name="T3" fmla="*/ 0 h 1498"/>
                  <a:gd name="T4" fmla="*/ 610 w 1086"/>
                  <a:gd name="T5" fmla="*/ 0 h 1498"/>
                  <a:gd name="T6" fmla="*/ 49 w 1086"/>
                  <a:gd name="T7" fmla="*/ 0 h 1498"/>
                  <a:gd name="T8" fmla="*/ 0 w 1086"/>
                  <a:gd name="T9" fmla="*/ 51 h 1498"/>
                  <a:gd name="T10" fmla="*/ 0 w 1086"/>
                  <a:gd name="T11" fmla="*/ 1165 h 1498"/>
                  <a:gd name="T12" fmla="*/ 0 w 1086"/>
                  <a:gd name="T13" fmla="*/ 1233 h 1498"/>
                  <a:gd name="T14" fmla="*/ 0 w 1086"/>
                  <a:gd name="T15" fmla="*/ 1447 h 1498"/>
                  <a:gd name="T16" fmla="*/ 49 w 1086"/>
                  <a:gd name="T17" fmla="*/ 1498 h 1498"/>
                  <a:gd name="T18" fmla="*/ 947 w 1086"/>
                  <a:gd name="T19" fmla="*/ 1498 h 1498"/>
                  <a:gd name="T20" fmla="*/ 1086 w 1086"/>
                  <a:gd name="T21" fmla="*/ 1348 h 1498"/>
                  <a:gd name="T22" fmla="*/ 1086 w 1086"/>
                  <a:gd name="T23" fmla="*/ 51 h 1498"/>
                  <a:gd name="T24" fmla="*/ 1036 w 1086"/>
                  <a:gd name="T25" fmla="*/ 0 h 1498"/>
                  <a:gd name="T26" fmla="*/ 851 w 1086"/>
                  <a:gd name="T27" fmla="*/ 1218 h 1498"/>
                  <a:gd name="T28" fmla="*/ 241 w 1086"/>
                  <a:gd name="T29" fmla="*/ 1218 h 1498"/>
                  <a:gd name="T30" fmla="*/ 241 w 1086"/>
                  <a:gd name="T31" fmla="*/ 1173 h 1498"/>
                  <a:gd name="T32" fmla="*/ 851 w 1086"/>
                  <a:gd name="T33" fmla="*/ 1173 h 1498"/>
                  <a:gd name="T34" fmla="*/ 851 w 1086"/>
                  <a:gd name="T35" fmla="*/ 1218 h 1498"/>
                  <a:gd name="T36" fmla="*/ 851 w 1086"/>
                  <a:gd name="T37" fmla="*/ 1084 h 1498"/>
                  <a:gd name="T38" fmla="*/ 241 w 1086"/>
                  <a:gd name="T39" fmla="*/ 1084 h 1498"/>
                  <a:gd name="T40" fmla="*/ 241 w 1086"/>
                  <a:gd name="T41" fmla="*/ 1040 h 1498"/>
                  <a:gd name="T42" fmla="*/ 851 w 1086"/>
                  <a:gd name="T43" fmla="*/ 1040 h 1498"/>
                  <a:gd name="T44" fmla="*/ 851 w 1086"/>
                  <a:gd name="T45" fmla="*/ 1084 h 1498"/>
                  <a:gd name="T46" fmla="*/ 851 w 1086"/>
                  <a:gd name="T47" fmla="*/ 951 h 1498"/>
                  <a:gd name="T48" fmla="*/ 241 w 1086"/>
                  <a:gd name="T49" fmla="*/ 951 h 1498"/>
                  <a:gd name="T50" fmla="*/ 241 w 1086"/>
                  <a:gd name="T51" fmla="*/ 907 h 1498"/>
                  <a:gd name="T52" fmla="*/ 851 w 1086"/>
                  <a:gd name="T53" fmla="*/ 907 h 1498"/>
                  <a:gd name="T54" fmla="*/ 851 w 1086"/>
                  <a:gd name="T55" fmla="*/ 951 h 1498"/>
                  <a:gd name="T56" fmla="*/ 851 w 1086"/>
                  <a:gd name="T57" fmla="*/ 818 h 1498"/>
                  <a:gd name="T58" fmla="*/ 241 w 1086"/>
                  <a:gd name="T59" fmla="*/ 818 h 1498"/>
                  <a:gd name="T60" fmla="*/ 241 w 1086"/>
                  <a:gd name="T61" fmla="*/ 773 h 1498"/>
                  <a:gd name="T62" fmla="*/ 851 w 1086"/>
                  <a:gd name="T63" fmla="*/ 773 h 1498"/>
                  <a:gd name="T64" fmla="*/ 851 w 1086"/>
                  <a:gd name="T65" fmla="*/ 818 h 1498"/>
                  <a:gd name="T66" fmla="*/ 851 w 1086"/>
                  <a:gd name="T67" fmla="*/ 684 h 1498"/>
                  <a:gd name="T68" fmla="*/ 241 w 1086"/>
                  <a:gd name="T69" fmla="*/ 684 h 1498"/>
                  <a:gd name="T70" fmla="*/ 241 w 1086"/>
                  <a:gd name="T71" fmla="*/ 640 h 1498"/>
                  <a:gd name="T72" fmla="*/ 851 w 1086"/>
                  <a:gd name="T73" fmla="*/ 640 h 1498"/>
                  <a:gd name="T74" fmla="*/ 851 w 1086"/>
                  <a:gd name="T75" fmla="*/ 684 h 1498"/>
                  <a:gd name="T76" fmla="*/ 851 w 1086"/>
                  <a:gd name="T77" fmla="*/ 551 h 1498"/>
                  <a:gd name="T78" fmla="*/ 241 w 1086"/>
                  <a:gd name="T79" fmla="*/ 551 h 1498"/>
                  <a:gd name="T80" fmla="*/ 241 w 1086"/>
                  <a:gd name="T81" fmla="*/ 506 h 1498"/>
                  <a:gd name="T82" fmla="*/ 851 w 1086"/>
                  <a:gd name="T83" fmla="*/ 506 h 1498"/>
                  <a:gd name="T84" fmla="*/ 851 w 1086"/>
                  <a:gd name="T85" fmla="*/ 551 h 1498"/>
                  <a:gd name="T86" fmla="*/ 851 w 1086"/>
                  <a:gd name="T87" fmla="*/ 417 h 1498"/>
                  <a:gd name="T88" fmla="*/ 241 w 1086"/>
                  <a:gd name="T89" fmla="*/ 417 h 1498"/>
                  <a:gd name="T90" fmla="*/ 241 w 1086"/>
                  <a:gd name="T91" fmla="*/ 373 h 1498"/>
                  <a:gd name="T92" fmla="*/ 851 w 1086"/>
                  <a:gd name="T93" fmla="*/ 373 h 1498"/>
                  <a:gd name="T94" fmla="*/ 851 w 1086"/>
                  <a:gd name="T95" fmla="*/ 417 h 1498"/>
                  <a:gd name="T96" fmla="*/ 851 w 1086"/>
                  <a:gd name="T97" fmla="*/ 284 h 1498"/>
                  <a:gd name="T98" fmla="*/ 241 w 1086"/>
                  <a:gd name="T99" fmla="*/ 284 h 1498"/>
                  <a:gd name="T100" fmla="*/ 241 w 1086"/>
                  <a:gd name="T101" fmla="*/ 240 h 1498"/>
                  <a:gd name="T102" fmla="*/ 851 w 1086"/>
                  <a:gd name="T103" fmla="*/ 240 h 1498"/>
                  <a:gd name="T104" fmla="*/ 851 w 1086"/>
                  <a:gd name="T105" fmla="*/ 284 h 1498"/>
                  <a:gd name="T106" fmla="*/ 919 w 1086"/>
                  <a:gd name="T107" fmla="*/ 1464 h 1498"/>
                  <a:gd name="T108" fmla="*/ 919 w 1086"/>
                  <a:gd name="T109" fmla="*/ 1336 h 1498"/>
                  <a:gd name="T110" fmla="*/ 939 w 1086"/>
                  <a:gd name="T111" fmla="*/ 1315 h 1498"/>
                  <a:gd name="T112" fmla="*/ 1060 w 1086"/>
                  <a:gd name="T113" fmla="*/ 1315 h 1498"/>
                  <a:gd name="T114" fmla="*/ 919 w 1086"/>
                  <a:gd name="T115" fmla="*/ 1464 h 1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86" h="1498">
                    <a:moveTo>
                      <a:pt x="1036" y="0"/>
                    </a:moveTo>
                    <a:cubicBezTo>
                      <a:pt x="676" y="0"/>
                      <a:pt x="676" y="0"/>
                      <a:pt x="676" y="0"/>
                    </a:cubicBezTo>
                    <a:cubicBezTo>
                      <a:pt x="610" y="0"/>
                      <a:pt x="610" y="0"/>
                      <a:pt x="610" y="0"/>
                    </a:cubicBezTo>
                    <a:cubicBezTo>
                      <a:pt x="49" y="0"/>
                      <a:pt x="49" y="0"/>
                      <a:pt x="49" y="0"/>
                    </a:cubicBezTo>
                    <a:cubicBezTo>
                      <a:pt x="22" y="0"/>
                      <a:pt x="0" y="22"/>
                      <a:pt x="0" y="51"/>
                    </a:cubicBezTo>
                    <a:cubicBezTo>
                      <a:pt x="0" y="1165"/>
                      <a:pt x="0" y="1165"/>
                      <a:pt x="0" y="1165"/>
                    </a:cubicBezTo>
                    <a:cubicBezTo>
                      <a:pt x="0" y="1233"/>
                      <a:pt x="0" y="1233"/>
                      <a:pt x="0" y="1233"/>
                    </a:cubicBezTo>
                    <a:cubicBezTo>
                      <a:pt x="0" y="1447"/>
                      <a:pt x="0" y="1447"/>
                      <a:pt x="0" y="1447"/>
                    </a:cubicBezTo>
                    <a:cubicBezTo>
                      <a:pt x="0" y="1475"/>
                      <a:pt x="22" y="1498"/>
                      <a:pt x="49" y="1498"/>
                    </a:cubicBezTo>
                    <a:cubicBezTo>
                      <a:pt x="947" y="1498"/>
                      <a:pt x="947" y="1498"/>
                      <a:pt x="947" y="1498"/>
                    </a:cubicBezTo>
                    <a:cubicBezTo>
                      <a:pt x="1086" y="1348"/>
                      <a:pt x="1086" y="1348"/>
                      <a:pt x="1086" y="1348"/>
                    </a:cubicBezTo>
                    <a:cubicBezTo>
                      <a:pt x="1086" y="51"/>
                      <a:pt x="1086" y="51"/>
                      <a:pt x="1086" y="51"/>
                    </a:cubicBezTo>
                    <a:cubicBezTo>
                      <a:pt x="1086" y="22"/>
                      <a:pt x="1064" y="0"/>
                      <a:pt x="1036" y="0"/>
                    </a:cubicBezTo>
                    <a:close/>
                    <a:moveTo>
                      <a:pt x="851" y="1218"/>
                    </a:moveTo>
                    <a:cubicBezTo>
                      <a:pt x="241" y="1218"/>
                      <a:pt x="241" y="1218"/>
                      <a:pt x="241" y="1218"/>
                    </a:cubicBezTo>
                    <a:cubicBezTo>
                      <a:pt x="241" y="1173"/>
                      <a:pt x="241" y="1173"/>
                      <a:pt x="241" y="1173"/>
                    </a:cubicBezTo>
                    <a:cubicBezTo>
                      <a:pt x="851" y="1173"/>
                      <a:pt x="851" y="1173"/>
                      <a:pt x="851" y="1173"/>
                    </a:cubicBezTo>
                    <a:lnTo>
                      <a:pt x="851" y="1218"/>
                    </a:lnTo>
                    <a:close/>
                    <a:moveTo>
                      <a:pt x="851" y="1084"/>
                    </a:moveTo>
                    <a:cubicBezTo>
                      <a:pt x="241" y="1084"/>
                      <a:pt x="241" y="1084"/>
                      <a:pt x="241" y="1084"/>
                    </a:cubicBezTo>
                    <a:cubicBezTo>
                      <a:pt x="241" y="1040"/>
                      <a:pt x="241" y="1040"/>
                      <a:pt x="241" y="1040"/>
                    </a:cubicBezTo>
                    <a:cubicBezTo>
                      <a:pt x="851" y="1040"/>
                      <a:pt x="851" y="1040"/>
                      <a:pt x="851" y="1040"/>
                    </a:cubicBezTo>
                    <a:lnTo>
                      <a:pt x="851" y="1084"/>
                    </a:lnTo>
                    <a:close/>
                    <a:moveTo>
                      <a:pt x="851" y="951"/>
                    </a:moveTo>
                    <a:cubicBezTo>
                      <a:pt x="241" y="951"/>
                      <a:pt x="241" y="951"/>
                      <a:pt x="241" y="951"/>
                    </a:cubicBezTo>
                    <a:cubicBezTo>
                      <a:pt x="241" y="907"/>
                      <a:pt x="241" y="907"/>
                      <a:pt x="241" y="907"/>
                    </a:cubicBezTo>
                    <a:cubicBezTo>
                      <a:pt x="851" y="907"/>
                      <a:pt x="851" y="907"/>
                      <a:pt x="851" y="907"/>
                    </a:cubicBezTo>
                    <a:lnTo>
                      <a:pt x="851" y="951"/>
                    </a:lnTo>
                    <a:close/>
                    <a:moveTo>
                      <a:pt x="851" y="818"/>
                    </a:moveTo>
                    <a:cubicBezTo>
                      <a:pt x="241" y="818"/>
                      <a:pt x="241" y="818"/>
                      <a:pt x="241" y="818"/>
                    </a:cubicBezTo>
                    <a:cubicBezTo>
                      <a:pt x="241" y="773"/>
                      <a:pt x="241" y="773"/>
                      <a:pt x="241" y="773"/>
                    </a:cubicBezTo>
                    <a:cubicBezTo>
                      <a:pt x="851" y="773"/>
                      <a:pt x="851" y="773"/>
                      <a:pt x="851" y="773"/>
                    </a:cubicBezTo>
                    <a:lnTo>
                      <a:pt x="851" y="818"/>
                    </a:lnTo>
                    <a:close/>
                    <a:moveTo>
                      <a:pt x="851" y="684"/>
                    </a:moveTo>
                    <a:cubicBezTo>
                      <a:pt x="241" y="684"/>
                      <a:pt x="241" y="684"/>
                      <a:pt x="241" y="684"/>
                    </a:cubicBezTo>
                    <a:cubicBezTo>
                      <a:pt x="241" y="640"/>
                      <a:pt x="241" y="640"/>
                      <a:pt x="241" y="640"/>
                    </a:cubicBezTo>
                    <a:cubicBezTo>
                      <a:pt x="851" y="640"/>
                      <a:pt x="851" y="640"/>
                      <a:pt x="851" y="640"/>
                    </a:cubicBezTo>
                    <a:lnTo>
                      <a:pt x="851" y="684"/>
                    </a:lnTo>
                    <a:close/>
                    <a:moveTo>
                      <a:pt x="851" y="551"/>
                    </a:moveTo>
                    <a:cubicBezTo>
                      <a:pt x="241" y="551"/>
                      <a:pt x="241" y="551"/>
                      <a:pt x="241" y="551"/>
                    </a:cubicBezTo>
                    <a:cubicBezTo>
                      <a:pt x="241" y="506"/>
                      <a:pt x="241" y="506"/>
                      <a:pt x="241" y="506"/>
                    </a:cubicBezTo>
                    <a:cubicBezTo>
                      <a:pt x="851" y="506"/>
                      <a:pt x="851" y="506"/>
                      <a:pt x="851" y="506"/>
                    </a:cubicBezTo>
                    <a:lnTo>
                      <a:pt x="851" y="551"/>
                    </a:lnTo>
                    <a:close/>
                    <a:moveTo>
                      <a:pt x="851" y="417"/>
                    </a:moveTo>
                    <a:cubicBezTo>
                      <a:pt x="241" y="417"/>
                      <a:pt x="241" y="417"/>
                      <a:pt x="241" y="417"/>
                    </a:cubicBezTo>
                    <a:cubicBezTo>
                      <a:pt x="241" y="373"/>
                      <a:pt x="241" y="373"/>
                      <a:pt x="241" y="373"/>
                    </a:cubicBezTo>
                    <a:cubicBezTo>
                      <a:pt x="851" y="373"/>
                      <a:pt x="851" y="373"/>
                      <a:pt x="851" y="373"/>
                    </a:cubicBezTo>
                    <a:lnTo>
                      <a:pt x="851" y="417"/>
                    </a:lnTo>
                    <a:close/>
                    <a:moveTo>
                      <a:pt x="851" y="284"/>
                    </a:moveTo>
                    <a:cubicBezTo>
                      <a:pt x="241" y="284"/>
                      <a:pt x="241" y="284"/>
                      <a:pt x="241" y="284"/>
                    </a:cubicBezTo>
                    <a:cubicBezTo>
                      <a:pt x="241" y="240"/>
                      <a:pt x="241" y="240"/>
                      <a:pt x="241" y="240"/>
                    </a:cubicBezTo>
                    <a:cubicBezTo>
                      <a:pt x="851" y="240"/>
                      <a:pt x="851" y="240"/>
                      <a:pt x="851" y="240"/>
                    </a:cubicBezTo>
                    <a:lnTo>
                      <a:pt x="851" y="284"/>
                    </a:lnTo>
                    <a:close/>
                    <a:moveTo>
                      <a:pt x="919" y="1464"/>
                    </a:moveTo>
                    <a:cubicBezTo>
                      <a:pt x="919" y="1336"/>
                      <a:pt x="919" y="1336"/>
                      <a:pt x="919" y="1336"/>
                    </a:cubicBezTo>
                    <a:cubicBezTo>
                      <a:pt x="919" y="1324"/>
                      <a:pt x="928" y="1315"/>
                      <a:pt x="939" y="1315"/>
                    </a:cubicBezTo>
                    <a:cubicBezTo>
                      <a:pt x="1060" y="1315"/>
                      <a:pt x="1060" y="1315"/>
                      <a:pt x="1060" y="1315"/>
                    </a:cubicBezTo>
                    <a:lnTo>
                      <a:pt x="919" y="1464"/>
                    </a:lnTo>
                    <a:close/>
                  </a:path>
                </a:pathLst>
              </a:custGeom>
              <a:grpFill/>
              <a:ln>
                <a:noFill/>
              </a:ln>
            </p:spPr>
            <p:txBody>
              <a:bodyPr vert="horz" wrap="square" lIns="91440" tIns="45720" rIns="91440" bIns="45720" numCol="1" anchor="t" anchorCtr="0" compatLnSpc="1">
                <a:prstTxWarp prst="textNoShape">
                  <a:avLst/>
                </a:prstTxWarp>
              </a:bodyPr>
              <a:lstStyle/>
              <a:p>
                <a:endParaRPr lang="en-GB" sz="1400" dirty="0">
                  <a:latin typeface="Calibri" pitchFamily="34" charset="0"/>
                </a:endParaRPr>
              </a:p>
            </p:txBody>
          </p:sp>
        </p:grpSp>
      </p:grpSp>
      <p:grpSp>
        <p:nvGrpSpPr>
          <p:cNvPr id="61" name="Group 60"/>
          <p:cNvGrpSpPr/>
          <p:nvPr/>
        </p:nvGrpSpPr>
        <p:grpSpPr>
          <a:xfrm>
            <a:off x="9776931" y="2792009"/>
            <a:ext cx="1579239" cy="1660225"/>
            <a:chOff x="6220658" y="3211220"/>
            <a:chExt cx="1579239" cy="1660225"/>
          </a:xfrm>
        </p:grpSpPr>
        <p:sp>
          <p:nvSpPr>
            <p:cNvPr id="62" name="Round Single Corner Rectangle 61"/>
            <p:cNvSpPr/>
            <p:nvPr/>
          </p:nvSpPr>
          <p:spPr>
            <a:xfrm flipH="1">
              <a:off x="6220658" y="3211220"/>
              <a:ext cx="1579239" cy="1660225"/>
            </a:xfrm>
            <a:prstGeom prst="round1Rect">
              <a:avLst>
                <a:gd name="adj" fmla="val 0"/>
              </a:avLst>
            </a:prstGeom>
            <a:solidFill>
              <a:schemeClr val="accent4">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800" b="1" dirty="0" smtClean="0">
                <a:solidFill>
                  <a:schemeClr val="tx1"/>
                </a:solidFill>
                <a:latin typeface="Calibri" pitchFamily="34" charset="0"/>
              </a:endParaRPr>
            </a:p>
            <a:p>
              <a:pPr algn="ctr"/>
              <a:endParaRPr lang="en-GB" sz="1800" b="1" dirty="0" smtClean="0">
                <a:solidFill>
                  <a:schemeClr val="tx1"/>
                </a:solidFill>
                <a:latin typeface="Calibri" pitchFamily="34" charset="0"/>
              </a:endParaRPr>
            </a:p>
            <a:p>
              <a:pPr algn="ctr"/>
              <a:endParaRPr lang="en-GB" sz="1800" b="1" dirty="0" smtClean="0">
                <a:solidFill>
                  <a:schemeClr val="tx1"/>
                </a:solidFill>
                <a:latin typeface="Calibri" pitchFamily="34" charset="0"/>
              </a:endParaRPr>
            </a:p>
            <a:p>
              <a:pPr algn="ctr"/>
              <a:r>
                <a:rPr lang="en-GB" sz="1800" b="1" dirty="0" smtClean="0">
                  <a:solidFill>
                    <a:schemeClr val="tx1"/>
                  </a:solidFill>
                  <a:latin typeface="Calibri" pitchFamily="34" charset="0"/>
                </a:rPr>
                <a:t>million</a:t>
              </a:r>
              <a:endParaRPr lang="en-GB" sz="1800" b="1" dirty="0">
                <a:solidFill>
                  <a:schemeClr val="tx1"/>
                </a:solidFill>
                <a:latin typeface="Calibri" pitchFamily="34" charset="0"/>
              </a:endParaRPr>
            </a:p>
          </p:txBody>
        </p:sp>
        <p:sp>
          <p:nvSpPr>
            <p:cNvPr id="63" name="Rectangle 62"/>
            <p:cNvSpPr/>
            <p:nvPr/>
          </p:nvSpPr>
          <p:spPr>
            <a:xfrm>
              <a:off x="6220658" y="3576381"/>
              <a:ext cx="1550458" cy="657763"/>
            </a:xfrm>
            <a:prstGeom prst="rect">
              <a:avLst/>
            </a:prstGeom>
          </p:spPr>
          <p:txBody>
            <a:bodyPr wrap="square">
              <a:spAutoFit/>
            </a:bodyPr>
            <a:lstStyle/>
            <a:p>
              <a:pPr algn="ctr"/>
              <a:r>
                <a:rPr lang="en-GB" sz="3200" b="1" dirty="0" smtClean="0">
                  <a:latin typeface="Calibri" pitchFamily="34" charset="0"/>
                </a:rPr>
                <a:t>£10.8</a:t>
              </a:r>
              <a:endParaRPr lang="en-GB" sz="3200" b="1" dirty="0">
                <a:latin typeface="Calibri" pitchFamily="34" charset="0"/>
              </a:endParaRPr>
            </a:p>
          </p:txBody>
        </p:sp>
      </p:grpSp>
      <p:grpSp>
        <p:nvGrpSpPr>
          <p:cNvPr id="64" name="Group 63"/>
          <p:cNvGrpSpPr/>
          <p:nvPr/>
        </p:nvGrpSpPr>
        <p:grpSpPr>
          <a:xfrm>
            <a:off x="4897278" y="3382833"/>
            <a:ext cx="686022" cy="526413"/>
            <a:chOff x="1341005" y="3802044"/>
            <a:chExt cx="686022" cy="526413"/>
          </a:xfrm>
        </p:grpSpPr>
        <p:sp>
          <p:nvSpPr>
            <p:cNvPr id="65" name="Rectangle 57"/>
            <p:cNvSpPr>
              <a:spLocks/>
            </p:cNvSpPr>
            <p:nvPr/>
          </p:nvSpPr>
          <p:spPr bwMode="auto">
            <a:xfrm>
              <a:off x="1341005" y="3802044"/>
              <a:ext cx="686022" cy="5264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1400" dirty="0">
                <a:solidFill>
                  <a:schemeClr val="bg1"/>
                </a:solidFill>
                <a:latin typeface="Calibri" pitchFamily="34" charset="0"/>
                <a:sym typeface="Calibri Bold" charset="0"/>
              </a:endParaRPr>
            </a:p>
          </p:txBody>
        </p:sp>
        <p:grpSp>
          <p:nvGrpSpPr>
            <p:cNvPr id="66" name="Group 87"/>
            <p:cNvGrpSpPr>
              <a:grpSpLocks/>
            </p:cNvGrpSpPr>
            <p:nvPr/>
          </p:nvGrpSpPr>
          <p:grpSpPr bwMode="auto">
            <a:xfrm>
              <a:off x="1480356" y="3861591"/>
              <a:ext cx="407321" cy="407321"/>
              <a:chOff x="1242" y="1724"/>
              <a:chExt cx="383" cy="383"/>
            </a:xfrm>
            <a:solidFill>
              <a:schemeClr val="bg1"/>
            </a:solidFill>
          </p:grpSpPr>
          <p:sp>
            <p:nvSpPr>
              <p:cNvPr id="67" name="Freeform 88"/>
              <p:cNvSpPr>
                <a:spLocks noChangeArrowheads="1"/>
              </p:cNvSpPr>
              <p:nvPr/>
            </p:nvSpPr>
            <p:spPr bwMode="auto">
              <a:xfrm>
                <a:off x="1242" y="1929"/>
                <a:ext cx="178" cy="178"/>
              </a:xfrm>
              <a:custGeom>
                <a:avLst/>
                <a:gdLst>
                  <a:gd name="T0" fmla="*/ 0 w 1610"/>
                  <a:gd name="T1" fmla="*/ 0 h 1610"/>
                  <a:gd name="T2" fmla="*/ 0 w 1610"/>
                  <a:gd name="T3" fmla="*/ 0 h 1610"/>
                  <a:gd name="T4" fmla="*/ 0 w 1610"/>
                  <a:gd name="T5" fmla="*/ 0 h 1610"/>
                  <a:gd name="T6" fmla="*/ 0 w 1610"/>
                  <a:gd name="T7" fmla="*/ 0 h 1610"/>
                  <a:gd name="T8" fmla="*/ 0 w 1610"/>
                  <a:gd name="T9" fmla="*/ 0 h 1610"/>
                  <a:gd name="T10" fmla="*/ 0 w 1610"/>
                  <a:gd name="T11" fmla="*/ 0 h 1610"/>
                  <a:gd name="T12" fmla="*/ 0 w 1610"/>
                  <a:gd name="T13" fmla="*/ 0 h 1610"/>
                  <a:gd name="T14" fmla="*/ 0 w 1610"/>
                  <a:gd name="T15" fmla="*/ 0 h 1610"/>
                  <a:gd name="T16" fmla="*/ 0 60000 65536"/>
                  <a:gd name="T17" fmla="*/ 0 60000 65536"/>
                  <a:gd name="T18" fmla="*/ 0 60000 65536"/>
                  <a:gd name="T19" fmla="*/ 0 60000 65536"/>
                  <a:gd name="T20" fmla="*/ 0 60000 65536"/>
                  <a:gd name="T21" fmla="*/ 0 60000 65536"/>
                  <a:gd name="T22" fmla="*/ 0 60000 65536"/>
                  <a:gd name="T23" fmla="*/ 0 60000 65536"/>
                  <a:gd name="T24" fmla="*/ 0 w 1610"/>
                  <a:gd name="T25" fmla="*/ 0 h 1610"/>
                  <a:gd name="T26" fmla="*/ 1610 w 1610"/>
                  <a:gd name="T27" fmla="*/ 1610 h 16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0" h="1610">
                    <a:moveTo>
                      <a:pt x="1121" y="0"/>
                    </a:moveTo>
                    <a:lnTo>
                      <a:pt x="1610" y="489"/>
                    </a:lnTo>
                    <a:lnTo>
                      <a:pt x="849" y="1250"/>
                    </a:lnTo>
                    <a:lnTo>
                      <a:pt x="1210" y="1610"/>
                    </a:lnTo>
                    <a:lnTo>
                      <a:pt x="0" y="1610"/>
                    </a:lnTo>
                    <a:lnTo>
                      <a:pt x="0" y="400"/>
                    </a:lnTo>
                    <a:lnTo>
                      <a:pt x="360" y="761"/>
                    </a:lnTo>
                    <a:lnTo>
                      <a:pt x="1121" y="0"/>
                    </a:lnTo>
                    <a:close/>
                  </a:path>
                </a:pathLst>
              </a:custGeom>
              <a:grpFill/>
              <a:ln w="9525">
                <a:noFill/>
                <a:round/>
                <a:headEnd/>
                <a:tailEnd/>
              </a:ln>
            </p:spPr>
            <p:txBody>
              <a:bodyPr wrap="none" anchor="ctr"/>
              <a:lstStyle/>
              <a:p>
                <a:endParaRPr lang="en-GB" sz="1400">
                  <a:latin typeface="Calibri" pitchFamily="34" charset="0"/>
                </a:endParaRPr>
              </a:p>
            </p:txBody>
          </p:sp>
          <p:sp>
            <p:nvSpPr>
              <p:cNvPr id="68" name="Freeform 89"/>
              <p:cNvSpPr>
                <a:spLocks noChangeArrowheads="1"/>
              </p:cNvSpPr>
              <p:nvPr/>
            </p:nvSpPr>
            <p:spPr bwMode="auto">
              <a:xfrm>
                <a:off x="1242" y="1724"/>
                <a:ext cx="178" cy="178"/>
              </a:xfrm>
              <a:custGeom>
                <a:avLst/>
                <a:gdLst>
                  <a:gd name="T0" fmla="*/ 0 w 1610"/>
                  <a:gd name="T1" fmla="*/ 0 h 1610"/>
                  <a:gd name="T2" fmla="*/ 0 w 1610"/>
                  <a:gd name="T3" fmla="*/ 0 h 1610"/>
                  <a:gd name="T4" fmla="*/ 0 w 1610"/>
                  <a:gd name="T5" fmla="*/ 0 h 1610"/>
                  <a:gd name="T6" fmla="*/ 0 w 1610"/>
                  <a:gd name="T7" fmla="*/ 0 h 1610"/>
                  <a:gd name="T8" fmla="*/ 0 w 1610"/>
                  <a:gd name="T9" fmla="*/ 0 h 1610"/>
                  <a:gd name="T10" fmla="*/ 0 w 1610"/>
                  <a:gd name="T11" fmla="*/ 0 h 1610"/>
                  <a:gd name="T12" fmla="*/ 0 w 1610"/>
                  <a:gd name="T13" fmla="*/ 0 h 1610"/>
                  <a:gd name="T14" fmla="*/ 0 w 1610"/>
                  <a:gd name="T15" fmla="*/ 0 h 1610"/>
                  <a:gd name="T16" fmla="*/ 0 60000 65536"/>
                  <a:gd name="T17" fmla="*/ 0 60000 65536"/>
                  <a:gd name="T18" fmla="*/ 0 60000 65536"/>
                  <a:gd name="T19" fmla="*/ 0 60000 65536"/>
                  <a:gd name="T20" fmla="*/ 0 60000 65536"/>
                  <a:gd name="T21" fmla="*/ 0 60000 65536"/>
                  <a:gd name="T22" fmla="*/ 0 60000 65536"/>
                  <a:gd name="T23" fmla="*/ 0 60000 65536"/>
                  <a:gd name="T24" fmla="*/ 0 w 1610"/>
                  <a:gd name="T25" fmla="*/ 0 h 1610"/>
                  <a:gd name="T26" fmla="*/ 1610 w 1610"/>
                  <a:gd name="T27" fmla="*/ 1610 h 16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0" h="1610">
                    <a:moveTo>
                      <a:pt x="0" y="0"/>
                    </a:moveTo>
                    <a:lnTo>
                      <a:pt x="1210" y="0"/>
                    </a:lnTo>
                    <a:lnTo>
                      <a:pt x="849" y="360"/>
                    </a:lnTo>
                    <a:lnTo>
                      <a:pt x="1610" y="1121"/>
                    </a:lnTo>
                    <a:lnTo>
                      <a:pt x="1121" y="1610"/>
                    </a:lnTo>
                    <a:lnTo>
                      <a:pt x="360" y="849"/>
                    </a:lnTo>
                    <a:lnTo>
                      <a:pt x="0" y="1210"/>
                    </a:lnTo>
                    <a:lnTo>
                      <a:pt x="0" y="0"/>
                    </a:lnTo>
                    <a:close/>
                  </a:path>
                </a:pathLst>
              </a:custGeom>
              <a:grpFill/>
              <a:ln w="9525">
                <a:noFill/>
                <a:round/>
                <a:headEnd/>
                <a:tailEnd/>
              </a:ln>
            </p:spPr>
            <p:txBody>
              <a:bodyPr wrap="none" anchor="ctr"/>
              <a:lstStyle/>
              <a:p>
                <a:endParaRPr lang="en-GB" sz="1400">
                  <a:latin typeface="Calibri" pitchFamily="34" charset="0"/>
                </a:endParaRPr>
              </a:p>
            </p:txBody>
          </p:sp>
          <p:sp>
            <p:nvSpPr>
              <p:cNvPr id="69" name="Freeform 90"/>
              <p:cNvSpPr>
                <a:spLocks noChangeArrowheads="1"/>
              </p:cNvSpPr>
              <p:nvPr/>
            </p:nvSpPr>
            <p:spPr bwMode="auto">
              <a:xfrm>
                <a:off x="1447" y="1929"/>
                <a:ext cx="178" cy="178"/>
              </a:xfrm>
              <a:custGeom>
                <a:avLst/>
                <a:gdLst>
                  <a:gd name="T0" fmla="*/ 0 w 1610"/>
                  <a:gd name="T1" fmla="*/ 0 h 1610"/>
                  <a:gd name="T2" fmla="*/ 0 w 1610"/>
                  <a:gd name="T3" fmla="*/ 0 h 1610"/>
                  <a:gd name="T4" fmla="*/ 0 w 1610"/>
                  <a:gd name="T5" fmla="*/ 0 h 1610"/>
                  <a:gd name="T6" fmla="*/ 0 w 1610"/>
                  <a:gd name="T7" fmla="*/ 0 h 1610"/>
                  <a:gd name="T8" fmla="*/ 0 w 1610"/>
                  <a:gd name="T9" fmla="*/ 0 h 1610"/>
                  <a:gd name="T10" fmla="*/ 0 w 1610"/>
                  <a:gd name="T11" fmla="*/ 0 h 1610"/>
                  <a:gd name="T12" fmla="*/ 0 w 1610"/>
                  <a:gd name="T13" fmla="*/ 0 h 1610"/>
                  <a:gd name="T14" fmla="*/ 0 w 1610"/>
                  <a:gd name="T15" fmla="*/ 0 h 1610"/>
                  <a:gd name="T16" fmla="*/ 0 60000 65536"/>
                  <a:gd name="T17" fmla="*/ 0 60000 65536"/>
                  <a:gd name="T18" fmla="*/ 0 60000 65536"/>
                  <a:gd name="T19" fmla="*/ 0 60000 65536"/>
                  <a:gd name="T20" fmla="*/ 0 60000 65536"/>
                  <a:gd name="T21" fmla="*/ 0 60000 65536"/>
                  <a:gd name="T22" fmla="*/ 0 60000 65536"/>
                  <a:gd name="T23" fmla="*/ 0 60000 65536"/>
                  <a:gd name="T24" fmla="*/ 0 w 1610"/>
                  <a:gd name="T25" fmla="*/ 0 h 1610"/>
                  <a:gd name="T26" fmla="*/ 1610 w 1610"/>
                  <a:gd name="T27" fmla="*/ 1610 h 16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0" h="1610">
                    <a:moveTo>
                      <a:pt x="489" y="0"/>
                    </a:moveTo>
                    <a:lnTo>
                      <a:pt x="1250" y="761"/>
                    </a:lnTo>
                    <a:lnTo>
                      <a:pt x="1610" y="400"/>
                    </a:lnTo>
                    <a:lnTo>
                      <a:pt x="1610" y="1610"/>
                    </a:lnTo>
                    <a:lnTo>
                      <a:pt x="400" y="1610"/>
                    </a:lnTo>
                    <a:lnTo>
                      <a:pt x="761" y="1250"/>
                    </a:lnTo>
                    <a:lnTo>
                      <a:pt x="0" y="489"/>
                    </a:lnTo>
                    <a:lnTo>
                      <a:pt x="489" y="0"/>
                    </a:lnTo>
                    <a:close/>
                  </a:path>
                </a:pathLst>
              </a:custGeom>
              <a:grpFill/>
              <a:ln w="9525">
                <a:noFill/>
                <a:round/>
                <a:headEnd/>
                <a:tailEnd/>
              </a:ln>
            </p:spPr>
            <p:txBody>
              <a:bodyPr wrap="none" anchor="ctr"/>
              <a:lstStyle/>
              <a:p>
                <a:endParaRPr lang="en-GB" sz="1400">
                  <a:latin typeface="Calibri" pitchFamily="34" charset="0"/>
                </a:endParaRPr>
              </a:p>
            </p:txBody>
          </p:sp>
          <p:sp>
            <p:nvSpPr>
              <p:cNvPr id="70" name="Freeform 91"/>
              <p:cNvSpPr>
                <a:spLocks noChangeArrowheads="1"/>
              </p:cNvSpPr>
              <p:nvPr/>
            </p:nvSpPr>
            <p:spPr bwMode="auto">
              <a:xfrm>
                <a:off x="1447" y="1724"/>
                <a:ext cx="178" cy="178"/>
              </a:xfrm>
              <a:custGeom>
                <a:avLst/>
                <a:gdLst>
                  <a:gd name="T0" fmla="*/ 0 w 1610"/>
                  <a:gd name="T1" fmla="*/ 0 h 1610"/>
                  <a:gd name="T2" fmla="*/ 0 w 1610"/>
                  <a:gd name="T3" fmla="*/ 0 h 1610"/>
                  <a:gd name="T4" fmla="*/ 0 w 1610"/>
                  <a:gd name="T5" fmla="*/ 0 h 1610"/>
                  <a:gd name="T6" fmla="*/ 0 w 1610"/>
                  <a:gd name="T7" fmla="*/ 0 h 1610"/>
                  <a:gd name="T8" fmla="*/ 0 w 1610"/>
                  <a:gd name="T9" fmla="*/ 0 h 1610"/>
                  <a:gd name="T10" fmla="*/ 0 w 1610"/>
                  <a:gd name="T11" fmla="*/ 0 h 1610"/>
                  <a:gd name="T12" fmla="*/ 0 w 1610"/>
                  <a:gd name="T13" fmla="*/ 0 h 1610"/>
                  <a:gd name="T14" fmla="*/ 0 w 1610"/>
                  <a:gd name="T15" fmla="*/ 0 h 1610"/>
                  <a:gd name="T16" fmla="*/ 0 60000 65536"/>
                  <a:gd name="T17" fmla="*/ 0 60000 65536"/>
                  <a:gd name="T18" fmla="*/ 0 60000 65536"/>
                  <a:gd name="T19" fmla="*/ 0 60000 65536"/>
                  <a:gd name="T20" fmla="*/ 0 60000 65536"/>
                  <a:gd name="T21" fmla="*/ 0 60000 65536"/>
                  <a:gd name="T22" fmla="*/ 0 60000 65536"/>
                  <a:gd name="T23" fmla="*/ 0 60000 65536"/>
                  <a:gd name="T24" fmla="*/ 0 w 1610"/>
                  <a:gd name="T25" fmla="*/ 0 h 1610"/>
                  <a:gd name="T26" fmla="*/ 1610 w 1610"/>
                  <a:gd name="T27" fmla="*/ 1610 h 16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0" h="1610">
                    <a:moveTo>
                      <a:pt x="400" y="0"/>
                    </a:moveTo>
                    <a:lnTo>
                      <a:pt x="1610" y="0"/>
                    </a:lnTo>
                    <a:lnTo>
                      <a:pt x="1610" y="1210"/>
                    </a:lnTo>
                    <a:lnTo>
                      <a:pt x="1250" y="849"/>
                    </a:lnTo>
                    <a:lnTo>
                      <a:pt x="489" y="1610"/>
                    </a:lnTo>
                    <a:lnTo>
                      <a:pt x="0" y="1121"/>
                    </a:lnTo>
                    <a:lnTo>
                      <a:pt x="761" y="360"/>
                    </a:lnTo>
                    <a:lnTo>
                      <a:pt x="400" y="0"/>
                    </a:lnTo>
                    <a:close/>
                  </a:path>
                </a:pathLst>
              </a:custGeom>
              <a:grpFill/>
              <a:ln w="9525">
                <a:noFill/>
                <a:round/>
                <a:headEnd/>
                <a:tailEnd/>
              </a:ln>
            </p:spPr>
            <p:txBody>
              <a:bodyPr wrap="none" anchor="ctr"/>
              <a:lstStyle/>
              <a:p>
                <a:endParaRPr lang="en-GB" sz="1400">
                  <a:latin typeface="Calibri" pitchFamily="34" charset="0"/>
                </a:endParaRPr>
              </a:p>
            </p:txBody>
          </p:sp>
        </p:grpSp>
      </p:grpSp>
      <p:grpSp>
        <p:nvGrpSpPr>
          <p:cNvPr id="71" name="Group 70"/>
          <p:cNvGrpSpPr/>
          <p:nvPr/>
        </p:nvGrpSpPr>
        <p:grpSpPr>
          <a:xfrm>
            <a:off x="4897278" y="3955198"/>
            <a:ext cx="686022" cy="526413"/>
            <a:chOff x="1341005" y="4374409"/>
            <a:chExt cx="686022" cy="526413"/>
          </a:xfrm>
        </p:grpSpPr>
        <p:sp>
          <p:nvSpPr>
            <p:cNvPr id="72" name="Rectangle 57"/>
            <p:cNvSpPr>
              <a:spLocks/>
            </p:cNvSpPr>
            <p:nvPr/>
          </p:nvSpPr>
          <p:spPr bwMode="auto">
            <a:xfrm>
              <a:off x="1341005" y="4374409"/>
              <a:ext cx="686022" cy="5264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1400" dirty="0">
                <a:solidFill>
                  <a:schemeClr val="bg1"/>
                </a:solidFill>
                <a:latin typeface="Calibri" pitchFamily="34" charset="0"/>
                <a:sym typeface="Calibri Bold" charset="0"/>
              </a:endParaRPr>
            </a:p>
          </p:txBody>
        </p:sp>
        <p:grpSp>
          <p:nvGrpSpPr>
            <p:cNvPr id="73" name="Group 65"/>
            <p:cNvGrpSpPr/>
            <p:nvPr/>
          </p:nvGrpSpPr>
          <p:grpSpPr>
            <a:xfrm>
              <a:off x="1370436" y="4457558"/>
              <a:ext cx="627161" cy="360117"/>
              <a:chOff x="908005" y="4183924"/>
              <a:chExt cx="557569" cy="320157"/>
            </a:xfrm>
          </p:grpSpPr>
          <p:grpSp>
            <p:nvGrpSpPr>
              <p:cNvPr id="74" name="Group 6"/>
              <p:cNvGrpSpPr>
                <a:grpSpLocks noChangeAspect="1"/>
              </p:cNvGrpSpPr>
              <p:nvPr/>
            </p:nvGrpSpPr>
            <p:grpSpPr>
              <a:xfrm>
                <a:off x="1169158" y="4183924"/>
                <a:ext cx="296416" cy="320157"/>
                <a:chOff x="4890093" y="2989439"/>
                <a:chExt cx="178558" cy="205995"/>
              </a:xfrm>
              <a:solidFill>
                <a:schemeClr val="accent6">
                  <a:lumMod val="60000"/>
                  <a:lumOff val="40000"/>
                </a:schemeClr>
              </a:solidFill>
            </p:grpSpPr>
            <p:sp>
              <p:nvSpPr>
                <p:cNvPr id="83" name="Rectangle 104"/>
                <p:cNvSpPr/>
                <p:nvPr/>
              </p:nvSpPr>
              <p:spPr>
                <a:xfrm>
                  <a:off x="4916132" y="2989439"/>
                  <a:ext cx="124385" cy="205995"/>
                </a:xfrm>
                <a:custGeom>
                  <a:avLst/>
                  <a:gdLst/>
                  <a:ahLst/>
                  <a:cxnLst/>
                  <a:rect l="l" t="t" r="r" b="b"/>
                  <a:pathLst>
                    <a:path w="772082" h="1278644">
                      <a:moveTo>
                        <a:pt x="8119" y="1154707"/>
                      </a:moveTo>
                      <a:lnTo>
                        <a:pt x="771061" y="1154707"/>
                      </a:lnTo>
                      <a:lnTo>
                        <a:pt x="771061" y="1278644"/>
                      </a:lnTo>
                      <a:lnTo>
                        <a:pt x="8119" y="1278644"/>
                      </a:lnTo>
                      <a:close/>
                      <a:moveTo>
                        <a:pt x="131756" y="1034055"/>
                      </a:moveTo>
                      <a:lnTo>
                        <a:pt x="647424" y="1034055"/>
                      </a:lnTo>
                      <a:lnTo>
                        <a:pt x="647424" y="1153294"/>
                      </a:lnTo>
                      <a:lnTo>
                        <a:pt x="131756" y="1153294"/>
                      </a:lnTo>
                      <a:close/>
                      <a:moveTo>
                        <a:pt x="4645" y="726923"/>
                      </a:moveTo>
                      <a:lnTo>
                        <a:pt x="94224" y="726923"/>
                      </a:lnTo>
                      <a:lnTo>
                        <a:pt x="94224" y="1018059"/>
                      </a:lnTo>
                      <a:lnTo>
                        <a:pt x="4645" y="1018059"/>
                      </a:lnTo>
                      <a:close/>
                      <a:moveTo>
                        <a:pt x="4645" y="552504"/>
                      </a:moveTo>
                      <a:lnTo>
                        <a:pt x="94224" y="552504"/>
                      </a:lnTo>
                      <a:lnTo>
                        <a:pt x="94224" y="689739"/>
                      </a:lnTo>
                      <a:lnTo>
                        <a:pt x="4645" y="689739"/>
                      </a:lnTo>
                      <a:close/>
                      <a:moveTo>
                        <a:pt x="684765" y="459858"/>
                      </a:moveTo>
                      <a:lnTo>
                        <a:pt x="771151" y="459858"/>
                      </a:lnTo>
                      <a:lnTo>
                        <a:pt x="771151" y="993426"/>
                      </a:lnTo>
                      <a:lnTo>
                        <a:pt x="684765" y="993426"/>
                      </a:lnTo>
                      <a:close/>
                      <a:moveTo>
                        <a:pt x="593082" y="441203"/>
                      </a:moveTo>
                      <a:lnTo>
                        <a:pt x="593082" y="976710"/>
                      </a:lnTo>
                      <a:lnTo>
                        <a:pt x="617022" y="976710"/>
                      </a:lnTo>
                      <a:lnTo>
                        <a:pt x="617022" y="441203"/>
                      </a:lnTo>
                      <a:close/>
                      <a:moveTo>
                        <a:pt x="521261" y="441203"/>
                      </a:moveTo>
                      <a:lnTo>
                        <a:pt x="521261" y="976710"/>
                      </a:lnTo>
                      <a:lnTo>
                        <a:pt x="545201" y="976710"/>
                      </a:lnTo>
                      <a:lnTo>
                        <a:pt x="545201" y="441203"/>
                      </a:lnTo>
                      <a:close/>
                      <a:moveTo>
                        <a:pt x="449441" y="441203"/>
                      </a:moveTo>
                      <a:lnTo>
                        <a:pt x="449441" y="976710"/>
                      </a:lnTo>
                      <a:lnTo>
                        <a:pt x="473382" y="976710"/>
                      </a:lnTo>
                      <a:lnTo>
                        <a:pt x="473382" y="441203"/>
                      </a:lnTo>
                      <a:close/>
                      <a:moveTo>
                        <a:pt x="377620" y="441203"/>
                      </a:moveTo>
                      <a:lnTo>
                        <a:pt x="377620" y="976710"/>
                      </a:lnTo>
                      <a:lnTo>
                        <a:pt x="401560" y="976710"/>
                      </a:lnTo>
                      <a:lnTo>
                        <a:pt x="401560" y="441203"/>
                      </a:lnTo>
                      <a:close/>
                      <a:moveTo>
                        <a:pt x="305801" y="441203"/>
                      </a:moveTo>
                      <a:lnTo>
                        <a:pt x="305801" y="976710"/>
                      </a:lnTo>
                      <a:lnTo>
                        <a:pt x="329741" y="976710"/>
                      </a:lnTo>
                      <a:lnTo>
                        <a:pt x="329741" y="441203"/>
                      </a:lnTo>
                      <a:close/>
                      <a:moveTo>
                        <a:pt x="233979" y="441203"/>
                      </a:moveTo>
                      <a:lnTo>
                        <a:pt x="233979" y="976710"/>
                      </a:lnTo>
                      <a:lnTo>
                        <a:pt x="257920" y="976710"/>
                      </a:lnTo>
                      <a:lnTo>
                        <a:pt x="257920" y="441203"/>
                      </a:lnTo>
                      <a:close/>
                      <a:moveTo>
                        <a:pt x="162160" y="441203"/>
                      </a:moveTo>
                      <a:lnTo>
                        <a:pt x="162160" y="976710"/>
                      </a:lnTo>
                      <a:lnTo>
                        <a:pt x="186101" y="976710"/>
                      </a:lnTo>
                      <a:lnTo>
                        <a:pt x="186101" y="441203"/>
                      </a:lnTo>
                      <a:close/>
                      <a:moveTo>
                        <a:pt x="613396" y="0"/>
                      </a:moveTo>
                      <a:lnTo>
                        <a:pt x="620550" y="0"/>
                      </a:lnTo>
                      <a:cubicBezTo>
                        <a:pt x="638962" y="0"/>
                        <a:pt x="653887" y="14925"/>
                        <a:pt x="653887" y="33337"/>
                      </a:cubicBezTo>
                      <a:lnTo>
                        <a:pt x="653887" y="271639"/>
                      </a:lnTo>
                      <a:lnTo>
                        <a:pt x="652112" y="280431"/>
                      </a:lnTo>
                      <a:lnTo>
                        <a:pt x="581841" y="280466"/>
                      </a:lnTo>
                      <a:cubicBezTo>
                        <a:pt x="580486" y="277772"/>
                        <a:pt x="580059" y="274757"/>
                        <a:pt x="580059" y="271639"/>
                      </a:cubicBezTo>
                      <a:lnTo>
                        <a:pt x="580059" y="33337"/>
                      </a:lnTo>
                      <a:cubicBezTo>
                        <a:pt x="580059" y="14925"/>
                        <a:pt x="594984" y="0"/>
                        <a:pt x="613396" y="0"/>
                      </a:cubicBezTo>
                      <a:close/>
                      <a:moveTo>
                        <a:pt x="383995" y="0"/>
                      </a:moveTo>
                      <a:lnTo>
                        <a:pt x="391151" y="0"/>
                      </a:lnTo>
                      <a:cubicBezTo>
                        <a:pt x="409561" y="0"/>
                        <a:pt x="424489" y="14925"/>
                        <a:pt x="424489" y="33337"/>
                      </a:cubicBezTo>
                      <a:lnTo>
                        <a:pt x="424489" y="271639"/>
                      </a:lnTo>
                      <a:lnTo>
                        <a:pt x="422690" y="280543"/>
                      </a:lnTo>
                      <a:lnTo>
                        <a:pt x="352464" y="280579"/>
                      </a:lnTo>
                      <a:cubicBezTo>
                        <a:pt x="351098" y="277847"/>
                        <a:pt x="350660" y="274796"/>
                        <a:pt x="350660" y="271639"/>
                      </a:cubicBezTo>
                      <a:lnTo>
                        <a:pt x="350660" y="33337"/>
                      </a:lnTo>
                      <a:cubicBezTo>
                        <a:pt x="350660" y="14925"/>
                        <a:pt x="365585" y="0"/>
                        <a:pt x="383995" y="0"/>
                      </a:cubicBezTo>
                      <a:close/>
                      <a:moveTo>
                        <a:pt x="154597" y="0"/>
                      </a:moveTo>
                      <a:lnTo>
                        <a:pt x="161750" y="0"/>
                      </a:lnTo>
                      <a:cubicBezTo>
                        <a:pt x="180163" y="0"/>
                        <a:pt x="195088" y="14925"/>
                        <a:pt x="195088" y="33337"/>
                      </a:cubicBezTo>
                      <a:lnTo>
                        <a:pt x="195088" y="271639"/>
                      </a:lnTo>
                      <a:lnTo>
                        <a:pt x="193267" y="280657"/>
                      </a:lnTo>
                      <a:lnTo>
                        <a:pt x="124144" y="280691"/>
                      </a:lnTo>
                      <a:lnTo>
                        <a:pt x="193261" y="280691"/>
                      </a:lnTo>
                      <a:cubicBezTo>
                        <a:pt x="193263" y="280680"/>
                        <a:pt x="193265" y="280667"/>
                        <a:pt x="193267" y="280657"/>
                      </a:cubicBezTo>
                      <a:lnTo>
                        <a:pt x="352464" y="280579"/>
                      </a:lnTo>
                      <a:cubicBezTo>
                        <a:pt x="352472" y="280616"/>
                        <a:pt x="352479" y="280654"/>
                        <a:pt x="352487" y="280691"/>
                      </a:cubicBezTo>
                      <a:lnTo>
                        <a:pt x="422659" y="280691"/>
                      </a:lnTo>
                      <a:cubicBezTo>
                        <a:pt x="422670" y="280642"/>
                        <a:pt x="422679" y="280592"/>
                        <a:pt x="422690" y="280543"/>
                      </a:cubicBezTo>
                      <a:lnTo>
                        <a:pt x="581841" y="280466"/>
                      </a:lnTo>
                      <a:lnTo>
                        <a:pt x="581886" y="280691"/>
                      </a:lnTo>
                      <a:lnTo>
                        <a:pt x="652060" y="280691"/>
                      </a:lnTo>
                      <a:cubicBezTo>
                        <a:pt x="652077" y="280605"/>
                        <a:pt x="652095" y="280517"/>
                        <a:pt x="652112" y="280431"/>
                      </a:cubicBezTo>
                      <a:lnTo>
                        <a:pt x="772082" y="280371"/>
                      </a:lnTo>
                      <a:lnTo>
                        <a:pt x="683976" y="374384"/>
                      </a:lnTo>
                      <a:lnTo>
                        <a:pt x="683976" y="377901"/>
                      </a:lnTo>
                      <a:lnTo>
                        <a:pt x="684287" y="377902"/>
                      </a:lnTo>
                      <a:lnTo>
                        <a:pt x="683976" y="377902"/>
                      </a:lnTo>
                      <a:lnTo>
                        <a:pt x="683976" y="419771"/>
                      </a:lnTo>
                      <a:lnTo>
                        <a:pt x="683976" y="441203"/>
                      </a:lnTo>
                      <a:lnTo>
                        <a:pt x="683888" y="441203"/>
                      </a:lnTo>
                      <a:lnTo>
                        <a:pt x="683888" y="976710"/>
                      </a:lnTo>
                      <a:lnTo>
                        <a:pt x="683976" y="976710"/>
                      </a:lnTo>
                      <a:lnTo>
                        <a:pt x="683976" y="1022429"/>
                      </a:lnTo>
                      <a:lnTo>
                        <a:pt x="683888" y="1022429"/>
                      </a:lnTo>
                      <a:lnTo>
                        <a:pt x="683888" y="1033544"/>
                      </a:lnTo>
                      <a:lnTo>
                        <a:pt x="95294" y="1033544"/>
                      </a:lnTo>
                      <a:lnTo>
                        <a:pt x="95294" y="380124"/>
                      </a:lnTo>
                      <a:lnTo>
                        <a:pt x="95466" y="380304"/>
                      </a:lnTo>
                      <a:lnTo>
                        <a:pt x="95808" y="380302"/>
                      </a:lnTo>
                      <a:lnTo>
                        <a:pt x="95808" y="377902"/>
                      </a:lnTo>
                      <a:lnTo>
                        <a:pt x="95294" y="377902"/>
                      </a:lnTo>
                      <a:lnTo>
                        <a:pt x="95294" y="380124"/>
                      </a:lnTo>
                      <a:lnTo>
                        <a:pt x="0" y="280168"/>
                      </a:lnTo>
                      <a:lnTo>
                        <a:pt x="123086" y="280687"/>
                      </a:lnTo>
                      <a:cubicBezTo>
                        <a:pt x="121707" y="277918"/>
                        <a:pt x="121259" y="274832"/>
                        <a:pt x="121259" y="271639"/>
                      </a:cubicBezTo>
                      <a:lnTo>
                        <a:pt x="121259" y="33337"/>
                      </a:lnTo>
                      <a:cubicBezTo>
                        <a:pt x="121259" y="14925"/>
                        <a:pt x="136185" y="0"/>
                        <a:pt x="154597" y="0"/>
                      </a:cubicBezTo>
                      <a:close/>
                    </a:path>
                  </a:pathLst>
                </a:cu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84" name="Rectangle 83"/>
                <p:cNvSpPr/>
                <p:nvPr/>
              </p:nvSpPr>
              <p:spPr>
                <a:xfrm>
                  <a:off x="4890093" y="3170692"/>
                  <a:ext cx="178558"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85" name="Rectangle 84"/>
                <p:cNvSpPr/>
                <p:nvPr/>
              </p:nvSpPr>
              <p:spPr>
                <a:xfrm>
                  <a:off x="4890093" y="3047578"/>
                  <a:ext cx="178558"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86" name="Rectangle 85"/>
                <p:cNvSpPr/>
                <p:nvPr/>
              </p:nvSpPr>
              <p:spPr>
                <a:xfrm rot="5400000">
                  <a:off x="4970155" y="3107265"/>
                  <a:ext cx="114735"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87" name="Rectangle 86"/>
                <p:cNvSpPr/>
                <p:nvPr/>
              </p:nvSpPr>
              <p:spPr>
                <a:xfrm rot="5400000">
                  <a:off x="4872339" y="3107265"/>
                  <a:ext cx="114735"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88" name="Rectangle 87"/>
                <p:cNvSpPr/>
                <p:nvPr/>
              </p:nvSpPr>
              <p:spPr>
                <a:xfrm>
                  <a:off x="4922338" y="3029230"/>
                  <a:ext cx="114735"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89" name="Rectangle 88"/>
                <p:cNvSpPr/>
                <p:nvPr/>
              </p:nvSpPr>
              <p:spPr>
                <a:xfrm>
                  <a:off x="4890093" y="3153827"/>
                  <a:ext cx="178558"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grpSp>
          <p:grpSp>
            <p:nvGrpSpPr>
              <p:cNvPr id="75" name="Group 6"/>
              <p:cNvGrpSpPr>
                <a:grpSpLocks noChangeAspect="1"/>
              </p:cNvGrpSpPr>
              <p:nvPr/>
            </p:nvGrpSpPr>
            <p:grpSpPr>
              <a:xfrm>
                <a:off x="908005" y="4256087"/>
                <a:ext cx="229604" cy="247994"/>
                <a:chOff x="4890093" y="2989439"/>
                <a:chExt cx="178558" cy="205995"/>
              </a:xfrm>
              <a:solidFill>
                <a:schemeClr val="bg1"/>
              </a:solidFill>
            </p:grpSpPr>
            <p:sp>
              <p:nvSpPr>
                <p:cNvPr id="76" name="Rectangle 104"/>
                <p:cNvSpPr/>
                <p:nvPr/>
              </p:nvSpPr>
              <p:spPr>
                <a:xfrm>
                  <a:off x="4916132" y="2989439"/>
                  <a:ext cx="124385" cy="205995"/>
                </a:xfrm>
                <a:custGeom>
                  <a:avLst/>
                  <a:gdLst/>
                  <a:ahLst/>
                  <a:cxnLst/>
                  <a:rect l="l" t="t" r="r" b="b"/>
                  <a:pathLst>
                    <a:path w="772082" h="1278644">
                      <a:moveTo>
                        <a:pt x="8119" y="1154707"/>
                      </a:moveTo>
                      <a:lnTo>
                        <a:pt x="771061" y="1154707"/>
                      </a:lnTo>
                      <a:lnTo>
                        <a:pt x="771061" y="1278644"/>
                      </a:lnTo>
                      <a:lnTo>
                        <a:pt x="8119" y="1278644"/>
                      </a:lnTo>
                      <a:close/>
                      <a:moveTo>
                        <a:pt x="131756" y="1034055"/>
                      </a:moveTo>
                      <a:lnTo>
                        <a:pt x="647424" y="1034055"/>
                      </a:lnTo>
                      <a:lnTo>
                        <a:pt x="647424" y="1153294"/>
                      </a:lnTo>
                      <a:lnTo>
                        <a:pt x="131756" y="1153294"/>
                      </a:lnTo>
                      <a:close/>
                      <a:moveTo>
                        <a:pt x="4645" y="726923"/>
                      </a:moveTo>
                      <a:lnTo>
                        <a:pt x="94224" y="726923"/>
                      </a:lnTo>
                      <a:lnTo>
                        <a:pt x="94224" y="1018059"/>
                      </a:lnTo>
                      <a:lnTo>
                        <a:pt x="4645" y="1018059"/>
                      </a:lnTo>
                      <a:close/>
                      <a:moveTo>
                        <a:pt x="4645" y="552504"/>
                      </a:moveTo>
                      <a:lnTo>
                        <a:pt x="94224" y="552504"/>
                      </a:lnTo>
                      <a:lnTo>
                        <a:pt x="94224" y="689739"/>
                      </a:lnTo>
                      <a:lnTo>
                        <a:pt x="4645" y="689739"/>
                      </a:lnTo>
                      <a:close/>
                      <a:moveTo>
                        <a:pt x="684765" y="459858"/>
                      </a:moveTo>
                      <a:lnTo>
                        <a:pt x="771151" y="459858"/>
                      </a:lnTo>
                      <a:lnTo>
                        <a:pt x="771151" y="993426"/>
                      </a:lnTo>
                      <a:lnTo>
                        <a:pt x="684765" y="993426"/>
                      </a:lnTo>
                      <a:close/>
                      <a:moveTo>
                        <a:pt x="593082" y="441203"/>
                      </a:moveTo>
                      <a:lnTo>
                        <a:pt x="593082" y="976710"/>
                      </a:lnTo>
                      <a:lnTo>
                        <a:pt x="617022" y="976710"/>
                      </a:lnTo>
                      <a:lnTo>
                        <a:pt x="617022" y="441203"/>
                      </a:lnTo>
                      <a:close/>
                      <a:moveTo>
                        <a:pt x="521261" y="441203"/>
                      </a:moveTo>
                      <a:lnTo>
                        <a:pt x="521261" y="976710"/>
                      </a:lnTo>
                      <a:lnTo>
                        <a:pt x="545201" y="976710"/>
                      </a:lnTo>
                      <a:lnTo>
                        <a:pt x="545201" y="441203"/>
                      </a:lnTo>
                      <a:close/>
                      <a:moveTo>
                        <a:pt x="449441" y="441203"/>
                      </a:moveTo>
                      <a:lnTo>
                        <a:pt x="449441" y="976710"/>
                      </a:lnTo>
                      <a:lnTo>
                        <a:pt x="473382" y="976710"/>
                      </a:lnTo>
                      <a:lnTo>
                        <a:pt x="473382" y="441203"/>
                      </a:lnTo>
                      <a:close/>
                      <a:moveTo>
                        <a:pt x="377620" y="441203"/>
                      </a:moveTo>
                      <a:lnTo>
                        <a:pt x="377620" y="976710"/>
                      </a:lnTo>
                      <a:lnTo>
                        <a:pt x="401560" y="976710"/>
                      </a:lnTo>
                      <a:lnTo>
                        <a:pt x="401560" y="441203"/>
                      </a:lnTo>
                      <a:close/>
                      <a:moveTo>
                        <a:pt x="305801" y="441203"/>
                      </a:moveTo>
                      <a:lnTo>
                        <a:pt x="305801" y="976710"/>
                      </a:lnTo>
                      <a:lnTo>
                        <a:pt x="329741" y="976710"/>
                      </a:lnTo>
                      <a:lnTo>
                        <a:pt x="329741" y="441203"/>
                      </a:lnTo>
                      <a:close/>
                      <a:moveTo>
                        <a:pt x="233979" y="441203"/>
                      </a:moveTo>
                      <a:lnTo>
                        <a:pt x="233979" y="976710"/>
                      </a:lnTo>
                      <a:lnTo>
                        <a:pt x="257920" y="976710"/>
                      </a:lnTo>
                      <a:lnTo>
                        <a:pt x="257920" y="441203"/>
                      </a:lnTo>
                      <a:close/>
                      <a:moveTo>
                        <a:pt x="162160" y="441203"/>
                      </a:moveTo>
                      <a:lnTo>
                        <a:pt x="162160" y="976710"/>
                      </a:lnTo>
                      <a:lnTo>
                        <a:pt x="186101" y="976710"/>
                      </a:lnTo>
                      <a:lnTo>
                        <a:pt x="186101" y="441203"/>
                      </a:lnTo>
                      <a:close/>
                      <a:moveTo>
                        <a:pt x="613396" y="0"/>
                      </a:moveTo>
                      <a:lnTo>
                        <a:pt x="620550" y="0"/>
                      </a:lnTo>
                      <a:cubicBezTo>
                        <a:pt x="638962" y="0"/>
                        <a:pt x="653887" y="14925"/>
                        <a:pt x="653887" y="33337"/>
                      </a:cubicBezTo>
                      <a:lnTo>
                        <a:pt x="653887" y="271639"/>
                      </a:lnTo>
                      <a:lnTo>
                        <a:pt x="652112" y="280431"/>
                      </a:lnTo>
                      <a:lnTo>
                        <a:pt x="581841" y="280466"/>
                      </a:lnTo>
                      <a:cubicBezTo>
                        <a:pt x="580486" y="277772"/>
                        <a:pt x="580059" y="274757"/>
                        <a:pt x="580059" y="271639"/>
                      </a:cubicBezTo>
                      <a:lnTo>
                        <a:pt x="580059" y="33337"/>
                      </a:lnTo>
                      <a:cubicBezTo>
                        <a:pt x="580059" y="14925"/>
                        <a:pt x="594984" y="0"/>
                        <a:pt x="613396" y="0"/>
                      </a:cubicBezTo>
                      <a:close/>
                      <a:moveTo>
                        <a:pt x="383995" y="0"/>
                      </a:moveTo>
                      <a:lnTo>
                        <a:pt x="391151" y="0"/>
                      </a:lnTo>
                      <a:cubicBezTo>
                        <a:pt x="409561" y="0"/>
                        <a:pt x="424489" y="14925"/>
                        <a:pt x="424489" y="33337"/>
                      </a:cubicBezTo>
                      <a:lnTo>
                        <a:pt x="424489" y="271639"/>
                      </a:lnTo>
                      <a:lnTo>
                        <a:pt x="422690" y="280543"/>
                      </a:lnTo>
                      <a:lnTo>
                        <a:pt x="352464" y="280579"/>
                      </a:lnTo>
                      <a:cubicBezTo>
                        <a:pt x="351098" y="277847"/>
                        <a:pt x="350660" y="274796"/>
                        <a:pt x="350660" y="271639"/>
                      </a:cubicBezTo>
                      <a:lnTo>
                        <a:pt x="350660" y="33337"/>
                      </a:lnTo>
                      <a:cubicBezTo>
                        <a:pt x="350660" y="14925"/>
                        <a:pt x="365585" y="0"/>
                        <a:pt x="383995" y="0"/>
                      </a:cubicBezTo>
                      <a:close/>
                      <a:moveTo>
                        <a:pt x="154597" y="0"/>
                      </a:moveTo>
                      <a:lnTo>
                        <a:pt x="161750" y="0"/>
                      </a:lnTo>
                      <a:cubicBezTo>
                        <a:pt x="180163" y="0"/>
                        <a:pt x="195088" y="14925"/>
                        <a:pt x="195088" y="33337"/>
                      </a:cubicBezTo>
                      <a:lnTo>
                        <a:pt x="195088" y="271639"/>
                      </a:lnTo>
                      <a:lnTo>
                        <a:pt x="193267" y="280657"/>
                      </a:lnTo>
                      <a:lnTo>
                        <a:pt x="124144" y="280691"/>
                      </a:lnTo>
                      <a:lnTo>
                        <a:pt x="193261" y="280691"/>
                      </a:lnTo>
                      <a:cubicBezTo>
                        <a:pt x="193263" y="280680"/>
                        <a:pt x="193265" y="280667"/>
                        <a:pt x="193267" y="280657"/>
                      </a:cubicBezTo>
                      <a:lnTo>
                        <a:pt x="352464" y="280579"/>
                      </a:lnTo>
                      <a:cubicBezTo>
                        <a:pt x="352472" y="280616"/>
                        <a:pt x="352479" y="280654"/>
                        <a:pt x="352487" y="280691"/>
                      </a:cubicBezTo>
                      <a:lnTo>
                        <a:pt x="422659" y="280691"/>
                      </a:lnTo>
                      <a:cubicBezTo>
                        <a:pt x="422670" y="280642"/>
                        <a:pt x="422679" y="280592"/>
                        <a:pt x="422690" y="280543"/>
                      </a:cubicBezTo>
                      <a:lnTo>
                        <a:pt x="581841" y="280466"/>
                      </a:lnTo>
                      <a:lnTo>
                        <a:pt x="581886" y="280691"/>
                      </a:lnTo>
                      <a:lnTo>
                        <a:pt x="652060" y="280691"/>
                      </a:lnTo>
                      <a:cubicBezTo>
                        <a:pt x="652077" y="280605"/>
                        <a:pt x="652095" y="280517"/>
                        <a:pt x="652112" y="280431"/>
                      </a:cubicBezTo>
                      <a:lnTo>
                        <a:pt x="772082" y="280371"/>
                      </a:lnTo>
                      <a:lnTo>
                        <a:pt x="683976" y="374384"/>
                      </a:lnTo>
                      <a:lnTo>
                        <a:pt x="683976" y="377901"/>
                      </a:lnTo>
                      <a:lnTo>
                        <a:pt x="684287" y="377902"/>
                      </a:lnTo>
                      <a:lnTo>
                        <a:pt x="683976" y="377902"/>
                      </a:lnTo>
                      <a:lnTo>
                        <a:pt x="683976" y="419771"/>
                      </a:lnTo>
                      <a:lnTo>
                        <a:pt x="683976" y="441203"/>
                      </a:lnTo>
                      <a:lnTo>
                        <a:pt x="683888" y="441203"/>
                      </a:lnTo>
                      <a:lnTo>
                        <a:pt x="683888" y="976710"/>
                      </a:lnTo>
                      <a:lnTo>
                        <a:pt x="683976" y="976710"/>
                      </a:lnTo>
                      <a:lnTo>
                        <a:pt x="683976" y="1022429"/>
                      </a:lnTo>
                      <a:lnTo>
                        <a:pt x="683888" y="1022429"/>
                      </a:lnTo>
                      <a:lnTo>
                        <a:pt x="683888" y="1033544"/>
                      </a:lnTo>
                      <a:lnTo>
                        <a:pt x="95294" y="1033544"/>
                      </a:lnTo>
                      <a:lnTo>
                        <a:pt x="95294" y="380124"/>
                      </a:lnTo>
                      <a:lnTo>
                        <a:pt x="95466" y="380304"/>
                      </a:lnTo>
                      <a:lnTo>
                        <a:pt x="95808" y="380302"/>
                      </a:lnTo>
                      <a:lnTo>
                        <a:pt x="95808" y="377902"/>
                      </a:lnTo>
                      <a:lnTo>
                        <a:pt x="95294" y="377902"/>
                      </a:lnTo>
                      <a:lnTo>
                        <a:pt x="95294" y="380124"/>
                      </a:lnTo>
                      <a:lnTo>
                        <a:pt x="0" y="280168"/>
                      </a:lnTo>
                      <a:lnTo>
                        <a:pt x="123086" y="280687"/>
                      </a:lnTo>
                      <a:cubicBezTo>
                        <a:pt x="121707" y="277918"/>
                        <a:pt x="121259" y="274832"/>
                        <a:pt x="121259" y="271639"/>
                      </a:cubicBezTo>
                      <a:lnTo>
                        <a:pt x="121259" y="33337"/>
                      </a:lnTo>
                      <a:cubicBezTo>
                        <a:pt x="121259" y="14925"/>
                        <a:pt x="136185" y="0"/>
                        <a:pt x="154597" y="0"/>
                      </a:cubicBezTo>
                      <a:close/>
                    </a:path>
                  </a:pathLst>
                </a:cu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77" name="Rectangle 76"/>
                <p:cNvSpPr/>
                <p:nvPr/>
              </p:nvSpPr>
              <p:spPr>
                <a:xfrm>
                  <a:off x="4890093" y="3170692"/>
                  <a:ext cx="178558"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78" name="Rectangle 77"/>
                <p:cNvSpPr/>
                <p:nvPr/>
              </p:nvSpPr>
              <p:spPr>
                <a:xfrm>
                  <a:off x="4890093" y="3047578"/>
                  <a:ext cx="178558"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79" name="Rectangle 71"/>
                <p:cNvSpPr/>
                <p:nvPr/>
              </p:nvSpPr>
              <p:spPr>
                <a:xfrm rot="5400000">
                  <a:off x="4970155" y="3107265"/>
                  <a:ext cx="114735"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80" name="Rectangle 72"/>
                <p:cNvSpPr/>
                <p:nvPr/>
              </p:nvSpPr>
              <p:spPr>
                <a:xfrm rot="5400000">
                  <a:off x="4872339" y="3107265"/>
                  <a:ext cx="114735"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81" name="Rectangle 73"/>
                <p:cNvSpPr/>
                <p:nvPr/>
              </p:nvSpPr>
              <p:spPr>
                <a:xfrm>
                  <a:off x="4922338" y="3029230"/>
                  <a:ext cx="114735"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sp>
              <p:nvSpPr>
                <p:cNvPr id="82" name="Rectangle 81"/>
                <p:cNvSpPr/>
                <p:nvPr/>
              </p:nvSpPr>
              <p:spPr>
                <a:xfrm>
                  <a:off x="4890093" y="3153827"/>
                  <a:ext cx="178558"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alibri" pitchFamily="34" charset="0"/>
                  </a:endParaRPr>
                </a:p>
              </p:txBody>
            </p:sp>
          </p:grpSp>
        </p:grpSp>
      </p:grpSp>
      <p:grpSp>
        <p:nvGrpSpPr>
          <p:cNvPr id="90" name="Group 89"/>
          <p:cNvGrpSpPr/>
          <p:nvPr/>
        </p:nvGrpSpPr>
        <p:grpSpPr>
          <a:xfrm>
            <a:off x="6184204" y="1646711"/>
            <a:ext cx="4970451" cy="762799"/>
            <a:chOff x="2627931" y="3274562"/>
            <a:chExt cx="4970451" cy="762799"/>
          </a:xfrm>
        </p:grpSpPr>
        <p:sp>
          <p:nvSpPr>
            <p:cNvPr id="91" name="Rectangle 90"/>
            <p:cNvSpPr/>
            <p:nvPr/>
          </p:nvSpPr>
          <p:spPr>
            <a:xfrm>
              <a:off x="2627931" y="3861591"/>
              <a:ext cx="758679" cy="175769"/>
            </a:xfrm>
            <a:prstGeom prst="rect">
              <a:avLst/>
            </a:prstGeom>
            <a:noFill/>
          </p:spPr>
          <p:txBody>
            <a:bodyPr wrap="square" lIns="0" tIns="0" rIns="0" bIns="0">
              <a:noAutofit/>
            </a:bodyPr>
            <a:lstStyle/>
            <a:p>
              <a:pPr algn="ctr"/>
              <a:r>
                <a:rPr lang="en-GB" sz="1000" dirty="0" smtClean="0">
                  <a:solidFill>
                    <a:schemeClr val="tx2">
                      <a:lumMod val="60000"/>
                      <a:lumOff val="40000"/>
                    </a:schemeClr>
                  </a:solidFill>
                  <a:latin typeface="Calibri" pitchFamily="34" charset="0"/>
                </a:rPr>
                <a:t>Network Resilience</a:t>
              </a:r>
            </a:p>
          </p:txBody>
        </p:sp>
        <p:sp>
          <p:nvSpPr>
            <p:cNvPr id="92" name="Freeform 251"/>
            <p:cNvSpPr>
              <a:spLocks noChangeAspect="1" noEditPoints="1"/>
            </p:cNvSpPr>
            <p:nvPr/>
          </p:nvSpPr>
          <p:spPr bwMode="white">
            <a:xfrm>
              <a:off x="2852190" y="3274562"/>
              <a:ext cx="293698" cy="528282"/>
            </a:xfrm>
            <a:custGeom>
              <a:avLst/>
              <a:gdLst>
                <a:gd name="T0" fmla="*/ 230 w 381"/>
                <a:gd name="T1" fmla="*/ 152 h 694"/>
                <a:gd name="T2" fmla="*/ 320 w 381"/>
                <a:gd name="T3" fmla="*/ 168 h 694"/>
                <a:gd name="T4" fmla="*/ 304 w 381"/>
                <a:gd name="T5" fmla="*/ 79 h 694"/>
                <a:gd name="T6" fmla="*/ 182 w 381"/>
                <a:gd name="T7" fmla="*/ 0 h 694"/>
                <a:gd name="T8" fmla="*/ 39 w 381"/>
                <a:gd name="T9" fmla="*/ 152 h 694"/>
                <a:gd name="T10" fmla="*/ 87 w 381"/>
                <a:gd name="T11" fmla="*/ 168 h 694"/>
                <a:gd name="T12" fmla="*/ 150 w 381"/>
                <a:gd name="T13" fmla="*/ 212 h 694"/>
                <a:gd name="T14" fmla="*/ 23 w 381"/>
                <a:gd name="T15" fmla="*/ 286 h 694"/>
                <a:gd name="T16" fmla="*/ 48 w 381"/>
                <a:gd name="T17" fmla="*/ 286 h 694"/>
                <a:gd name="T18" fmla="*/ 39 w 381"/>
                <a:gd name="T19" fmla="*/ 694 h 694"/>
                <a:gd name="T20" fmla="*/ 251 w 381"/>
                <a:gd name="T21" fmla="*/ 286 h 694"/>
                <a:gd name="T22" fmla="*/ 362 w 381"/>
                <a:gd name="T23" fmla="*/ 302 h 694"/>
                <a:gd name="T24" fmla="*/ 342 w 381"/>
                <a:gd name="T25" fmla="*/ 212 h 694"/>
                <a:gd name="T26" fmla="*/ 217 w 381"/>
                <a:gd name="T27" fmla="*/ 359 h 694"/>
                <a:gd name="T28" fmla="*/ 195 w 381"/>
                <a:gd name="T29" fmla="*/ 431 h 694"/>
                <a:gd name="T30" fmla="*/ 231 w 381"/>
                <a:gd name="T31" fmla="*/ 403 h 694"/>
                <a:gd name="T32" fmla="*/ 225 w 381"/>
                <a:gd name="T33" fmla="*/ 286 h 694"/>
                <a:gd name="T34" fmla="*/ 159 w 381"/>
                <a:gd name="T35" fmla="*/ 316 h 694"/>
                <a:gd name="T36" fmla="*/ 227 w 381"/>
                <a:gd name="T37" fmla="*/ 127 h 694"/>
                <a:gd name="T38" fmla="*/ 193 w 381"/>
                <a:gd name="T39" fmla="*/ 104 h 694"/>
                <a:gd name="T40" fmla="*/ 189 w 381"/>
                <a:gd name="T41" fmla="*/ 127 h 694"/>
                <a:gd name="T42" fmla="*/ 205 w 381"/>
                <a:gd name="T43" fmla="*/ 152 h 694"/>
                <a:gd name="T44" fmla="*/ 185 w 381"/>
                <a:gd name="T45" fmla="*/ 152 h 694"/>
                <a:gd name="T46" fmla="*/ 222 w 381"/>
                <a:gd name="T47" fmla="*/ 260 h 694"/>
                <a:gd name="T48" fmla="*/ 80 w 381"/>
                <a:gd name="T49" fmla="*/ 127 h 694"/>
                <a:gd name="T50" fmla="*/ 163 w 381"/>
                <a:gd name="T51" fmla="*/ 127 h 694"/>
                <a:gd name="T52" fmla="*/ 174 w 381"/>
                <a:gd name="T53" fmla="*/ 359 h 694"/>
                <a:gd name="T54" fmla="*/ 43 w 381"/>
                <a:gd name="T55" fmla="*/ 260 h 694"/>
                <a:gd name="T56" fmla="*/ 143 w 381"/>
                <a:gd name="T57" fmla="*/ 260 h 694"/>
                <a:gd name="T58" fmla="*/ 174 w 381"/>
                <a:gd name="T59" fmla="*/ 446 h 694"/>
                <a:gd name="T60" fmla="*/ 117 w 381"/>
                <a:gd name="T61" fmla="*/ 549 h 694"/>
                <a:gd name="T62" fmla="*/ 113 w 381"/>
                <a:gd name="T63" fmla="*/ 559 h 694"/>
                <a:gd name="T64" fmla="*/ 117 w 381"/>
                <a:gd name="T65" fmla="*/ 601 h 694"/>
                <a:gd name="T66" fmla="*/ 101 w 381"/>
                <a:gd name="T67" fmla="*/ 654 h 694"/>
                <a:gd name="T68" fmla="*/ 101 w 381"/>
                <a:gd name="T69" fmla="*/ 654 h 694"/>
                <a:gd name="T70" fmla="*/ 273 w 381"/>
                <a:gd name="T71" fmla="*/ 601 h 694"/>
                <a:gd name="T72" fmla="*/ 255 w 381"/>
                <a:gd name="T73" fmla="*/ 582 h 694"/>
                <a:gd name="T74" fmla="*/ 278 w 381"/>
                <a:gd name="T75" fmla="*/ 558 h 694"/>
                <a:gd name="T76" fmla="*/ 125 w 381"/>
                <a:gd name="T77" fmla="*/ 522 h 694"/>
                <a:gd name="T78" fmla="*/ 261 w 381"/>
                <a:gd name="T79" fmla="*/ 511 h 694"/>
                <a:gd name="T80" fmla="*/ 217 w 381"/>
                <a:gd name="T81" fmla="*/ 446 h 694"/>
                <a:gd name="T82" fmla="*/ 247 w 381"/>
                <a:gd name="T83" fmla="*/ 260 h 694"/>
                <a:gd name="T84" fmla="*/ 338 w 381"/>
                <a:gd name="T85" fmla="*/ 26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1" h="694">
                  <a:moveTo>
                    <a:pt x="342" y="212"/>
                  </a:moveTo>
                  <a:lnTo>
                    <a:pt x="239" y="212"/>
                  </a:lnTo>
                  <a:lnTo>
                    <a:pt x="230" y="152"/>
                  </a:lnTo>
                  <a:lnTo>
                    <a:pt x="294" y="152"/>
                  </a:lnTo>
                  <a:lnTo>
                    <a:pt x="294" y="168"/>
                  </a:lnTo>
                  <a:lnTo>
                    <a:pt x="320" y="168"/>
                  </a:lnTo>
                  <a:lnTo>
                    <a:pt x="320" y="152"/>
                  </a:lnTo>
                  <a:lnTo>
                    <a:pt x="342" y="152"/>
                  </a:lnTo>
                  <a:lnTo>
                    <a:pt x="304" y="79"/>
                  </a:lnTo>
                  <a:lnTo>
                    <a:pt x="219" y="79"/>
                  </a:lnTo>
                  <a:lnTo>
                    <a:pt x="207" y="0"/>
                  </a:lnTo>
                  <a:lnTo>
                    <a:pt x="182" y="0"/>
                  </a:lnTo>
                  <a:lnTo>
                    <a:pt x="170" y="79"/>
                  </a:lnTo>
                  <a:lnTo>
                    <a:pt x="78" y="79"/>
                  </a:lnTo>
                  <a:lnTo>
                    <a:pt x="39" y="152"/>
                  </a:lnTo>
                  <a:lnTo>
                    <a:pt x="62" y="152"/>
                  </a:lnTo>
                  <a:lnTo>
                    <a:pt x="62" y="168"/>
                  </a:lnTo>
                  <a:lnTo>
                    <a:pt x="87" y="168"/>
                  </a:lnTo>
                  <a:lnTo>
                    <a:pt x="87" y="152"/>
                  </a:lnTo>
                  <a:lnTo>
                    <a:pt x="159" y="152"/>
                  </a:lnTo>
                  <a:lnTo>
                    <a:pt x="150" y="212"/>
                  </a:lnTo>
                  <a:lnTo>
                    <a:pt x="39" y="212"/>
                  </a:lnTo>
                  <a:lnTo>
                    <a:pt x="0" y="286"/>
                  </a:lnTo>
                  <a:lnTo>
                    <a:pt x="23" y="286"/>
                  </a:lnTo>
                  <a:lnTo>
                    <a:pt x="23" y="302"/>
                  </a:lnTo>
                  <a:lnTo>
                    <a:pt x="48" y="302"/>
                  </a:lnTo>
                  <a:lnTo>
                    <a:pt x="48" y="286"/>
                  </a:lnTo>
                  <a:lnTo>
                    <a:pt x="139" y="286"/>
                  </a:lnTo>
                  <a:lnTo>
                    <a:pt x="107" y="498"/>
                  </a:lnTo>
                  <a:lnTo>
                    <a:pt x="39" y="694"/>
                  </a:lnTo>
                  <a:lnTo>
                    <a:pt x="352" y="694"/>
                  </a:lnTo>
                  <a:lnTo>
                    <a:pt x="284" y="498"/>
                  </a:lnTo>
                  <a:lnTo>
                    <a:pt x="251" y="286"/>
                  </a:lnTo>
                  <a:lnTo>
                    <a:pt x="337" y="286"/>
                  </a:lnTo>
                  <a:lnTo>
                    <a:pt x="337" y="302"/>
                  </a:lnTo>
                  <a:lnTo>
                    <a:pt x="362" y="302"/>
                  </a:lnTo>
                  <a:lnTo>
                    <a:pt x="362" y="286"/>
                  </a:lnTo>
                  <a:lnTo>
                    <a:pt x="381" y="286"/>
                  </a:lnTo>
                  <a:lnTo>
                    <a:pt x="342" y="212"/>
                  </a:lnTo>
                  <a:close/>
                  <a:moveTo>
                    <a:pt x="234" y="346"/>
                  </a:moveTo>
                  <a:lnTo>
                    <a:pt x="239" y="378"/>
                  </a:lnTo>
                  <a:lnTo>
                    <a:pt x="217" y="359"/>
                  </a:lnTo>
                  <a:lnTo>
                    <a:pt x="234" y="346"/>
                  </a:lnTo>
                  <a:close/>
                  <a:moveTo>
                    <a:pt x="231" y="403"/>
                  </a:moveTo>
                  <a:lnTo>
                    <a:pt x="195" y="431"/>
                  </a:lnTo>
                  <a:lnTo>
                    <a:pt x="159" y="403"/>
                  </a:lnTo>
                  <a:lnTo>
                    <a:pt x="195" y="375"/>
                  </a:lnTo>
                  <a:lnTo>
                    <a:pt x="231" y="403"/>
                  </a:lnTo>
                  <a:close/>
                  <a:moveTo>
                    <a:pt x="159" y="316"/>
                  </a:moveTo>
                  <a:lnTo>
                    <a:pt x="165" y="286"/>
                  </a:lnTo>
                  <a:lnTo>
                    <a:pt x="225" y="286"/>
                  </a:lnTo>
                  <a:lnTo>
                    <a:pt x="230" y="318"/>
                  </a:lnTo>
                  <a:lnTo>
                    <a:pt x="195" y="344"/>
                  </a:lnTo>
                  <a:lnTo>
                    <a:pt x="159" y="316"/>
                  </a:lnTo>
                  <a:close/>
                  <a:moveTo>
                    <a:pt x="289" y="104"/>
                  </a:moveTo>
                  <a:lnTo>
                    <a:pt x="301" y="127"/>
                  </a:lnTo>
                  <a:lnTo>
                    <a:pt x="227" y="127"/>
                  </a:lnTo>
                  <a:lnTo>
                    <a:pt x="223" y="104"/>
                  </a:lnTo>
                  <a:lnTo>
                    <a:pt x="289" y="104"/>
                  </a:lnTo>
                  <a:close/>
                  <a:moveTo>
                    <a:pt x="193" y="104"/>
                  </a:moveTo>
                  <a:lnTo>
                    <a:pt x="198" y="104"/>
                  </a:lnTo>
                  <a:lnTo>
                    <a:pt x="201" y="127"/>
                  </a:lnTo>
                  <a:lnTo>
                    <a:pt x="189" y="127"/>
                  </a:lnTo>
                  <a:lnTo>
                    <a:pt x="193" y="104"/>
                  </a:lnTo>
                  <a:close/>
                  <a:moveTo>
                    <a:pt x="185" y="152"/>
                  </a:moveTo>
                  <a:lnTo>
                    <a:pt x="205" y="152"/>
                  </a:lnTo>
                  <a:lnTo>
                    <a:pt x="214" y="212"/>
                  </a:lnTo>
                  <a:lnTo>
                    <a:pt x="175" y="212"/>
                  </a:lnTo>
                  <a:lnTo>
                    <a:pt x="185" y="152"/>
                  </a:lnTo>
                  <a:close/>
                  <a:moveTo>
                    <a:pt x="171" y="238"/>
                  </a:moveTo>
                  <a:lnTo>
                    <a:pt x="218" y="238"/>
                  </a:lnTo>
                  <a:lnTo>
                    <a:pt x="222" y="260"/>
                  </a:lnTo>
                  <a:lnTo>
                    <a:pt x="169" y="260"/>
                  </a:lnTo>
                  <a:lnTo>
                    <a:pt x="171" y="238"/>
                  </a:lnTo>
                  <a:close/>
                  <a:moveTo>
                    <a:pt x="80" y="127"/>
                  </a:moveTo>
                  <a:lnTo>
                    <a:pt x="93" y="104"/>
                  </a:lnTo>
                  <a:lnTo>
                    <a:pt x="166" y="104"/>
                  </a:lnTo>
                  <a:lnTo>
                    <a:pt x="163" y="127"/>
                  </a:lnTo>
                  <a:lnTo>
                    <a:pt x="80" y="127"/>
                  </a:lnTo>
                  <a:close/>
                  <a:moveTo>
                    <a:pt x="155" y="346"/>
                  </a:moveTo>
                  <a:lnTo>
                    <a:pt x="174" y="359"/>
                  </a:lnTo>
                  <a:lnTo>
                    <a:pt x="151" y="378"/>
                  </a:lnTo>
                  <a:lnTo>
                    <a:pt x="155" y="346"/>
                  </a:lnTo>
                  <a:close/>
                  <a:moveTo>
                    <a:pt x="43" y="260"/>
                  </a:moveTo>
                  <a:lnTo>
                    <a:pt x="55" y="238"/>
                  </a:lnTo>
                  <a:lnTo>
                    <a:pt x="146" y="238"/>
                  </a:lnTo>
                  <a:lnTo>
                    <a:pt x="143" y="260"/>
                  </a:lnTo>
                  <a:lnTo>
                    <a:pt x="43" y="260"/>
                  </a:lnTo>
                  <a:close/>
                  <a:moveTo>
                    <a:pt x="143" y="423"/>
                  </a:moveTo>
                  <a:lnTo>
                    <a:pt x="174" y="446"/>
                  </a:lnTo>
                  <a:lnTo>
                    <a:pt x="135" y="475"/>
                  </a:lnTo>
                  <a:lnTo>
                    <a:pt x="143" y="423"/>
                  </a:lnTo>
                  <a:close/>
                  <a:moveTo>
                    <a:pt x="117" y="549"/>
                  </a:moveTo>
                  <a:lnTo>
                    <a:pt x="170" y="546"/>
                  </a:lnTo>
                  <a:lnTo>
                    <a:pt x="135" y="582"/>
                  </a:lnTo>
                  <a:lnTo>
                    <a:pt x="113" y="559"/>
                  </a:lnTo>
                  <a:lnTo>
                    <a:pt x="117" y="549"/>
                  </a:lnTo>
                  <a:close/>
                  <a:moveTo>
                    <a:pt x="103" y="586"/>
                  </a:moveTo>
                  <a:lnTo>
                    <a:pt x="117" y="601"/>
                  </a:lnTo>
                  <a:lnTo>
                    <a:pt x="87" y="633"/>
                  </a:lnTo>
                  <a:lnTo>
                    <a:pt x="103" y="586"/>
                  </a:lnTo>
                  <a:close/>
                  <a:moveTo>
                    <a:pt x="101" y="654"/>
                  </a:moveTo>
                  <a:lnTo>
                    <a:pt x="195" y="555"/>
                  </a:lnTo>
                  <a:lnTo>
                    <a:pt x="292" y="655"/>
                  </a:lnTo>
                  <a:lnTo>
                    <a:pt x="101" y="654"/>
                  </a:lnTo>
                  <a:close/>
                  <a:moveTo>
                    <a:pt x="288" y="585"/>
                  </a:moveTo>
                  <a:lnTo>
                    <a:pt x="304" y="633"/>
                  </a:lnTo>
                  <a:lnTo>
                    <a:pt x="273" y="601"/>
                  </a:lnTo>
                  <a:lnTo>
                    <a:pt x="288" y="585"/>
                  </a:lnTo>
                  <a:close/>
                  <a:moveTo>
                    <a:pt x="278" y="558"/>
                  </a:moveTo>
                  <a:lnTo>
                    <a:pt x="255" y="582"/>
                  </a:lnTo>
                  <a:lnTo>
                    <a:pt x="221" y="546"/>
                  </a:lnTo>
                  <a:lnTo>
                    <a:pt x="274" y="549"/>
                  </a:lnTo>
                  <a:lnTo>
                    <a:pt x="278" y="558"/>
                  </a:lnTo>
                  <a:close/>
                  <a:moveTo>
                    <a:pt x="265" y="522"/>
                  </a:moveTo>
                  <a:lnTo>
                    <a:pt x="194" y="519"/>
                  </a:lnTo>
                  <a:lnTo>
                    <a:pt x="125" y="522"/>
                  </a:lnTo>
                  <a:lnTo>
                    <a:pt x="129" y="513"/>
                  </a:lnTo>
                  <a:lnTo>
                    <a:pt x="195" y="462"/>
                  </a:lnTo>
                  <a:lnTo>
                    <a:pt x="261" y="511"/>
                  </a:lnTo>
                  <a:lnTo>
                    <a:pt x="265" y="522"/>
                  </a:lnTo>
                  <a:close/>
                  <a:moveTo>
                    <a:pt x="254" y="475"/>
                  </a:moveTo>
                  <a:lnTo>
                    <a:pt x="217" y="446"/>
                  </a:lnTo>
                  <a:lnTo>
                    <a:pt x="246" y="424"/>
                  </a:lnTo>
                  <a:lnTo>
                    <a:pt x="254" y="475"/>
                  </a:lnTo>
                  <a:close/>
                  <a:moveTo>
                    <a:pt x="247" y="260"/>
                  </a:moveTo>
                  <a:lnTo>
                    <a:pt x="243" y="238"/>
                  </a:lnTo>
                  <a:lnTo>
                    <a:pt x="326" y="238"/>
                  </a:lnTo>
                  <a:lnTo>
                    <a:pt x="338" y="260"/>
                  </a:lnTo>
                  <a:lnTo>
                    <a:pt x="247" y="260"/>
                  </a:lnTo>
                  <a:close/>
                </a:path>
              </a:pathLst>
            </a:custGeom>
            <a:solidFill>
              <a:schemeClr val="tx2">
                <a:lumMod val="60000"/>
                <a:lumOff val="40000"/>
              </a:schemeClr>
            </a:solidFill>
            <a:ln>
              <a:noFill/>
            </a:ln>
            <a:effectLst/>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srgbClr val="00245D"/>
                </a:solidFill>
                <a:effectLst/>
                <a:uLnTx/>
                <a:uFillTx/>
                <a:latin typeface="Calibri" pitchFamily="34" charset="0"/>
              </a:endParaRPr>
            </a:p>
          </p:txBody>
        </p:sp>
        <p:sp>
          <p:nvSpPr>
            <p:cNvPr id="93" name="Rectangle 92"/>
            <p:cNvSpPr/>
            <p:nvPr/>
          </p:nvSpPr>
          <p:spPr>
            <a:xfrm>
              <a:off x="3680874" y="3861592"/>
              <a:ext cx="758679" cy="175769"/>
            </a:xfrm>
            <a:prstGeom prst="rect">
              <a:avLst/>
            </a:prstGeom>
          </p:spPr>
          <p:txBody>
            <a:bodyPr wrap="square" lIns="0" tIns="0" rIns="0" bIns="0">
              <a:noAutofit/>
            </a:bodyPr>
            <a:lstStyle/>
            <a:p>
              <a:pPr algn="ctr"/>
              <a:r>
                <a:rPr lang="en-GB" sz="1000" dirty="0" smtClean="0">
                  <a:solidFill>
                    <a:schemeClr val="tx2">
                      <a:lumMod val="60000"/>
                      <a:lumOff val="40000"/>
                    </a:schemeClr>
                  </a:solidFill>
                  <a:latin typeface="Calibri" pitchFamily="34" charset="0"/>
                </a:rPr>
                <a:t>Capacity</a:t>
              </a:r>
            </a:p>
          </p:txBody>
        </p:sp>
        <p:grpSp>
          <p:nvGrpSpPr>
            <p:cNvPr id="94" name="Group 102"/>
            <p:cNvGrpSpPr/>
            <p:nvPr/>
          </p:nvGrpSpPr>
          <p:grpSpPr>
            <a:xfrm>
              <a:off x="3969370" y="3362288"/>
              <a:ext cx="219699" cy="440557"/>
              <a:chOff x="3244715" y="2154247"/>
              <a:chExt cx="195320" cy="391671"/>
            </a:xfrm>
            <a:solidFill>
              <a:schemeClr val="tx2">
                <a:lumMod val="60000"/>
                <a:lumOff val="40000"/>
              </a:schemeClr>
            </a:solidFill>
          </p:grpSpPr>
          <p:sp>
            <p:nvSpPr>
              <p:cNvPr id="103" name="Freeform 117"/>
              <p:cNvSpPr>
                <a:spLocks noChangeArrowheads="1"/>
              </p:cNvSpPr>
              <p:nvPr/>
            </p:nvSpPr>
            <p:spPr bwMode="auto">
              <a:xfrm rot="16200000">
                <a:off x="3329080" y="2148623"/>
                <a:ext cx="26589" cy="37837"/>
              </a:xfrm>
              <a:custGeom>
                <a:avLst/>
                <a:gdLst>
                  <a:gd name="T0" fmla="*/ 0 w 242"/>
                  <a:gd name="T1" fmla="*/ 0 h 346"/>
                  <a:gd name="T2" fmla="*/ 0 w 242"/>
                  <a:gd name="T3" fmla="*/ 0 h 346"/>
                  <a:gd name="T4" fmla="*/ 0 w 242"/>
                  <a:gd name="T5" fmla="*/ 0 h 346"/>
                  <a:gd name="T6" fmla="*/ 0 w 242"/>
                  <a:gd name="T7" fmla="*/ 0 h 346"/>
                  <a:gd name="T8" fmla="*/ 0 w 242"/>
                  <a:gd name="T9" fmla="*/ 0 h 346"/>
                  <a:gd name="T10" fmla="*/ 0 w 242"/>
                  <a:gd name="T11" fmla="*/ 0 h 346"/>
                  <a:gd name="T12" fmla="*/ 0 w 242"/>
                  <a:gd name="T13" fmla="*/ 0 h 346"/>
                  <a:gd name="T14" fmla="*/ 0 w 242"/>
                  <a:gd name="T15" fmla="*/ 0 h 346"/>
                  <a:gd name="T16" fmla="*/ 0 w 242"/>
                  <a:gd name="T17" fmla="*/ 0 h 346"/>
                  <a:gd name="T18" fmla="*/ 0 w 242"/>
                  <a:gd name="T19" fmla="*/ 0 h 346"/>
                  <a:gd name="T20" fmla="*/ 0 w 242"/>
                  <a:gd name="T21" fmla="*/ 0 h 346"/>
                  <a:gd name="T22" fmla="*/ 0 w 242"/>
                  <a:gd name="T23" fmla="*/ 0 h 346"/>
                  <a:gd name="T24" fmla="*/ 0 w 242"/>
                  <a:gd name="T25" fmla="*/ 0 h 346"/>
                  <a:gd name="T26" fmla="*/ 0 w 242"/>
                  <a:gd name="T27" fmla="*/ 0 h 346"/>
                  <a:gd name="T28" fmla="*/ 0 w 242"/>
                  <a:gd name="T29" fmla="*/ 0 h 346"/>
                  <a:gd name="T30" fmla="*/ 0 w 242"/>
                  <a:gd name="T31" fmla="*/ 0 h 346"/>
                  <a:gd name="T32" fmla="*/ 0 w 242"/>
                  <a:gd name="T33" fmla="*/ 0 h 346"/>
                  <a:gd name="T34" fmla="*/ 0 w 242"/>
                  <a:gd name="T35" fmla="*/ 0 h 346"/>
                  <a:gd name="T36" fmla="*/ 0 w 242"/>
                  <a:gd name="T37" fmla="*/ 0 h 346"/>
                  <a:gd name="T38" fmla="*/ 0 w 242"/>
                  <a:gd name="T39" fmla="*/ 0 h 346"/>
                  <a:gd name="T40" fmla="*/ 0 w 242"/>
                  <a:gd name="T41" fmla="*/ 0 h 346"/>
                  <a:gd name="T42" fmla="*/ 0 w 242"/>
                  <a:gd name="T43" fmla="*/ 0 h 3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2"/>
                  <a:gd name="T67" fmla="*/ 0 h 346"/>
                  <a:gd name="T68" fmla="*/ 242 w 242"/>
                  <a:gd name="T69" fmla="*/ 346 h 34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2" h="346">
                    <a:moveTo>
                      <a:pt x="0" y="0"/>
                    </a:moveTo>
                    <a:lnTo>
                      <a:pt x="69" y="0"/>
                    </a:lnTo>
                    <a:lnTo>
                      <a:pt x="101" y="3"/>
                    </a:lnTo>
                    <a:lnTo>
                      <a:pt x="130" y="11"/>
                    </a:lnTo>
                    <a:lnTo>
                      <a:pt x="156" y="24"/>
                    </a:lnTo>
                    <a:lnTo>
                      <a:pt x="180" y="41"/>
                    </a:lnTo>
                    <a:lnTo>
                      <a:pt x="201" y="62"/>
                    </a:lnTo>
                    <a:lnTo>
                      <a:pt x="218" y="86"/>
                    </a:lnTo>
                    <a:lnTo>
                      <a:pt x="232" y="112"/>
                    </a:lnTo>
                    <a:lnTo>
                      <a:pt x="239" y="142"/>
                    </a:lnTo>
                    <a:lnTo>
                      <a:pt x="242" y="173"/>
                    </a:lnTo>
                    <a:lnTo>
                      <a:pt x="239" y="204"/>
                    </a:lnTo>
                    <a:lnTo>
                      <a:pt x="232" y="234"/>
                    </a:lnTo>
                    <a:lnTo>
                      <a:pt x="218" y="260"/>
                    </a:lnTo>
                    <a:lnTo>
                      <a:pt x="201" y="284"/>
                    </a:lnTo>
                    <a:lnTo>
                      <a:pt x="180" y="305"/>
                    </a:lnTo>
                    <a:lnTo>
                      <a:pt x="156" y="322"/>
                    </a:lnTo>
                    <a:lnTo>
                      <a:pt x="130" y="335"/>
                    </a:lnTo>
                    <a:lnTo>
                      <a:pt x="101" y="343"/>
                    </a:lnTo>
                    <a:lnTo>
                      <a:pt x="69" y="346"/>
                    </a:lnTo>
                    <a:lnTo>
                      <a:pt x="0" y="346"/>
                    </a:lnTo>
                    <a:lnTo>
                      <a:pt x="0" y="0"/>
                    </a:lnTo>
                    <a:close/>
                  </a:path>
                </a:pathLst>
              </a:custGeom>
              <a:grpFill/>
              <a:ln w="9525">
                <a:noFill/>
                <a:round/>
                <a:headEnd/>
                <a:tailEnd/>
              </a:ln>
            </p:spPr>
            <p:txBody>
              <a:bodyPr wrap="none" anchor="ctr"/>
              <a:lstStyle/>
              <a:p>
                <a:endParaRPr lang="en-GB" sz="1000">
                  <a:solidFill>
                    <a:schemeClr val="tx2">
                      <a:lumMod val="60000"/>
                      <a:lumOff val="40000"/>
                    </a:schemeClr>
                  </a:solidFill>
                  <a:latin typeface="Calibri" pitchFamily="34" charset="0"/>
                </a:endParaRPr>
              </a:p>
            </p:txBody>
          </p:sp>
          <p:sp>
            <p:nvSpPr>
              <p:cNvPr id="104" name="Freeform 118"/>
              <p:cNvSpPr>
                <a:spLocks noChangeArrowheads="1"/>
              </p:cNvSpPr>
              <p:nvPr/>
            </p:nvSpPr>
            <p:spPr bwMode="auto">
              <a:xfrm rot="16200000">
                <a:off x="3242667" y="2348551"/>
                <a:ext cx="199415" cy="140099"/>
              </a:xfrm>
              <a:custGeom>
                <a:avLst/>
                <a:gdLst>
                  <a:gd name="T0" fmla="*/ 0 w 1762"/>
                  <a:gd name="T1" fmla="*/ 0 h 1244"/>
                  <a:gd name="T2" fmla="*/ 0 w 1762"/>
                  <a:gd name="T3" fmla="*/ 0 h 1244"/>
                  <a:gd name="T4" fmla="*/ 0 w 1762"/>
                  <a:gd name="T5" fmla="*/ 0 h 1244"/>
                  <a:gd name="T6" fmla="*/ 0 w 1762"/>
                  <a:gd name="T7" fmla="*/ 0 h 1244"/>
                  <a:gd name="T8" fmla="*/ 0 w 1762"/>
                  <a:gd name="T9" fmla="*/ 0 h 1244"/>
                  <a:gd name="T10" fmla="*/ 0 w 1762"/>
                  <a:gd name="T11" fmla="*/ 0 h 1244"/>
                  <a:gd name="T12" fmla="*/ 0 w 1762"/>
                  <a:gd name="T13" fmla="*/ 0 h 1244"/>
                  <a:gd name="T14" fmla="*/ 0 w 1762"/>
                  <a:gd name="T15" fmla="*/ 0 h 1244"/>
                  <a:gd name="T16" fmla="*/ 0 w 1762"/>
                  <a:gd name="T17" fmla="*/ 0 h 1244"/>
                  <a:gd name="T18" fmla="*/ 0 w 1762"/>
                  <a:gd name="T19" fmla="*/ 0 h 1244"/>
                  <a:gd name="T20" fmla="*/ 0 w 1762"/>
                  <a:gd name="T21" fmla="*/ 0 h 1244"/>
                  <a:gd name="T22" fmla="*/ 0 w 1762"/>
                  <a:gd name="T23" fmla="*/ 0 h 1244"/>
                  <a:gd name="T24" fmla="*/ 0 w 1762"/>
                  <a:gd name="T25" fmla="*/ 0 h 1244"/>
                  <a:gd name="T26" fmla="*/ 0 w 1762"/>
                  <a:gd name="T27" fmla="*/ 0 h 1244"/>
                  <a:gd name="T28" fmla="*/ 0 w 1762"/>
                  <a:gd name="T29" fmla="*/ 0 h 1244"/>
                  <a:gd name="T30" fmla="*/ 0 w 1762"/>
                  <a:gd name="T31" fmla="*/ 0 h 1244"/>
                  <a:gd name="T32" fmla="*/ 0 w 1762"/>
                  <a:gd name="T33" fmla="*/ 0 h 1244"/>
                  <a:gd name="T34" fmla="*/ 0 w 1762"/>
                  <a:gd name="T35" fmla="*/ 0 h 1244"/>
                  <a:gd name="T36" fmla="*/ 0 w 1762"/>
                  <a:gd name="T37" fmla="*/ 0 h 1244"/>
                  <a:gd name="T38" fmla="*/ 0 w 1762"/>
                  <a:gd name="T39" fmla="*/ 0 h 1244"/>
                  <a:gd name="T40" fmla="*/ 0 w 1762"/>
                  <a:gd name="T41" fmla="*/ 0 h 1244"/>
                  <a:gd name="T42" fmla="*/ 0 w 1762"/>
                  <a:gd name="T43" fmla="*/ 0 h 1244"/>
                  <a:gd name="T44" fmla="*/ 0 w 1762"/>
                  <a:gd name="T45" fmla="*/ 0 h 1244"/>
                  <a:gd name="T46" fmla="*/ 0 w 1762"/>
                  <a:gd name="T47" fmla="*/ 0 h 1244"/>
                  <a:gd name="T48" fmla="*/ 0 w 1762"/>
                  <a:gd name="T49" fmla="*/ 0 h 1244"/>
                  <a:gd name="T50" fmla="*/ 0 w 1762"/>
                  <a:gd name="T51" fmla="*/ 0 h 1244"/>
                  <a:gd name="T52" fmla="*/ 0 w 1762"/>
                  <a:gd name="T53" fmla="*/ 0 h 1244"/>
                  <a:gd name="T54" fmla="*/ 0 w 1762"/>
                  <a:gd name="T55" fmla="*/ 0 h 1244"/>
                  <a:gd name="T56" fmla="*/ 0 w 1762"/>
                  <a:gd name="T57" fmla="*/ 0 h 1244"/>
                  <a:gd name="T58" fmla="*/ 0 w 1762"/>
                  <a:gd name="T59" fmla="*/ 0 h 1244"/>
                  <a:gd name="T60" fmla="*/ 0 w 1762"/>
                  <a:gd name="T61" fmla="*/ 0 h 1244"/>
                  <a:gd name="T62" fmla="*/ 0 w 1762"/>
                  <a:gd name="T63" fmla="*/ 0 h 1244"/>
                  <a:gd name="T64" fmla="*/ 0 w 1762"/>
                  <a:gd name="T65" fmla="*/ 0 h 1244"/>
                  <a:gd name="T66" fmla="*/ 0 w 1762"/>
                  <a:gd name="T67" fmla="*/ 0 h 1244"/>
                  <a:gd name="T68" fmla="*/ 0 w 1762"/>
                  <a:gd name="T69" fmla="*/ 0 h 1244"/>
                  <a:gd name="T70" fmla="*/ 0 w 1762"/>
                  <a:gd name="T71" fmla="*/ 0 h 1244"/>
                  <a:gd name="T72" fmla="*/ 0 w 1762"/>
                  <a:gd name="T73" fmla="*/ 0 h 1244"/>
                  <a:gd name="T74" fmla="*/ 0 w 1762"/>
                  <a:gd name="T75" fmla="*/ 0 h 1244"/>
                  <a:gd name="T76" fmla="*/ 0 w 1762"/>
                  <a:gd name="T77" fmla="*/ 0 h 1244"/>
                  <a:gd name="T78" fmla="*/ 0 w 1762"/>
                  <a:gd name="T79" fmla="*/ 0 h 1244"/>
                  <a:gd name="T80" fmla="*/ 0 w 1762"/>
                  <a:gd name="T81" fmla="*/ 0 h 1244"/>
                  <a:gd name="T82" fmla="*/ 0 w 1762"/>
                  <a:gd name="T83" fmla="*/ 0 h 1244"/>
                  <a:gd name="T84" fmla="*/ 0 w 1762"/>
                  <a:gd name="T85" fmla="*/ 0 h 1244"/>
                  <a:gd name="T86" fmla="*/ 0 w 1762"/>
                  <a:gd name="T87" fmla="*/ 0 h 1244"/>
                  <a:gd name="T88" fmla="*/ 0 w 1762"/>
                  <a:gd name="T89" fmla="*/ 0 h 1244"/>
                  <a:gd name="T90" fmla="*/ 0 w 1762"/>
                  <a:gd name="T91" fmla="*/ 0 h 1244"/>
                  <a:gd name="T92" fmla="*/ 0 w 1762"/>
                  <a:gd name="T93" fmla="*/ 0 h 1244"/>
                  <a:gd name="T94" fmla="*/ 0 w 1762"/>
                  <a:gd name="T95" fmla="*/ 0 h 1244"/>
                  <a:gd name="T96" fmla="*/ 0 w 1762"/>
                  <a:gd name="T97" fmla="*/ 0 h 1244"/>
                  <a:gd name="T98" fmla="*/ 0 w 1762"/>
                  <a:gd name="T99" fmla="*/ 0 h 1244"/>
                  <a:gd name="T100" fmla="*/ 0 w 1762"/>
                  <a:gd name="T101" fmla="*/ 0 h 1244"/>
                  <a:gd name="T102" fmla="*/ 0 w 1762"/>
                  <a:gd name="T103" fmla="*/ 0 h 1244"/>
                  <a:gd name="T104" fmla="*/ 0 w 1762"/>
                  <a:gd name="T105" fmla="*/ 0 h 1244"/>
                  <a:gd name="T106" fmla="*/ 0 w 1762"/>
                  <a:gd name="T107" fmla="*/ 0 h 1244"/>
                  <a:gd name="T108" fmla="*/ 0 w 1762"/>
                  <a:gd name="T109" fmla="*/ 0 h 1244"/>
                  <a:gd name="T110" fmla="*/ 0 w 1762"/>
                  <a:gd name="T111" fmla="*/ 0 h 1244"/>
                  <a:gd name="T112" fmla="*/ 0 w 1762"/>
                  <a:gd name="T113" fmla="*/ 0 h 1244"/>
                  <a:gd name="T114" fmla="*/ 0 w 1762"/>
                  <a:gd name="T115" fmla="*/ 0 h 1244"/>
                  <a:gd name="T116" fmla="*/ 0 w 1762"/>
                  <a:gd name="T117" fmla="*/ 0 h 1244"/>
                  <a:gd name="T118" fmla="*/ 0 w 1762"/>
                  <a:gd name="T119" fmla="*/ 0 h 1244"/>
                  <a:gd name="T120" fmla="*/ 0 w 1762"/>
                  <a:gd name="T121" fmla="*/ 0 h 1244"/>
                  <a:gd name="T122" fmla="*/ 0 w 1762"/>
                  <a:gd name="T123" fmla="*/ 0 h 1244"/>
                  <a:gd name="T124" fmla="*/ 0 w 1762"/>
                  <a:gd name="T125" fmla="*/ 0 h 12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62"/>
                  <a:gd name="T190" fmla="*/ 0 h 1244"/>
                  <a:gd name="T191" fmla="*/ 1762 w 1762"/>
                  <a:gd name="T192" fmla="*/ 1244 h 124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62" h="1244">
                    <a:moveTo>
                      <a:pt x="104" y="0"/>
                    </a:moveTo>
                    <a:lnTo>
                      <a:pt x="1762" y="0"/>
                    </a:lnTo>
                    <a:lnTo>
                      <a:pt x="1752" y="4"/>
                    </a:lnTo>
                    <a:lnTo>
                      <a:pt x="1742" y="16"/>
                    </a:lnTo>
                    <a:lnTo>
                      <a:pt x="1732" y="34"/>
                    </a:lnTo>
                    <a:lnTo>
                      <a:pt x="1722" y="61"/>
                    </a:lnTo>
                    <a:lnTo>
                      <a:pt x="1712" y="92"/>
                    </a:lnTo>
                    <a:lnTo>
                      <a:pt x="1704" y="130"/>
                    </a:lnTo>
                    <a:lnTo>
                      <a:pt x="1695" y="172"/>
                    </a:lnTo>
                    <a:lnTo>
                      <a:pt x="1687" y="219"/>
                    </a:lnTo>
                    <a:lnTo>
                      <a:pt x="1681" y="269"/>
                    </a:lnTo>
                    <a:lnTo>
                      <a:pt x="1675" y="322"/>
                    </a:lnTo>
                    <a:lnTo>
                      <a:pt x="1669" y="379"/>
                    </a:lnTo>
                    <a:lnTo>
                      <a:pt x="1665" y="438"/>
                    </a:lnTo>
                    <a:lnTo>
                      <a:pt x="1662" y="498"/>
                    </a:lnTo>
                    <a:lnTo>
                      <a:pt x="1660" y="560"/>
                    </a:lnTo>
                    <a:lnTo>
                      <a:pt x="1659" y="622"/>
                    </a:lnTo>
                    <a:lnTo>
                      <a:pt x="1660" y="684"/>
                    </a:lnTo>
                    <a:lnTo>
                      <a:pt x="1662" y="746"/>
                    </a:lnTo>
                    <a:lnTo>
                      <a:pt x="1665" y="806"/>
                    </a:lnTo>
                    <a:lnTo>
                      <a:pt x="1669" y="865"/>
                    </a:lnTo>
                    <a:lnTo>
                      <a:pt x="1675" y="922"/>
                    </a:lnTo>
                    <a:lnTo>
                      <a:pt x="1681" y="976"/>
                    </a:lnTo>
                    <a:lnTo>
                      <a:pt x="1687" y="1026"/>
                    </a:lnTo>
                    <a:lnTo>
                      <a:pt x="1695" y="1072"/>
                    </a:lnTo>
                    <a:lnTo>
                      <a:pt x="1704" y="1115"/>
                    </a:lnTo>
                    <a:lnTo>
                      <a:pt x="1712" y="1152"/>
                    </a:lnTo>
                    <a:lnTo>
                      <a:pt x="1722" y="1183"/>
                    </a:lnTo>
                    <a:lnTo>
                      <a:pt x="1732" y="1210"/>
                    </a:lnTo>
                    <a:lnTo>
                      <a:pt x="1742" y="1228"/>
                    </a:lnTo>
                    <a:lnTo>
                      <a:pt x="1752" y="1240"/>
                    </a:lnTo>
                    <a:lnTo>
                      <a:pt x="1762" y="1244"/>
                    </a:lnTo>
                    <a:lnTo>
                      <a:pt x="104" y="1244"/>
                    </a:lnTo>
                    <a:lnTo>
                      <a:pt x="93" y="1240"/>
                    </a:lnTo>
                    <a:lnTo>
                      <a:pt x="83" y="1228"/>
                    </a:lnTo>
                    <a:lnTo>
                      <a:pt x="73" y="1210"/>
                    </a:lnTo>
                    <a:lnTo>
                      <a:pt x="63" y="1183"/>
                    </a:lnTo>
                    <a:lnTo>
                      <a:pt x="53" y="1152"/>
                    </a:lnTo>
                    <a:lnTo>
                      <a:pt x="45" y="1115"/>
                    </a:lnTo>
                    <a:lnTo>
                      <a:pt x="37" y="1072"/>
                    </a:lnTo>
                    <a:lnTo>
                      <a:pt x="28" y="1026"/>
                    </a:lnTo>
                    <a:lnTo>
                      <a:pt x="22" y="976"/>
                    </a:lnTo>
                    <a:lnTo>
                      <a:pt x="16" y="922"/>
                    </a:lnTo>
                    <a:lnTo>
                      <a:pt x="10" y="865"/>
                    </a:lnTo>
                    <a:lnTo>
                      <a:pt x="6" y="806"/>
                    </a:lnTo>
                    <a:lnTo>
                      <a:pt x="3" y="746"/>
                    </a:lnTo>
                    <a:lnTo>
                      <a:pt x="1" y="684"/>
                    </a:lnTo>
                    <a:lnTo>
                      <a:pt x="0" y="622"/>
                    </a:lnTo>
                    <a:lnTo>
                      <a:pt x="1" y="560"/>
                    </a:lnTo>
                    <a:lnTo>
                      <a:pt x="3" y="498"/>
                    </a:lnTo>
                    <a:lnTo>
                      <a:pt x="6" y="438"/>
                    </a:lnTo>
                    <a:lnTo>
                      <a:pt x="10" y="379"/>
                    </a:lnTo>
                    <a:lnTo>
                      <a:pt x="16" y="322"/>
                    </a:lnTo>
                    <a:lnTo>
                      <a:pt x="22" y="269"/>
                    </a:lnTo>
                    <a:lnTo>
                      <a:pt x="28" y="219"/>
                    </a:lnTo>
                    <a:lnTo>
                      <a:pt x="37" y="172"/>
                    </a:lnTo>
                    <a:lnTo>
                      <a:pt x="45" y="130"/>
                    </a:lnTo>
                    <a:lnTo>
                      <a:pt x="53" y="92"/>
                    </a:lnTo>
                    <a:lnTo>
                      <a:pt x="63" y="61"/>
                    </a:lnTo>
                    <a:lnTo>
                      <a:pt x="73" y="34"/>
                    </a:lnTo>
                    <a:lnTo>
                      <a:pt x="83" y="16"/>
                    </a:lnTo>
                    <a:lnTo>
                      <a:pt x="93" y="4"/>
                    </a:lnTo>
                    <a:lnTo>
                      <a:pt x="104" y="0"/>
                    </a:lnTo>
                    <a:close/>
                  </a:path>
                </a:pathLst>
              </a:custGeom>
              <a:grpFill/>
              <a:ln w="9525">
                <a:noFill/>
                <a:round/>
                <a:headEnd/>
                <a:tailEnd/>
              </a:ln>
            </p:spPr>
            <p:txBody>
              <a:bodyPr wrap="none" anchor="ctr"/>
              <a:lstStyle/>
              <a:p>
                <a:endParaRPr lang="en-GB" sz="1000">
                  <a:solidFill>
                    <a:schemeClr val="tx2">
                      <a:lumMod val="60000"/>
                      <a:lumOff val="40000"/>
                    </a:schemeClr>
                  </a:solidFill>
                  <a:latin typeface="Calibri" pitchFamily="34" charset="0"/>
                </a:endParaRPr>
              </a:p>
            </p:txBody>
          </p:sp>
          <p:sp>
            <p:nvSpPr>
              <p:cNvPr id="105" name="Freeform 119"/>
              <p:cNvSpPr>
                <a:spLocks noChangeArrowheads="1"/>
              </p:cNvSpPr>
              <p:nvPr/>
            </p:nvSpPr>
            <p:spPr bwMode="auto">
              <a:xfrm rot="16200000">
                <a:off x="3162390" y="2268274"/>
                <a:ext cx="359969" cy="195320"/>
              </a:xfrm>
              <a:custGeom>
                <a:avLst/>
                <a:gdLst>
                  <a:gd name="T0" fmla="*/ 0 w 3180"/>
                  <a:gd name="T1" fmla="*/ 0 h 1728"/>
                  <a:gd name="T2" fmla="*/ 0 w 3180"/>
                  <a:gd name="T3" fmla="*/ 0 h 1728"/>
                  <a:gd name="T4" fmla="*/ 0 w 3180"/>
                  <a:gd name="T5" fmla="*/ 0 h 1728"/>
                  <a:gd name="T6" fmla="*/ 0 w 3180"/>
                  <a:gd name="T7" fmla="*/ 0 h 1728"/>
                  <a:gd name="T8" fmla="*/ 0 w 3180"/>
                  <a:gd name="T9" fmla="*/ 0 h 1728"/>
                  <a:gd name="T10" fmla="*/ 0 w 3180"/>
                  <a:gd name="T11" fmla="*/ 0 h 1728"/>
                  <a:gd name="T12" fmla="*/ 0 w 3180"/>
                  <a:gd name="T13" fmla="*/ 0 h 1728"/>
                  <a:gd name="T14" fmla="*/ 0 w 3180"/>
                  <a:gd name="T15" fmla="*/ 0 h 1728"/>
                  <a:gd name="T16" fmla="*/ 0 w 3180"/>
                  <a:gd name="T17" fmla="*/ 0 h 1728"/>
                  <a:gd name="T18" fmla="*/ 0 w 3180"/>
                  <a:gd name="T19" fmla="*/ 0 h 1728"/>
                  <a:gd name="T20" fmla="*/ 0 w 3180"/>
                  <a:gd name="T21" fmla="*/ 0 h 1728"/>
                  <a:gd name="T22" fmla="*/ 0 w 3180"/>
                  <a:gd name="T23" fmla="*/ 0 h 1728"/>
                  <a:gd name="T24" fmla="*/ 0 w 3180"/>
                  <a:gd name="T25" fmla="*/ 0 h 1728"/>
                  <a:gd name="T26" fmla="*/ 0 w 3180"/>
                  <a:gd name="T27" fmla="*/ 0 h 1728"/>
                  <a:gd name="T28" fmla="*/ 0 w 3180"/>
                  <a:gd name="T29" fmla="*/ 0 h 1728"/>
                  <a:gd name="T30" fmla="*/ 0 w 3180"/>
                  <a:gd name="T31" fmla="*/ 0 h 1728"/>
                  <a:gd name="T32" fmla="*/ 0 w 3180"/>
                  <a:gd name="T33" fmla="*/ 0 h 1728"/>
                  <a:gd name="T34" fmla="*/ 0 w 3180"/>
                  <a:gd name="T35" fmla="*/ 0 h 1728"/>
                  <a:gd name="T36" fmla="*/ 0 w 3180"/>
                  <a:gd name="T37" fmla="*/ 0 h 1728"/>
                  <a:gd name="T38" fmla="*/ 0 w 3180"/>
                  <a:gd name="T39" fmla="*/ 0 h 1728"/>
                  <a:gd name="T40" fmla="*/ 0 w 3180"/>
                  <a:gd name="T41" fmla="*/ 0 h 1728"/>
                  <a:gd name="T42" fmla="*/ 0 w 3180"/>
                  <a:gd name="T43" fmla="*/ 0 h 1728"/>
                  <a:gd name="T44" fmla="*/ 0 w 3180"/>
                  <a:gd name="T45" fmla="*/ 0 h 1728"/>
                  <a:gd name="T46" fmla="*/ 0 w 3180"/>
                  <a:gd name="T47" fmla="*/ 0 h 1728"/>
                  <a:gd name="T48" fmla="*/ 0 w 3180"/>
                  <a:gd name="T49" fmla="*/ 0 h 1728"/>
                  <a:gd name="T50" fmla="*/ 0 w 3180"/>
                  <a:gd name="T51" fmla="*/ 0 h 1728"/>
                  <a:gd name="T52" fmla="*/ 0 w 3180"/>
                  <a:gd name="T53" fmla="*/ 0 h 1728"/>
                  <a:gd name="T54" fmla="*/ 0 w 3180"/>
                  <a:gd name="T55" fmla="*/ 0 h 1728"/>
                  <a:gd name="T56" fmla="*/ 0 w 3180"/>
                  <a:gd name="T57" fmla="*/ 0 h 1728"/>
                  <a:gd name="T58" fmla="*/ 0 w 3180"/>
                  <a:gd name="T59" fmla="*/ 0 h 1728"/>
                  <a:gd name="T60" fmla="*/ 0 w 3180"/>
                  <a:gd name="T61" fmla="*/ 0 h 1728"/>
                  <a:gd name="T62" fmla="*/ 0 w 3180"/>
                  <a:gd name="T63" fmla="*/ 0 h 1728"/>
                  <a:gd name="T64" fmla="*/ 0 w 3180"/>
                  <a:gd name="T65" fmla="*/ 0 h 1728"/>
                  <a:gd name="T66" fmla="*/ 0 w 3180"/>
                  <a:gd name="T67" fmla="*/ 0 h 1728"/>
                  <a:gd name="T68" fmla="*/ 0 w 3180"/>
                  <a:gd name="T69" fmla="*/ 0 h 1728"/>
                  <a:gd name="T70" fmla="*/ 0 w 3180"/>
                  <a:gd name="T71" fmla="*/ 0 h 1728"/>
                  <a:gd name="T72" fmla="*/ 0 w 3180"/>
                  <a:gd name="T73" fmla="*/ 0 h 1728"/>
                  <a:gd name="T74" fmla="*/ 0 w 3180"/>
                  <a:gd name="T75" fmla="*/ 0 h 1728"/>
                  <a:gd name="T76" fmla="*/ 0 w 3180"/>
                  <a:gd name="T77" fmla="*/ 0 h 1728"/>
                  <a:gd name="T78" fmla="*/ 0 w 3180"/>
                  <a:gd name="T79" fmla="*/ 0 h 1728"/>
                  <a:gd name="T80" fmla="*/ 0 w 3180"/>
                  <a:gd name="T81" fmla="*/ 0 h 1728"/>
                  <a:gd name="T82" fmla="*/ 0 w 3180"/>
                  <a:gd name="T83" fmla="*/ 0 h 1728"/>
                  <a:gd name="T84" fmla="*/ 0 w 3180"/>
                  <a:gd name="T85" fmla="*/ 0 h 1728"/>
                  <a:gd name="T86" fmla="*/ 0 w 3180"/>
                  <a:gd name="T87" fmla="*/ 0 h 1728"/>
                  <a:gd name="T88" fmla="*/ 0 w 3180"/>
                  <a:gd name="T89" fmla="*/ 0 h 1728"/>
                  <a:gd name="T90" fmla="*/ 0 w 3180"/>
                  <a:gd name="T91" fmla="*/ 0 h 172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80"/>
                  <a:gd name="T139" fmla="*/ 0 h 1728"/>
                  <a:gd name="T140" fmla="*/ 3180 w 3180"/>
                  <a:gd name="T141" fmla="*/ 1728 h 172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80" h="1728">
                    <a:moveTo>
                      <a:pt x="264" y="138"/>
                    </a:moveTo>
                    <a:lnTo>
                      <a:pt x="254" y="157"/>
                    </a:lnTo>
                    <a:lnTo>
                      <a:pt x="244" y="182"/>
                    </a:lnTo>
                    <a:lnTo>
                      <a:pt x="234" y="214"/>
                    </a:lnTo>
                    <a:lnTo>
                      <a:pt x="222" y="250"/>
                    </a:lnTo>
                    <a:lnTo>
                      <a:pt x="211" y="292"/>
                    </a:lnTo>
                    <a:lnTo>
                      <a:pt x="200" y="338"/>
                    </a:lnTo>
                    <a:lnTo>
                      <a:pt x="189" y="389"/>
                    </a:lnTo>
                    <a:lnTo>
                      <a:pt x="179" y="442"/>
                    </a:lnTo>
                    <a:lnTo>
                      <a:pt x="169" y="497"/>
                    </a:lnTo>
                    <a:lnTo>
                      <a:pt x="160" y="556"/>
                    </a:lnTo>
                    <a:lnTo>
                      <a:pt x="153" y="617"/>
                    </a:lnTo>
                    <a:lnTo>
                      <a:pt x="147" y="678"/>
                    </a:lnTo>
                    <a:lnTo>
                      <a:pt x="142" y="740"/>
                    </a:lnTo>
                    <a:lnTo>
                      <a:pt x="139" y="802"/>
                    </a:lnTo>
                    <a:lnTo>
                      <a:pt x="138" y="864"/>
                    </a:lnTo>
                    <a:lnTo>
                      <a:pt x="139" y="930"/>
                    </a:lnTo>
                    <a:lnTo>
                      <a:pt x="142" y="995"/>
                    </a:lnTo>
                    <a:lnTo>
                      <a:pt x="147" y="1059"/>
                    </a:lnTo>
                    <a:lnTo>
                      <a:pt x="153" y="1122"/>
                    </a:lnTo>
                    <a:lnTo>
                      <a:pt x="160" y="1182"/>
                    </a:lnTo>
                    <a:lnTo>
                      <a:pt x="169" y="1241"/>
                    </a:lnTo>
                    <a:lnTo>
                      <a:pt x="178" y="1297"/>
                    </a:lnTo>
                    <a:lnTo>
                      <a:pt x="189" y="1349"/>
                    </a:lnTo>
                    <a:lnTo>
                      <a:pt x="199" y="1398"/>
                    </a:lnTo>
                    <a:lnTo>
                      <a:pt x="209" y="1443"/>
                    </a:lnTo>
                    <a:lnTo>
                      <a:pt x="221" y="1483"/>
                    </a:lnTo>
                    <a:lnTo>
                      <a:pt x="232" y="1519"/>
                    </a:lnTo>
                    <a:lnTo>
                      <a:pt x="243" y="1548"/>
                    </a:lnTo>
                    <a:lnTo>
                      <a:pt x="253" y="1572"/>
                    </a:lnTo>
                    <a:lnTo>
                      <a:pt x="263" y="1590"/>
                    </a:lnTo>
                    <a:lnTo>
                      <a:pt x="3053" y="1590"/>
                    </a:lnTo>
                    <a:lnTo>
                      <a:pt x="3037" y="1549"/>
                    </a:lnTo>
                    <a:lnTo>
                      <a:pt x="3023" y="1504"/>
                    </a:lnTo>
                    <a:lnTo>
                      <a:pt x="3011" y="1456"/>
                    </a:lnTo>
                    <a:lnTo>
                      <a:pt x="2999" y="1405"/>
                    </a:lnTo>
                    <a:lnTo>
                      <a:pt x="2989" y="1354"/>
                    </a:lnTo>
                    <a:lnTo>
                      <a:pt x="2981" y="1303"/>
                    </a:lnTo>
                    <a:lnTo>
                      <a:pt x="2972" y="1250"/>
                    </a:lnTo>
                    <a:lnTo>
                      <a:pt x="2965" y="1198"/>
                    </a:lnTo>
                    <a:lnTo>
                      <a:pt x="2959" y="1148"/>
                    </a:lnTo>
                    <a:lnTo>
                      <a:pt x="2953" y="1099"/>
                    </a:lnTo>
                    <a:lnTo>
                      <a:pt x="2949" y="1053"/>
                    </a:lnTo>
                    <a:lnTo>
                      <a:pt x="2945" y="1010"/>
                    </a:lnTo>
                    <a:lnTo>
                      <a:pt x="2943" y="970"/>
                    </a:lnTo>
                    <a:lnTo>
                      <a:pt x="2940" y="935"/>
                    </a:lnTo>
                    <a:lnTo>
                      <a:pt x="2939" y="905"/>
                    </a:lnTo>
                    <a:lnTo>
                      <a:pt x="2938" y="882"/>
                    </a:lnTo>
                    <a:lnTo>
                      <a:pt x="2938" y="864"/>
                    </a:lnTo>
                    <a:lnTo>
                      <a:pt x="2940" y="773"/>
                    </a:lnTo>
                    <a:lnTo>
                      <a:pt x="2945" y="679"/>
                    </a:lnTo>
                    <a:lnTo>
                      <a:pt x="2954" y="583"/>
                    </a:lnTo>
                    <a:lnTo>
                      <a:pt x="2966" y="489"/>
                    </a:lnTo>
                    <a:lnTo>
                      <a:pt x="2982" y="397"/>
                    </a:lnTo>
                    <a:lnTo>
                      <a:pt x="2999" y="309"/>
                    </a:lnTo>
                    <a:lnTo>
                      <a:pt x="3012" y="258"/>
                    </a:lnTo>
                    <a:lnTo>
                      <a:pt x="3025" y="213"/>
                    </a:lnTo>
                    <a:lnTo>
                      <a:pt x="3037" y="173"/>
                    </a:lnTo>
                    <a:lnTo>
                      <a:pt x="3050" y="138"/>
                    </a:lnTo>
                    <a:lnTo>
                      <a:pt x="264" y="138"/>
                    </a:lnTo>
                    <a:close/>
                    <a:moveTo>
                      <a:pt x="242" y="0"/>
                    </a:moveTo>
                    <a:lnTo>
                      <a:pt x="3180" y="0"/>
                    </a:lnTo>
                    <a:lnTo>
                      <a:pt x="3180" y="182"/>
                    </a:lnTo>
                    <a:lnTo>
                      <a:pt x="3168" y="216"/>
                    </a:lnTo>
                    <a:lnTo>
                      <a:pt x="3156" y="254"/>
                    </a:lnTo>
                    <a:lnTo>
                      <a:pt x="3144" y="300"/>
                    </a:lnTo>
                    <a:lnTo>
                      <a:pt x="3132" y="349"/>
                    </a:lnTo>
                    <a:lnTo>
                      <a:pt x="3121" y="403"/>
                    </a:lnTo>
                    <a:lnTo>
                      <a:pt x="3110" y="462"/>
                    </a:lnTo>
                    <a:lnTo>
                      <a:pt x="3101" y="524"/>
                    </a:lnTo>
                    <a:lnTo>
                      <a:pt x="3093" y="588"/>
                    </a:lnTo>
                    <a:lnTo>
                      <a:pt x="3085" y="655"/>
                    </a:lnTo>
                    <a:lnTo>
                      <a:pt x="3080" y="724"/>
                    </a:lnTo>
                    <a:lnTo>
                      <a:pt x="3077" y="794"/>
                    </a:lnTo>
                    <a:lnTo>
                      <a:pt x="3076" y="864"/>
                    </a:lnTo>
                    <a:lnTo>
                      <a:pt x="3077" y="930"/>
                    </a:lnTo>
                    <a:lnTo>
                      <a:pt x="3080" y="996"/>
                    </a:lnTo>
                    <a:lnTo>
                      <a:pt x="3085" y="1062"/>
                    </a:lnTo>
                    <a:lnTo>
                      <a:pt x="3093" y="1127"/>
                    </a:lnTo>
                    <a:lnTo>
                      <a:pt x="3101" y="1191"/>
                    </a:lnTo>
                    <a:lnTo>
                      <a:pt x="3110" y="1253"/>
                    </a:lnTo>
                    <a:lnTo>
                      <a:pt x="3121" y="1311"/>
                    </a:lnTo>
                    <a:lnTo>
                      <a:pt x="3132" y="1366"/>
                    </a:lnTo>
                    <a:lnTo>
                      <a:pt x="3144" y="1417"/>
                    </a:lnTo>
                    <a:lnTo>
                      <a:pt x="3155" y="1463"/>
                    </a:lnTo>
                    <a:lnTo>
                      <a:pt x="3168" y="1504"/>
                    </a:lnTo>
                    <a:lnTo>
                      <a:pt x="3180" y="1539"/>
                    </a:lnTo>
                    <a:lnTo>
                      <a:pt x="3180" y="1728"/>
                    </a:lnTo>
                    <a:lnTo>
                      <a:pt x="242" y="1728"/>
                    </a:lnTo>
                    <a:lnTo>
                      <a:pt x="220" y="1725"/>
                    </a:lnTo>
                    <a:lnTo>
                      <a:pt x="199" y="1714"/>
                    </a:lnTo>
                    <a:lnTo>
                      <a:pt x="179" y="1699"/>
                    </a:lnTo>
                    <a:lnTo>
                      <a:pt x="160" y="1678"/>
                    </a:lnTo>
                    <a:lnTo>
                      <a:pt x="142" y="1651"/>
                    </a:lnTo>
                    <a:lnTo>
                      <a:pt x="127" y="1620"/>
                    </a:lnTo>
                    <a:lnTo>
                      <a:pt x="111" y="1585"/>
                    </a:lnTo>
                    <a:lnTo>
                      <a:pt x="97" y="1547"/>
                    </a:lnTo>
                    <a:lnTo>
                      <a:pt x="85" y="1505"/>
                    </a:lnTo>
                    <a:lnTo>
                      <a:pt x="72" y="1461"/>
                    </a:lnTo>
                    <a:lnTo>
                      <a:pt x="62" y="1415"/>
                    </a:lnTo>
                    <a:lnTo>
                      <a:pt x="52" y="1368"/>
                    </a:lnTo>
                    <a:lnTo>
                      <a:pt x="43" y="1319"/>
                    </a:lnTo>
                    <a:lnTo>
                      <a:pt x="36" y="1270"/>
                    </a:lnTo>
                    <a:lnTo>
                      <a:pt x="28" y="1221"/>
                    </a:lnTo>
                    <a:lnTo>
                      <a:pt x="22" y="1173"/>
                    </a:lnTo>
                    <a:lnTo>
                      <a:pt x="17" y="1125"/>
                    </a:lnTo>
                    <a:lnTo>
                      <a:pt x="12" y="1080"/>
                    </a:lnTo>
                    <a:lnTo>
                      <a:pt x="8" y="1036"/>
                    </a:lnTo>
                    <a:lnTo>
                      <a:pt x="5" y="994"/>
                    </a:lnTo>
                    <a:lnTo>
                      <a:pt x="3" y="956"/>
                    </a:lnTo>
                    <a:lnTo>
                      <a:pt x="1" y="921"/>
                    </a:lnTo>
                    <a:lnTo>
                      <a:pt x="0" y="890"/>
                    </a:lnTo>
                    <a:lnTo>
                      <a:pt x="0" y="864"/>
                    </a:lnTo>
                    <a:lnTo>
                      <a:pt x="0" y="848"/>
                    </a:lnTo>
                    <a:lnTo>
                      <a:pt x="1" y="828"/>
                    </a:lnTo>
                    <a:lnTo>
                      <a:pt x="2" y="803"/>
                    </a:lnTo>
                    <a:lnTo>
                      <a:pt x="4" y="773"/>
                    </a:lnTo>
                    <a:lnTo>
                      <a:pt x="6" y="740"/>
                    </a:lnTo>
                    <a:lnTo>
                      <a:pt x="8" y="703"/>
                    </a:lnTo>
                    <a:lnTo>
                      <a:pt x="13" y="663"/>
                    </a:lnTo>
                    <a:lnTo>
                      <a:pt x="17" y="621"/>
                    </a:lnTo>
                    <a:lnTo>
                      <a:pt x="21" y="577"/>
                    </a:lnTo>
                    <a:lnTo>
                      <a:pt x="27" y="532"/>
                    </a:lnTo>
                    <a:lnTo>
                      <a:pt x="34" y="486"/>
                    </a:lnTo>
                    <a:lnTo>
                      <a:pt x="41" y="439"/>
                    </a:lnTo>
                    <a:lnTo>
                      <a:pt x="48" y="392"/>
                    </a:lnTo>
                    <a:lnTo>
                      <a:pt x="58" y="346"/>
                    </a:lnTo>
                    <a:lnTo>
                      <a:pt x="67" y="300"/>
                    </a:lnTo>
                    <a:lnTo>
                      <a:pt x="77" y="256"/>
                    </a:lnTo>
                    <a:lnTo>
                      <a:pt x="89" y="214"/>
                    </a:lnTo>
                    <a:lnTo>
                      <a:pt x="102" y="174"/>
                    </a:lnTo>
                    <a:lnTo>
                      <a:pt x="115" y="137"/>
                    </a:lnTo>
                    <a:lnTo>
                      <a:pt x="130" y="104"/>
                    </a:lnTo>
                    <a:lnTo>
                      <a:pt x="146" y="74"/>
                    </a:lnTo>
                    <a:lnTo>
                      <a:pt x="162" y="48"/>
                    </a:lnTo>
                    <a:lnTo>
                      <a:pt x="180" y="28"/>
                    </a:lnTo>
                    <a:lnTo>
                      <a:pt x="200" y="13"/>
                    </a:lnTo>
                    <a:lnTo>
                      <a:pt x="220" y="3"/>
                    </a:lnTo>
                    <a:lnTo>
                      <a:pt x="242" y="0"/>
                    </a:lnTo>
                    <a:close/>
                  </a:path>
                </a:pathLst>
              </a:custGeom>
              <a:grpFill/>
              <a:ln w="9525">
                <a:noFill/>
                <a:round/>
                <a:headEnd/>
                <a:tailEnd/>
              </a:ln>
            </p:spPr>
            <p:txBody>
              <a:bodyPr wrap="none" anchor="ctr"/>
              <a:lstStyle/>
              <a:p>
                <a:endParaRPr lang="en-GB" sz="1000">
                  <a:solidFill>
                    <a:schemeClr val="tx2">
                      <a:lumMod val="60000"/>
                      <a:lumOff val="40000"/>
                    </a:schemeClr>
                  </a:solidFill>
                  <a:latin typeface="Calibri" pitchFamily="34" charset="0"/>
                </a:endParaRPr>
              </a:p>
            </p:txBody>
          </p:sp>
        </p:grpSp>
        <p:sp>
          <p:nvSpPr>
            <p:cNvPr id="95" name="Rectangle 94"/>
            <p:cNvSpPr/>
            <p:nvPr/>
          </p:nvSpPr>
          <p:spPr>
            <a:xfrm>
              <a:off x="5786760" y="3861592"/>
              <a:ext cx="758679" cy="175769"/>
            </a:xfrm>
            <a:prstGeom prst="rect">
              <a:avLst/>
            </a:prstGeom>
          </p:spPr>
          <p:txBody>
            <a:bodyPr wrap="square" lIns="0" tIns="0" rIns="0" bIns="0">
              <a:noAutofit/>
            </a:bodyPr>
            <a:lstStyle/>
            <a:p>
              <a:pPr algn="ctr"/>
              <a:r>
                <a:rPr lang="en-GB" sz="1000" dirty="0" smtClean="0">
                  <a:solidFill>
                    <a:schemeClr val="tx2">
                      <a:lumMod val="60000"/>
                      <a:lumOff val="40000"/>
                    </a:schemeClr>
                  </a:solidFill>
                  <a:latin typeface="Calibri" pitchFamily="34" charset="0"/>
                </a:rPr>
                <a:t>Customer Service</a:t>
              </a:r>
            </a:p>
          </p:txBody>
        </p:sp>
        <p:grpSp>
          <p:nvGrpSpPr>
            <p:cNvPr id="96" name="Group 229"/>
            <p:cNvGrpSpPr>
              <a:grpSpLocks noChangeAspect="1"/>
            </p:cNvGrpSpPr>
            <p:nvPr/>
          </p:nvGrpSpPr>
          <p:grpSpPr>
            <a:xfrm>
              <a:off x="6089532" y="3354272"/>
              <a:ext cx="176219" cy="476237"/>
              <a:chOff x="8472755" y="3842625"/>
              <a:chExt cx="303458" cy="820087"/>
            </a:xfrm>
            <a:solidFill>
              <a:schemeClr val="tx2">
                <a:lumMod val="60000"/>
                <a:lumOff val="40000"/>
              </a:schemeClr>
            </a:solidFill>
          </p:grpSpPr>
          <p:sp>
            <p:nvSpPr>
              <p:cNvPr id="101" name="Freeform 100"/>
              <p:cNvSpPr>
                <a:spLocks noChangeArrowheads="1"/>
              </p:cNvSpPr>
              <p:nvPr/>
            </p:nvSpPr>
            <p:spPr bwMode="auto">
              <a:xfrm>
                <a:off x="8472755" y="4045765"/>
                <a:ext cx="303458" cy="616947"/>
              </a:xfrm>
              <a:custGeom>
                <a:avLst/>
                <a:gdLst>
                  <a:gd name="T0" fmla="*/ 0 w 1102"/>
                  <a:gd name="T1" fmla="*/ 0 h 2227"/>
                  <a:gd name="T2" fmla="*/ 0 w 1102"/>
                  <a:gd name="T3" fmla="*/ 0 h 2227"/>
                  <a:gd name="T4" fmla="*/ 0 w 1102"/>
                  <a:gd name="T5" fmla="*/ 0 h 2227"/>
                  <a:gd name="T6" fmla="*/ 0 w 1102"/>
                  <a:gd name="T7" fmla="*/ 0 h 2227"/>
                  <a:gd name="T8" fmla="*/ 0 w 1102"/>
                  <a:gd name="T9" fmla="*/ 0 h 2227"/>
                  <a:gd name="T10" fmla="*/ 0 w 1102"/>
                  <a:gd name="T11" fmla="*/ 0 h 2227"/>
                  <a:gd name="T12" fmla="*/ 0 w 1102"/>
                  <a:gd name="T13" fmla="*/ 0 h 2227"/>
                  <a:gd name="T14" fmla="*/ 0 w 1102"/>
                  <a:gd name="T15" fmla="*/ 0 h 2227"/>
                  <a:gd name="T16" fmla="*/ 0 w 1102"/>
                  <a:gd name="T17" fmla="*/ 0 h 2227"/>
                  <a:gd name="T18" fmla="*/ 0 w 1102"/>
                  <a:gd name="T19" fmla="*/ 0 h 2227"/>
                  <a:gd name="T20" fmla="*/ 0 w 1102"/>
                  <a:gd name="T21" fmla="*/ 0 h 2227"/>
                  <a:gd name="T22" fmla="*/ 0 w 1102"/>
                  <a:gd name="T23" fmla="*/ 0 h 2227"/>
                  <a:gd name="T24" fmla="*/ 0 w 1102"/>
                  <a:gd name="T25" fmla="*/ 0 h 2227"/>
                  <a:gd name="T26" fmla="*/ 0 w 1102"/>
                  <a:gd name="T27" fmla="*/ 0 h 2227"/>
                  <a:gd name="T28" fmla="*/ 0 w 1102"/>
                  <a:gd name="T29" fmla="*/ 0 h 2227"/>
                  <a:gd name="T30" fmla="*/ 0 w 1102"/>
                  <a:gd name="T31" fmla="*/ 0 h 2227"/>
                  <a:gd name="T32" fmla="*/ 0 w 1102"/>
                  <a:gd name="T33" fmla="*/ 0 h 2227"/>
                  <a:gd name="T34" fmla="*/ 0 w 1102"/>
                  <a:gd name="T35" fmla="*/ 0 h 2227"/>
                  <a:gd name="T36" fmla="*/ 0 w 1102"/>
                  <a:gd name="T37" fmla="*/ 0 h 2227"/>
                  <a:gd name="T38" fmla="*/ 0 w 1102"/>
                  <a:gd name="T39" fmla="*/ 0 h 2227"/>
                  <a:gd name="T40" fmla="*/ 0 w 1102"/>
                  <a:gd name="T41" fmla="*/ 0 h 2227"/>
                  <a:gd name="T42" fmla="*/ 0 w 1102"/>
                  <a:gd name="T43" fmla="*/ 0 h 2227"/>
                  <a:gd name="T44" fmla="*/ 0 w 1102"/>
                  <a:gd name="T45" fmla="*/ 0 h 2227"/>
                  <a:gd name="T46" fmla="*/ 0 w 1102"/>
                  <a:gd name="T47" fmla="*/ 0 h 2227"/>
                  <a:gd name="T48" fmla="*/ 0 w 1102"/>
                  <a:gd name="T49" fmla="*/ 0 h 2227"/>
                  <a:gd name="T50" fmla="*/ 0 w 1102"/>
                  <a:gd name="T51" fmla="*/ 0 h 2227"/>
                  <a:gd name="T52" fmla="*/ 0 w 1102"/>
                  <a:gd name="T53" fmla="*/ 0 h 2227"/>
                  <a:gd name="T54" fmla="*/ 0 w 1102"/>
                  <a:gd name="T55" fmla="*/ 0 h 2227"/>
                  <a:gd name="T56" fmla="*/ 0 w 1102"/>
                  <a:gd name="T57" fmla="*/ 0 h 2227"/>
                  <a:gd name="T58" fmla="*/ 0 w 1102"/>
                  <a:gd name="T59" fmla="*/ 0 h 2227"/>
                  <a:gd name="T60" fmla="*/ 0 w 1102"/>
                  <a:gd name="T61" fmla="*/ 0 h 2227"/>
                  <a:gd name="T62" fmla="*/ 0 w 1102"/>
                  <a:gd name="T63" fmla="*/ 0 h 2227"/>
                  <a:gd name="T64" fmla="*/ 0 w 1102"/>
                  <a:gd name="T65" fmla="*/ 0 h 2227"/>
                  <a:gd name="T66" fmla="*/ 0 w 1102"/>
                  <a:gd name="T67" fmla="*/ 0 h 2227"/>
                  <a:gd name="T68" fmla="*/ 0 w 1102"/>
                  <a:gd name="T69" fmla="*/ 0 h 2227"/>
                  <a:gd name="T70" fmla="*/ 0 w 1102"/>
                  <a:gd name="T71" fmla="*/ 0 h 2227"/>
                  <a:gd name="T72" fmla="*/ 0 w 1102"/>
                  <a:gd name="T73" fmla="*/ 0 h 2227"/>
                  <a:gd name="T74" fmla="*/ 0 w 1102"/>
                  <a:gd name="T75" fmla="*/ 0 h 2227"/>
                  <a:gd name="T76" fmla="*/ 0 w 1102"/>
                  <a:gd name="T77" fmla="*/ 0 h 2227"/>
                  <a:gd name="T78" fmla="*/ 0 w 1102"/>
                  <a:gd name="T79" fmla="*/ 0 h 2227"/>
                  <a:gd name="T80" fmla="*/ 0 w 1102"/>
                  <a:gd name="T81" fmla="*/ 0 h 2227"/>
                  <a:gd name="T82" fmla="*/ 0 w 1102"/>
                  <a:gd name="T83" fmla="*/ 0 h 2227"/>
                  <a:gd name="T84" fmla="*/ 0 w 1102"/>
                  <a:gd name="T85" fmla="*/ 0 h 2227"/>
                  <a:gd name="T86" fmla="*/ 0 w 1102"/>
                  <a:gd name="T87" fmla="*/ 0 h 2227"/>
                  <a:gd name="T88" fmla="*/ 0 w 1102"/>
                  <a:gd name="T89" fmla="*/ 0 h 2227"/>
                  <a:gd name="T90" fmla="*/ 0 w 1102"/>
                  <a:gd name="T91" fmla="*/ 0 h 2227"/>
                  <a:gd name="T92" fmla="*/ 0 w 1102"/>
                  <a:gd name="T93" fmla="*/ 0 h 2227"/>
                  <a:gd name="T94" fmla="*/ 0 w 1102"/>
                  <a:gd name="T95" fmla="*/ 0 h 2227"/>
                  <a:gd name="T96" fmla="*/ 0 w 1102"/>
                  <a:gd name="T97" fmla="*/ 0 h 2227"/>
                  <a:gd name="T98" fmla="*/ 0 w 1102"/>
                  <a:gd name="T99" fmla="*/ 0 h 2227"/>
                  <a:gd name="T100" fmla="*/ 0 w 1102"/>
                  <a:gd name="T101" fmla="*/ 0 h 2227"/>
                  <a:gd name="T102" fmla="*/ 0 w 1102"/>
                  <a:gd name="T103" fmla="*/ 0 h 2227"/>
                  <a:gd name="T104" fmla="*/ 0 w 1102"/>
                  <a:gd name="T105" fmla="*/ 0 h 2227"/>
                  <a:gd name="T106" fmla="*/ 0 w 1102"/>
                  <a:gd name="T107" fmla="*/ 0 h 2227"/>
                  <a:gd name="T108" fmla="*/ 0 w 1102"/>
                  <a:gd name="T109" fmla="*/ 0 h 2227"/>
                  <a:gd name="T110" fmla="*/ 0 w 1102"/>
                  <a:gd name="T111" fmla="*/ 0 h 2227"/>
                  <a:gd name="T112" fmla="*/ 0 w 1102"/>
                  <a:gd name="T113" fmla="*/ 0 h 2227"/>
                  <a:gd name="T114" fmla="*/ 0 w 1102"/>
                  <a:gd name="T115" fmla="*/ 0 h 2227"/>
                  <a:gd name="T116" fmla="*/ 0 w 1102"/>
                  <a:gd name="T117" fmla="*/ 0 h 2227"/>
                  <a:gd name="T118" fmla="*/ 0 w 1102"/>
                  <a:gd name="T119" fmla="*/ 0 h 2227"/>
                  <a:gd name="T120" fmla="*/ 0 w 1102"/>
                  <a:gd name="T121" fmla="*/ 0 h 2227"/>
                  <a:gd name="T122" fmla="*/ 0 w 1102"/>
                  <a:gd name="T123" fmla="*/ 0 h 2227"/>
                  <a:gd name="T124" fmla="*/ 0 w 1102"/>
                  <a:gd name="T125" fmla="*/ 0 h 222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02"/>
                  <a:gd name="T190" fmla="*/ 0 h 2227"/>
                  <a:gd name="T191" fmla="*/ 1102 w 1102"/>
                  <a:gd name="T192" fmla="*/ 2227 h 222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02" h="2227">
                    <a:moveTo>
                      <a:pt x="202" y="0"/>
                    </a:moveTo>
                    <a:lnTo>
                      <a:pt x="900" y="0"/>
                    </a:lnTo>
                    <a:lnTo>
                      <a:pt x="935" y="3"/>
                    </a:lnTo>
                    <a:lnTo>
                      <a:pt x="970" y="13"/>
                    </a:lnTo>
                    <a:lnTo>
                      <a:pt x="1001" y="28"/>
                    </a:lnTo>
                    <a:lnTo>
                      <a:pt x="1030" y="48"/>
                    </a:lnTo>
                    <a:lnTo>
                      <a:pt x="1054" y="72"/>
                    </a:lnTo>
                    <a:lnTo>
                      <a:pt x="1074" y="101"/>
                    </a:lnTo>
                    <a:lnTo>
                      <a:pt x="1089" y="132"/>
                    </a:lnTo>
                    <a:lnTo>
                      <a:pt x="1099" y="167"/>
                    </a:lnTo>
                    <a:lnTo>
                      <a:pt x="1102" y="202"/>
                    </a:lnTo>
                    <a:lnTo>
                      <a:pt x="1102" y="1151"/>
                    </a:lnTo>
                    <a:lnTo>
                      <a:pt x="1099" y="1188"/>
                    </a:lnTo>
                    <a:lnTo>
                      <a:pt x="1089" y="1221"/>
                    </a:lnTo>
                    <a:lnTo>
                      <a:pt x="1074" y="1253"/>
                    </a:lnTo>
                    <a:lnTo>
                      <a:pt x="1054" y="1281"/>
                    </a:lnTo>
                    <a:lnTo>
                      <a:pt x="1030" y="1306"/>
                    </a:lnTo>
                    <a:lnTo>
                      <a:pt x="1001" y="1326"/>
                    </a:lnTo>
                    <a:lnTo>
                      <a:pt x="970" y="1341"/>
                    </a:lnTo>
                    <a:lnTo>
                      <a:pt x="935" y="1350"/>
                    </a:lnTo>
                    <a:lnTo>
                      <a:pt x="900" y="1353"/>
                    </a:lnTo>
                    <a:lnTo>
                      <a:pt x="899" y="1353"/>
                    </a:lnTo>
                    <a:lnTo>
                      <a:pt x="899" y="2025"/>
                    </a:lnTo>
                    <a:lnTo>
                      <a:pt x="896" y="2062"/>
                    </a:lnTo>
                    <a:lnTo>
                      <a:pt x="886" y="2096"/>
                    </a:lnTo>
                    <a:lnTo>
                      <a:pt x="871" y="2127"/>
                    </a:lnTo>
                    <a:lnTo>
                      <a:pt x="852" y="2156"/>
                    </a:lnTo>
                    <a:lnTo>
                      <a:pt x="829" y="2180"/>
                    </a:lnTo>
                    <a:lnTo>
                      <a:pt x="801" y="2200"/>
                    </a:lnTo>
                    <a:lnTo>
                      <a:pt x="770" y="2214"/>
                    </a:lnTo>
                    <a:lnTo>
                      <a:pt x="737" y="2224"/>
                    </a:lnTo>
                    <a:lnTo>
                      <a:pt x="702" y="2227"/>
                    </a:lnTo>
                    <a:lnTo>
                      <a:pt x="400" y="2227"/>
                    </a:lnTo>
                    <a:lnTo>
                      <a:pt x="365" y="2224"/>
                    </a:lnTo>
                    <a:lnTo>
                      <a:pt x="332" y="2214"/>
                    </a:lnTo>
                    <a:lnTo>
                      <a:pt x="301" y="2200"/>
                    </a:lnTo>
                    <a:lnTo>
                      <a:pt x="273" y="2180"/>
                    </a:lnTo>
                    <a:lnTo>
                      <a:pt x="250" y="2156"/>
                    </a:lnTo>
                    <a:lnTo>
                      <a:pt x="231" y="2127"/>
                    </a:lnTo>
                    <a:lnTo>
                      <a:pt x="216" y="2096"/>
                    </a:lnTo>
                    <a:lnTo>
                      <a:pt x="206" y="2062"/>
                    </a:lnTo>
                    <a:lnTo>
                      <a:pt x="203" y="2025"/>
                    </a:lnTo>
                    <a:lnTo>
                      <a:pt x="203" y="1353"/>
                    </a:lnTo>
                    <a:lnTo>
                      <a:pt x="202" y="1353"/>
                    </a:lnTo>
                    <a:lnTo>
                      <a:pt x="167" y="1350"/>
                    </a:lnTo>
                    <a:lnTo>
                      <a:pt x="132" y="1341"/>
                    </a:lnTo>
                    <a:lnTo>
                      <a:pt x="101" y="1326"/>
                    </a:lnTo>
                    <a:lnTo>
                      <a:pt x="72" y="1306"/>
                    </a:lnTo>
                    <a:lnTo>
                      <a:pt x="48" y="1281"/>
                    </a:lnTo>
                    <a:lnTo>
                      <a:pt x="28" y="1253"/>
                    </a:lnTo>
                    <a:lnTo>
                      <a:pt x="13" y="1221"/>
                    </a:lnTo>
                    <a:lnTo>
                      <a:pt x="3" y="1188"/>
                    </a:lnTo>
                    <a:lnTo>
                      <a:pt x="0" y="1151"/>
                    </a:lnTo>
                    <a:lnTo>
                      <a:pt x="0" y="202"/>
                    </a:lnTo>
                    <a:lnTo>
                      <a:pt x="3" y="167"/>
                    </a:lnTo>
                    <a:lnTo>
                      <a:pt x="13" y="132"/>
                    </a:lnTo>
                    <a:lnTo>
                      <a:pt x="28" y="101"/>
                    </a:lnTo>
                    <a:lnTo>
                      <a:pt x="48" y="72"/>
                    </a:lnTo>
                    <a:lnTo>
                      <a:pt x="72" y="48"/>
                    </a:lnTo>
                    <a:lnTo>
                      <a:pt x="101" y="28"/>
                    </a:lnTo>
                    <a:lnTo>
                      <a:pt x="132" y="13"/>
                    </a:lnTo>
                    <a:lnTo>
                      <a:pt x="167" y="3"/>
                    </a:lnTo>
                    <a:lnTo>
                      <a:pt x="202" y="0"/>
                    </a:lnTo>
                    <a:close/>
                  </a:path>
                </a:pathLst>
              </a:custGeom>
              <a:grpFill/>
              <a:ln w="9525">
                <a:noFill/>
                <a:round/>
                <a:headEnd/>
                <a:tailEnd/>
              </a:ln>
            </p:spPr>
            <p:txBody>
              <a:bodyPr wrap="none" anchor="ctr"/>
              <a:lstStyle/>
              <a:p>
                <a:endParaRPr lang="en-GB" sz="1000" dirty="0">
                  <a:solidFill>
                    <a:schemeClr val="tx2">
                      <a:lumMod val="60000"/>
                      <a:lumOff val="40000"/>
                    </a:schemeClr>
                  </a:solidFill>
                  <a:latin typeface="Calibri" pitchFamily="34" charset="0"/>
                </a:endParaRPr>
              </a:p>
            </p:txBody>
          </p:sp>
          <p:sp>
            <p:nvSpPr>
              <p:cNvPr id="102" name="Freeform 101"/>
              <p:cNvSpPr>
                <a:spLocks noChangeArrowheads="1"/>
              </p:cNvSpPr>
              <p:nvPr/>
            </p:nvSpPr>
            <p:spPr bwMode="auto">
              <a:xfrm>
                <a:off x="8532945" y="3842625"/>
                <a:ext cx="183078" cy="180570"/>
              </a:xfrm>
              <a:custGeom>
                <a:avLst/>
                <a:gdLst>
                  <a:gd name="T0" fmla="*/ 0 w 660"/>
                  <a:gd name="T1" fmla="*/ 0 h 660"/>
                  <a:gd name="T2" fmla="*/ 0 w 660"/>
                  <a:gd name="T3" fmla="*/ 0 h 660"/>
                  <a:gd name="T4" fmla="*/ 0 w 660"/>
                  <a:gd name="T5" fmla="*/ 0 h 660"/>
                  <a:gd name="T6" fmla="*/ 0 w 660"/>
                  <a:gd name="T7" fmla="*/ 0 h 660"/>
                  <a:gd name="T8" fmla="*/ 0 w 660"/>
                  <a:gd name="T9" fmla="*/ 0 h 660"/>
                  <a:gd name="T10" fmla="*/ 0 w 660"/>
                  <a:gd name="T11" fmla="*/ 0 h 660"/>
                  <a:gd name="T12" fmla="*/ 0 w 660"/>
                  <a:gd name="T13" fmla="*/ 0 h 660"/>
                  <a:gd name="T14" fmla="*/ 0 w 660"/>
                  <a:gd name="T15" fmla="*/ 0 h 660"/>
                  <a:gd name="T16" fmla="*/ 0 w 660"/>
                  <a:gd name="T17" fmla="*/ 0 h 660"/>
                  <a:gd name="T18" fmla="*/ 0 w 660"/>
                  <a:gd name="T19" fmla="*/ 0 h 660"/>
                  <a:gd name="T20" fmla="*/ 0 w 660"/>
                  <a:gd name="T21" fmla="*/ 0 h 660"/>
                  <a:gd name="T22" fmla="*/ 0 w 660"/>
                  <a:gd name="T23" fmla="*/ 0 h 660"/>
                  <a:gd name="T24" fmla="*/ 0 w 660"/>
                  <a:gd name="T25" fmla="*/ 0 h 660"/>
                  <a:gd name="T26" fmla="*/ 0 w 660"/>
                  <a:gd name="T27" fmla="*/ 0 h 660"/>
                  <a:gd name="T28" fmla="*/ 0 w 660"/>
                  <a:gd name="T29" fmla="*/ 0 h 660"/>
                  <a:gd name="T30" fmla="*/ 0 w 660"/>
                  <a:gd name="T31" fmla="*/ 0 h 660"/>
                  <a:gd name="T32" fmla="*/ 0 w 660"/>
                  <a:gd name="T33" fmla="*/ 0 h 660"/>
                  <a:gd name="T34" fmla="*/ 0 w 660"/>
                  <a:gd name="T35" fmla="*/ 0 h 660"/>
                  <a:gd name="T36" fmla="*/ 0 w 660"/>
                  <a:gd name="T37" fmla="*/ 0 h 660"/>
                  <a:gd name="T38" fmla="*/ 0 w 660"/>
                  <a:gd name="T39" fmla="*/ 0 h 660"/>
                  <a:gd name="T40" fmla="*/ 0 w 660"/>
                  <a:gd name="T41" fmla="*/ 0 h 660"/>
                  <a:gd name="T42" fmla="*/ 0 w 660"/>
                  <a:gd name="T43" fmla="*/ 0 h 660"/>
                  <a:gd name="T44" fmla="*/ 0 w 660"/>
                  <a:gd name="T45" fmla="*/ 0 h 660"/>
                  <a:gd name="T46" fmla="*/ 0 w 660"/>
                  <a:gd name="T47" fmla="*/ 0 h 660"/>
                  <a:gd name="T48" fmla="*/ 0 w 660"/>
                  <a:gd name="T49" fmla="*/ 0 h 660"/>
                  <a:gd name="T50" fmla="*/ 0 w 660"/>
                  <a:gd name="T51" fmla="*/ 0 h 660"/>
                  <a:gd name="T52" fmla="*/ 0 w 660"/>
                  <a:gd name="T53" fmla="*/ 0 h 660"/>
                  <a:gd name="T54" fmla="*/ 0 w 660"/>
                  <a:gd name="T55" fmla="*/ 0 h 660"/>
                  <a:gd name="T56" fmla="*/ 0 w 660"/>
                  <a:gd name="T57" fmla="*/ 0 h 660"/>
                  <a:gd name="T58" fmla="*/ 0 w 660"/>
                  <a:gd name="T59" fmla="*/ 0 h 660"/>
                  <a:gd name="T60" fmla="*/ 0 w 660"/>
                  <a:gd name="T61" fmla="*/ 0 h 660"/>
                  <a:gd name="T62" fmla="*/ 0 w 660"/>
                  <a:gd name="T63" fmla="*/ 0 h 660"/>
                  <a:gd name="T64" fmla="*/ 0 w 660"/>
                  <a:gd name="T65" fmla="*/ 0 h 660"/>
                  <a:gd name="T66" fmla="*/ 0 w 660"/>
                  <a:gd name="T67" fmla="*/ 0 h 660"/>
                  <a:gd name="T68" fmla="*/ 0 w 660"/>
                  <a:gd name="T69" fmla="*/ 0 h 660"/>
                  <a:gd name="T70" fmla="*/ 0 w 660"/>
                  <a:gd name="T71" fmla="*/ 0 h 660"/>
                  <a:gd name="T72" fmla="*/ 0 w 660"/>
                  <a:gd name="T73" fmla="*/ 0 h 660"/>
                  <a:gd name="T74" fmla="*/ 0 w 660"/>
                  <a:gd name="T75" fmla="*/ 0 h 660"/>
                  <a:gd name="T76" fmla="*/ 0 w 660"/>
                  <a:gd name="T77" fmla="*/ 0 h 660"/>
                  <a:gd name="T78" fmla="*/ 0 w 660"/>
                  <a:gd name="T79" fmla="*/ 0 h 660"/>
                  <a:gd name="T80" fmla="*/ 0 w 660"/>
                  <a:gd name="T81" fmla="*/ 0 h 660"/>
                  <a:gd name="T82" fmla="*/ 0 w 660"/>
                  <a:gd name="T83" fmla="*/ 0 h 660"/>
                  <a:gd name="T84" fmla="*/ 0 w 660"/>
                  <a:gd name="T85" fmla="*/ 0 h 660"/>
                  <a:gd name="T86" fmla="*/ 0 w 660"/>
                  <a:gd name="T87" fmla="*/ 0 h 660"/>
                  <a:gd name="T88" fmla="*/ 0 w 660"/>
                  <a:gd name="T89" fmla="*/ 0 h 660"/>
                  <a:gd name="T90" fmla="*/ 0 w 660"/>
                  <a:gd name="T91" fmla="*/ 0 h 660"/>
                  <a:gd name="T92" fmla="*/ 0 w 660"/>
                  <a:gd name="T93" fmla="*/ 0 h 660"/>
                  <a:gd name="T94" fmla="*/ 0 w 660"/>
                  <a:gd name="T95" fmla="*/ 0 h 660"/>
                  <a:gd name="T96" fmla="*/ 0 w 660"/>
                  <a:gd name="T97" fmla="*/ 0 h 6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0"/>
                  <a:gd name="T148" fmla="*/ 0 h 660"/>
                  <a:gd name="T149" fmla="*/ 660 w 660"/>
                  <a:gd name="T150" fmla="*/ 660 h 66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0" h="660">
                    <a:moveTo>
                      <a:pt x="330" y="0"/>
                    </a:moveTo>
                    <a:lnTo>
                      <a:pt x="375" y="3"/>
                    </a:lnTo>
                    <a:lnTo>
                      <a:pt x="418" y="12"/>
                    </a:lnTo>
                    <a:lnTo>
                      <a:pt x="459" y="25"/>
                    </a:lnTo>
                    <a:lnTo>
                      <a:pt x="497" y="45"/>
                    </a:lnTo>
                    <a:lnTo>
                      <a:pt x="532" y="68"/>
                    </a:lnTo>
                    <a:lnTo>
                      <a:pt x="564" y="97"/>
                    </a:lnTo>
                    <a:lnTo>
                      <a:pt x="592" y="128"/>
                    </a:lnTo>
                    <a:lnTo>
                      <a:pt x="615" y="164"/>
                    </a:lnTo>
                    <a:lnTo>
                      <a:pt x="634" y="201"/>
                    </a:lnTo>
                    <a:lnTo>
                      <a:pt x="648" y="242"/>
                    </a:lnTo>
                    <a:lnTo>
                      <a:pt x="657" y="285"/>
                    </a:lnTo>
                    <a:lnTo>
                      <a:pt x="660" y="330"/>
                    </a:lnTo>
                    <a:lnTo>
                      <a:pt x="657" y="375"/>
                    </a:lnTo>
                    <a:lnTo>
                      <a:pt x="648" y="418"/>
                    </a:lnTo>
                    <a:lnTo>
                      <a:pt x="634" y="459"/>
                    </a:lnTo>
                    <a:lnTo>
                      <a:pt x="615" y="497"/>
                    </a:lnTo>
                    <a:lnTo>
                      <a:pt x="592" y="532"/>
                    </a:lnTo>
                    <a:lnTo>
                      <a:pt x="564" y="564"/>
                    </a:lnTo>
                    <a:lnTo>
                      <a:pt x="532" y="591"/>
                    </a:lnTo>
                    <a:lnTo>
                      <a:pt x="497" y="615"/>
                    </a:lnTo>
                    <a:lnTo>
                      <a:pt x="459" y="634"/>
                    </a:lnTo>
                    <a:lnTo>
                      <a:pt x="418" y="649"/>
                    </a:lnTo>
                    <a:lnTo>
                      <a:pt x="375" y="657"/>
                    </a:lnTo>
                    <a:lnTo>
                      <a:pt x="330" y="660"/>
                    </a:lnTo>
                    <a:lnTo>
                      <a:pt x="285" y="657"/>
                    </a:lnTo>
                    <a:lnTo>
                      <a:pt x="242" y="649"/>
                    </a:lnTo>
                    <a:lnTo>
                      <a:pt x="201" y="634"/>
                    </a:lnTo>
                    <a:lnTo>
                      <a:pt x="163" y="615"/>
                    </a:lnTo>
                    <a:lnTo>
                      <a:pt x="128" y="591"/>
                    </a:lnTo>
                    <a:lnTo>
                      <a:pt x="96" y="564"/>
                    </a:lnTo>
                    <a:lnTo>
                      <a:pt x="68" y="532"/>
                    </a:lnTo>
                    <a:lnTo>
                      <a:pt x="45" y="497"/>
                    </a:lnTo>
                    <a:lnTo>
                      <a:pt x="26" y="459"/>
                    </a:lnTo>
                    <a:lnTo>
                      <a:pt x="12" y="418"/>
                    </a:lnTo>
                    <a:lnTo>
                      <a:pt x="3" y="375"/>
                    </a:lnTo>
                    <a:lnTo>
                      <a:pt x="0" y="330"/>
                    </a:lnTo>
                    <a:lnTo>
                      <a:pt x="3" y="285"/>
                    </a:lnTo>
                    <a:lnTo>
                      <a:pt x="12" y="242"/>
                    </a:lnTo>
                    <a:lnTo>
                      <a:pt x="26" y="201"/>
                    </a:lnTo>
                    <a:lnTo>
                      <a:pt x="45" y="164"/>
                    </a:lnTo>
                    <a:lnTo>
                      <a:pt x="68" y="128"/>
                    </a:lnTo>
                    <a:lnTo>
                      <a:pt x="96" y="97"/>
                    </a:lnTo>
                    <a:lnTo>
                      <a:pt x="128" y="68"/>
                    </a:lnTo>
                    <a:lnTo>
                      <a:pt x="163" y="45"/>
                    </a:lnTo>
                    <a:lnTo>
                      <a:pt x="201" y="25"/>
                    </a:lnTo>
                    <a:lnTo>
                      <a:pt x="242" y="12"/>
                    </a:lnTo>
                    <a:lnTo>
                      <a:pt x="285" y="3"/>
                    </a:lnTo>
                    <a:lnTo>
                      <a:pt x="330" y="0"/>
                    </a:lnTo>
                    <a:close/>
                  </a:path>
                </a:pathLst>
              </a:custGeom>
              <a:grpFill/>
              <a:ln w="9525">
                <a:noFill/>
                <a:round/>
                <a:headEnd/>
                <a:tailEnd/>
              </a:ln>
            </p:spPr>
            <p:txBody>
              <a:bodyPr wrap="none" anchor="ctr"/>
              <a:lstStyle/>
              <a:p>
                <a:endParaRPr lang="en-GB" sz="1000">
                  <a:latin typeface="Calibri" pitchFamily="34" charset="0"/>
                </a:endParaRPr>
              </a:p>
            </p:txBody>
          </p:sp>
        </p:grpSp>
        <p:sp>
          <p:nvSpPr>
            <p:cNvPr id="97" name="Rectangle 96"/>
            <p:cNvSpPr/>
            <p:nvPr/>
          </p:nvSpPr>
          <p:spPr>
            <a:xfrm>
              <a:off x="6839703" y="3861591"/>
              <a:ext cx="758679" cy="175769"/>
            </a:xfrm>
            <a:prstGeom prst="rect">
              <a:avLst/>
            </a:prstGeom>
            <a:noFill/>
          </p:spPr>
          <p:txBody>
            <a:bodyPr wrap="square" lIns="0" tIns="0" rIns="0" bIns="0">
              <a:noAutofit/>
            </a:bodyPr>
            <a:lstStyle/>
            <a:p>
              <a:pPr algn="ctr"/>
              <a:r>
                <a:rPr lang="en-GB" sz="1000" dirty="0" smtClean="0">
                  <a:solidFill>
                    <a:schemeClr val="tx2">
                      <a:lumMod val="60000"/>
                      <a:lumOff val="40000"/>
                    </a:schemeClr>
                  </a:solidFill>
                  <a:latin typeface="Calibri" pitchFamily="34" charset="0"/>
                </a:rPr>
                <a:t>Commercial Evolution</a:t>
              </a:r>
            </a:p>
          </p:txBody>
        </p:sp>
        <p:grpSp>
          <p:nvGrpSpPr>
            <p:cNvPr id="98" name="Group 147"/>
            <p:cNvGrpSpPr>
              <a:grpSpLocks noChangeAspect="1"/>
            </p:cNvGrpSpPr>
            <p:nvPr/>
          </p:nvGrpSpPr>
          <p:grpSpPr>
            <a:xfrm>
              <a:off x="7001171" y="3373554"/>
              <a:ext cx="469917" cy="370543"/>
              <a:chOff x="9883222" y="5096106"/>
              <a:chExt cx="1329191" cy="1048084"/>
            </a:xfrm>
            <a:solidFill>
              <a:schemeClr val="tx2">
                <a:lumMod val="60000"/>
                <a:lumOff val="40000"/>
              </a:schemeClr>
            </a:solidFill>
          </p:grpSpPr>
          <p:sp>
            <p:nvSpPr>
              <p:cNvPr id="99" name="Freeform 8"/>
              <p:cNvSpPr>
                <a:spLocks noChangeArrowheads="1"/>
              </p:cNvSpPr>
              <p:nvPr/>
            </p:nvSpPr>
            <p:spPr bwMode="auto">
              <a:xfrm>
                <a:off x="10188624" y="5096106"/>
                <a:ext cx="1023789" cy="760034"/>
              </a:xfrm>
              <a:custGeom>
                <a:avLst/>
                <a:gdLst>
                  <a:gd name="T0" fmla="*/ 0 w 2664"/>
                  <a:gd name="T1" fmla="*/ 0 h 1979"/>
                  <a:gd name="T2" fmla="*/ 0 w 2664"/>
                  <a:gd name="T3" fmla="*/ 0 h 1979"/>
                  <a:gd name="T4" fmla="*/ 0 w 2664"/>
                  <a:gd name="T5" fmla="*/ 0 h 1979"/>
                  <a:gd name="T6" fmla="*/ 0 w 2664"/>
                  <a:gd name="T7" fmla="*/ 0 h 1979"/>
                  <a:gd name="T8" fmla="*/ 0 w 2664"/>
                  <a:gd name="T9" fmla="*/ 0 h 1979"/>
                  <a:gd name="T10" fmla="*/ 0 w 2664"/>
                  <a:gd name="T11" fmla="*/ 0 h 1979"/>
                  <a:gd name="T12" fmla="*/ 0 w 2664"/>
                  <a:gd name="T13" fmla="*/ 0 h 1979"/>
                  <a:gd name="T14" fmla="*/ 0 w 2664"/>
                  <a:gd name="T15" fmla="*/ 0 h 1979"/>
                  <a:gd name="T16" fmla="*/ 0 w 2664"/>
                  <a:gd name="T17" fmla="*/ 0 h 1979"/>
                  <a:gd name="T18" fmla="*/ 0 w 2664"/>
                  <a:gd name="T19" fmla="*/ 0 h 1979"/>
                  <a:gd name="T20" fmla="*/ 0 w 2664"/>
                  <a:gd name="T21" fmla="*/ 0 h 1979"/>
                  <a:gd name="T22" fmla="*/ 0 w 2664"/>
                  <a:gd name="T23" fmla="*/ 0 h 1979"/>
                  <a:gd name="T24" fmla="*/ 0 w 2664"/>
                  <a:gd name="T25" fmla="*/ 0 h 1979"/>
                  <a:gd name="T26" fmla="*/ 0 w 2664"/>
                  <a:gd name="T27" fmla="*/ 0 h 1979"/>
                  <a:gd name="T28" fmla="*/ 0 w 2664"/>
                  <a:gd name="T29" fmla="*/ 0 h 1979"/>
                  <a:gd name="T30" fmla="*/ 0 w 2664"/>
                  <a:gd name="T31" fmla="*/ 0 h 1979"/>
                  <a:gd name="T32" fmla="*/ 0 w 2664"/>
                  <a:gd name="T33" fmla="*/ 0 h 1979"/>
                  <a:gd name="T34" fmla="*/ 0 w 2664"/>
                  <a:gd name="T35" fmla="*/ 0 h 1979"/>
                  <a:gd name="T36" fmla="*/ 0 w 2664"/>
                  <a:gd name="T37" fmla="*/ 0 h 1979"/>
                  <a:gd name="T38" fmla="*/ 0 w 2664"/>
                  <a:gd name="T39" fmla="*/ 0 h 1979"/>
                  <a:gd name="T40" fmla="*/ 0 w 2664"/>
                  <a:gd name="T41" fmla="*/ 0 h 1979"/>
                  <a:gd name="T42" fmla="*/ 0 w 2664"/>
                  <a:gd name="T43" fmla="*/ 0 h 1979"/>
                  <a:gd name="T44" fmla="*/ 0 w 2664"/>
                  <a:gd name="T45" fmla="*/ 0 h 1979"/>
                  <a:gd name="T46" fmla="*/ 0 w 2664"/>
                  <a:gd name="T47" fmla="*/ 0 h 1979"/>
                  <a:gd name="T48" fmla="*/ 0 w 2664"/>
                  <a:gd name="T49" fmla="*/ 0 h 1979"/>
                  <a:gd name="T50" fmla="*/ 0 w 2664"/>
                  <a:gd name="T51" fmla="*/ 0 h 1979"/>
                  <a:gd name="T52" fmla="*/ 0 w 2664"/>
                  <a:gd name="T53" fmla="*/ 0 h 1979"/>
                  <a:gd name="T54" fmla="*/ 0 w 2664"/>
                  <a:gd name="T55" fmla="*/ 0 h 1979"/>
                  <a:gd name="T56" fmla="*/ 0 w 2664"/>
                  <a:gd name="T57" fmla="*/ 0 h 1979"/>
                  <a:gd name="T58" fmla="*/ 0 w 2664"/>
                  <a:gd name="T59" fmla="*/ 0 h 1979"/>
                  <a:gd name="T60" fmla="*/ 0 w 2664"/>
                  <a:gd name="T61" fmla="*/ 0 h 1979"/>
                  <a:gd name="T62" fmla="*/ 0 w 2664"/>
                  <a:gd name="T63" fmla="*/ 0 h 1979"/>
                  <a:gd name="T64" fmla="*/ 0 w 2664"/>
                  <a:gd name="T65" fmla="*/ 0 h 1979"/>
                  <a:gd name="T66" fmla="*/ 0 w 2664"/>
                  <a:gd name="T67" fmla="*/ 0 h 1979"/>
                  <a:gd name="T68" fmla="*/ 0 w 2664"/>
                  <a:gd name="T69" fmla="*/ 0 h 1979"/>
                  <a:gd name="T70" fmla="*/ 0 w 2664"/>
                  <a:gd name="T71" fmla="*/ 0 h 1979"/>
                  <a:gd name="T72" fmla="*/ 0 w 2664"/>
                  <a:gd name="T73" fmla="*/ 0 h 1979"/>
                  <a:gd name="T74" fmla="*/ 0 w 2664"/>
                  <a:gd name="T75" fmla="*/ 0 h 1979"/>
                  <a:gd name="T76" fmla="*/ 0 w 2664"/>
                  <a:gd name="T77" fmla="*/ 0 h 1979"/>
                  <a:gd name="T78" fmla="*/ 0 w 2664"/>
                  <a:gd name="T79" fmla="*/ 0 h 1979"/>
                  <a:gd name="T80" fmla="*/ 0 w 2664"/>
                  <a:gd name="T81" fmla="*/ 0 h 197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64"/>
                  <a:gd name="T124" fmla="*/ 0 h 1979"/>
                  <a:gd name="T125" fmla="*/ 2664 w 2664"/>
                  <a:gd name="T126" fmla="*/ 1979 h 197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64" h="1979">
                    <a:moveTo>
                      <a:pt x="1475" y="0"/>
                    </a:moveTo>
                    <a:lnTo>
                      <a:pt x="2664" y="990"/>
                    </a:lnTo>
                    <a:lnTo>
                      <a:pt x="1475" y="1979"/>
                    </a:lnTo>
                    <a:lnTo>
                      <a:pt x="1475" y="1365"/>
                    </a:lnTo>
                    <a:lnTo>
                      <a:pt x="1396" y="1348"/>
                    </a:lnTo>
                    <a:lnTo>
                      <a:pt x="1318" y="1337"/>
                    </a:lnTo>
                    <a:lnTo>
                      <a:pt x="1243" y="1330"/>
                    </a:lnTo>
                    <a:lnTo>
                      <a:pt x="1168" y="1328"/>
                    </a:lnTo>
                    <a:lnTo>
                      <a:pt x="1092" y="1330"/>
                    </a:lnTo>
                    <a:lnTo>
                      <a:pt x="1019" y="1337"/>
                    </a:lnTo>
                    <a:lnTo>
                      <a:pt x="946" y="1347"/>
                    </a:lnTo>
                    <a:lnTo>
                      <a:pt x="877" y="1362"/>
                    </a:lnTo>
                    <a:lnTo>
                      <a:pt x="810" y="1378"/>
                    </a:lnTo>
                    <a:lnTo>
                      <a:pt x="745" y="1399"/>
                    </a:lnTo>
                    <a:lnTo>
                      <a:pt x="683" y="1421"/>
                    </a:lnTo>
                    <a:lnTo>
                      <a:pt x="623" y="1446"/>
                    </a:lnTo>
                    <a:lnTo>
                      <a:pt x="565" y="1474"/>
                    </a:lnTo>
                    <a:lnTo>
                      <a:pt x="510" y="1503"/>
                    </a:lnTo>
                    <a:lnTo>
                      <a:pt x="457" y="1533"/>
                    </a:lnTo>
                    <a:lnTo>
                      <a:pt x="407" y="1564"/>
                    </a:lnTo>
                    <a:lnTo>
                      <a:pt x="360" y="1596"/>
                    </a:lnTo>
                    <a:lnTo>
                      <a:pt x="315" y="1627"/>
                    </a:lnTo>
                    <a:lnTo>
                      <a:pt x="273" y="1660"/>
                    </a:lnTo>
                    <a:lnTo>
                      <a:pt x="233" y="1691"/>
                    </a:lnTo>
                    <a:lnTo>
                      <a:pt x="198" y="1723"/>
                    </a:lnTo>
                    <a:lnTo>
                      <a:pt x="164" y="1753"/>
                    </a:lnTo>
                    <a:lnTo>
                      <a:pt x="134" y="1781"/>
                    </a:lnTo>
                    <a:lnTo>
                      <a:pt x="107" y="1809"/>
                    </a:lnTo>
                    <a:lnTo>
                      <a:pt x="81" y="1834"/>
                    </a:lnTo>
                    <a:lnTo>
                      <a:pt x="60" y="1857"/>
                    </a:lnTo>
                    <a:lnTo>
                      <a:pt x="42" y="1877"/>
                    </a:lnTo>
                    <a:lnTo>
                      <a:pt x="27" y="1894"/>
                    </a:lnTo>
                    <a:lnTo>
                      <a:pt x="15" y="1908"/>
                    </a:lnTo>
                    <a:lnTo>
                      <a:pt x="7" y="1918"/>
                    </a:lnTo>
                    <a:lnTo>
                      <a:pt x="2" y="1925"/>
                    </a:lnTo>
                    <a:lnTo>
                      <a:pt x="0" y="1927"/>
                    </a:lnTo>
                    <a:lnTo>
                      <a:pt x="2" y="1842"/>
                    </a:lnTo>
                    <a:lnTo>
                      <a:pt x="8" y="1760"/>
                    </a:lnTo>
                    <a:lnTo>
                      <a:pt x="19" y="1682"/>
                    </a:lnTo>
                    <a:lnTo>
                      <a:pt x="32" y="1608"/>
                    </a:lnTo>
                    <a:lnTo>
                      <a:pt x="50" y="1536"/>
                    </a:lnTo>
                    <a:lnTo>
                      <a:pt x="71" y="1469"/>
                    </a:lnTo>
                    <a:lnTo>
                      <a:pt x="94" y="1406"/>
                    </a:lnTo>
                    <a:lnTo>
                      <a:pt x="121" y="1344"/>
                    </a:lnTo>
                    <a:lnTo>
                      <a:pt x="151" y="1286"/>
                    </a:lnTo>
                    <a:lnTo>
                      <a:pt x="183" y="1232"/>
                    </a:lnTo>
                    <a:lnTo>
                      <a:pt x="218" y="1181"/>
                    </a:lnTo>
                    <a:lnTo>
                      <a:pt x="254" y="1132"/>
                    </a:lnTo>
                    <a:lnTo>
                      <a:pt x="294" y="1086"/>
                    </a:lnTo>
                    <a:lnTo>
                      <a:pt x="334" y="1043"/>
                    </a:lnTo>
                    <a:lnTo>
                      <a:pt x="377" y="1003"/>
                    </a:lnTo>
                    <a:lnTo>
                      <a:pt x="421" y="965"/>
                    </a:lnTo>
                    <a:lnTo>
                      <a:pt x="466" y="929"/>
                    </a:lnTo>
                    <a:lnTo>
                      <a:pt x="512" y="897"/>
                    </a:lnTo>
                    <a:lnTo>
                      <a:pt x="559" y="867"/>
                    </a:lnTo>
                    <a:lnTo>
                      <a:pt x="606" y="838"/>
                    </a:lnTo>
                    <a:lnTo>
                      <a:pt x="654" y="812"/>
                    </a:lnTo>
                    <a:lnTo>
                      <a:pt x="704" y="788"/>
                    </a:lnTo>
                    <a:lnTo>
                      <a:pt x="752" y="766"/>
                    </a:lnTo>
                    <a:lnTo>
                      <a:pt x="801" y="746"/>
                    </a:lnTo>
                    <a:lnTo>
                      <a:pt x="849" y="727"/>
                    </a:lnTo>
                    <a:lnTo>
                      <a:pt x="897" y="711"/>
                    </a:lnTo>
                    <a:lnTo>
                      <a:pt x="944" y="696"/>
                    </a:lnTo>
                    <a:lnTo>
                      <a:pt x="992" y="682"/>
                    </a:lnTo>
                    <a:lnTo>
                      <a:pt x="1037" y="671"/>
                    </a:lnTo>
                    <a:lnTo>
                      <a:pt x="1081" y="660"/>
                    </a:lnTo>
                    <a:lnTo>
                      <a:pt x="1125" y="651"/>
                    </a:lnTo>
                    <a:lnTo>
                      <a:pt x="1165" y="643"/>
                    </a:lnTo>
                    <a:lnTo>
                      <a:pt x="1205" y="635"/>
                    </a:lnTo>
                    <a:lnTo>
                      <a:pt x="1243" y="630"/>
                    </a:lnTo>
                    <a:lnTo>
                      <a:pt x="1278" y="625"/>
                    </a:lnTo>
                    <a:lnTo>
                      <a:pt x="1312" y="621"/>
                    </a:lnTo>
                    <a:lnTo>
                      <a:pt x="1342" y="618"/>
                    </a:lnTo>
                    <a:lnTo>
                      <a:pt x="1371" y="615"/>
                    </a:lnTo>
                    <a:lnTo>
                      <a:pt x="1396" y="613"/>
                    </a:lnTo>
                    <a:lnTo>
                      <a:pt x="1418" y="612"/>
                    </a:lnTo>
                    <a:lnTo>
                      <a:pt x="1437" y="611"/>
                    </a:lnTo>
                    <a:lnTo>
                      <a:pt x="1452" y="610"/>
                    </a:lnTo>
                    <a:lnTo>
                      <a:pt x="1464" y="610"/>
                    </a:lnTo>
                    <a:lnTo>
                      <a:pt x="1471" y="610"/>
                    </a:lnTo>
                    <a:lnTo>
                      <a:pt x="1475" y="610"/>
                    </a:lnTo>
                    <a:lnTo>
                      <a:pt x="1475" y="0"/>
                    </a:lnTo>
                    <a:close/>
                  </a:path>
                </a:pathLst>
              </a:custGeom>
              <a:grpFill/>
              <a:ln w="9525">
                <a:noFill/>
                <a:round/>
                <a:headEnd/>
                <a:tailEnd/>
              </a:ln>
            </p:spPr>
            <p:txBody>
              <a:bodyPr wrap="none" anchor="ctr"/>
              <a:lstStyle/>
              <a:p>
                <a:endParaRPr lang="en-GB" sz="1000">
                  <a:latin typeface="Calibri" pitchFamily="34" charset="0"/>
                </a:endParaRPr>
              </a:p>
            </p:txBody>
          </p:sp>
          <p:sp>
            <p:nvSpPr>
              <p:cNvPr id="100" name="Freeform 9"/>
              <p:cNvSpPr>
                <a:spLocks noChangeArrowheads="1"/>
              </p:cNvSpPr>
              <p:nvPr/>
            </p:nvSpPr>
            <p:spPr bwMode="auto">
              <a:xfrm>
                <a:off x="9883222" y="5290453"/>
                <a:ext cx="1141785" cy="853737"/>
              </a:xfrm>
              <a:custGeom>
                <a:avLst/>
                <a:gdLst>
                  <a:gd name="T0" fmla="*/ 0 w 2971"/>
                  <a:gd name="T1" fmla="*/ 0 h 2227"/>
                  <a:gd name="T2" fmla="*/ 0 w 2971"/>
                  <a:gd name="T3" fmla="*/ 0 h 2227"/>
                  <a:gd name="T4" fmla="*/ 0 w 2971"/>
                  <a:gd name="T5" fmla="*/ 0 h 2227"/>
                  <a:gd name="T6" fmla="*/ 0 w 2971"/>
                  <a:gd name="T7" fmla="*/ 0 h 2227"/>
                  <a:gd name="T8" fmla="*/ 0 w 2971"/>
                  <a:gd name="T9" fmla="*/ 0 h 2227"/>
                  <a:gd name="T10" fmla="*/ 0 w 2971"/>
                  <a:gd name="T11" fmla="*/ 0 h 2227"/>
                  <a:gd name="T12" fmla="*/ 0 w 2971"/>
                  <a:gd name="T13" fmla="*/ 0 h 2227"/>
                  <a:gd name="T14" fmla="*/ 0 w 2971"/>
                  <a:gd name="T15" fmla="*/ 0 h 2227"/>
                  <a:gd name="T16" fmla="*/ 0 w 2971"/>
                  <a:gd name="T17" fmla="*/ 0 h 2227"/>
                  <a:gd name="T18" fmla="*/ 0 w 2971"/>
                  <a:gd name="T19" fmla="*/ 0 h 2227"/>
                  <a:gd name="T20" fmla="*/ 0 w 2971"/>
                  <a:gd name="T21" fmla="*/ 0 h 2227"/>
                  <a:gd name="T22" fmla="*/ 0 w 2971"/>
                  <a:gd name="T23" fmla="*/ 0 h 2227"/>
                  <a:gd name="T24" fmla="*/ 0 w 2971"/>
                  <a:gd name="T25" fmla="*/ 0 h 2227"/>
                  <a:gd name="T26" fmla="*/ 0 w 2971"/>
                  <a:gd name="T27" fmla="*/ 0 h 2227"/>
                  <a:gd name="T28" fmla="*/ 0 w 2971"/>
                  <a:gd name="T29" fmla="*/ 0 h 2227"/>
                  <a:gd name="T30" fmla="*/ 0 w 2971"/>
                  <a:gd name="T31" fmla="*/ 0 h 2227"/>
                  <a:gd name="T32" fmla="*/ 0 w 2971"/>
                  <a:gd name="T33" fmla="*/ 0 h 222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71"/>
                  <a:gd name="T52" fmla="*/ 0 h 2227"/>
                  <a:gd name="T53" fmla="*/ 2971 w 2971"/>
                  <a:gd name="T54" fmla="*/ 2227 h 222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71" h="2227">
                    <a:moveTo>
                      <a:pt x="0" y="0"/>
                    </a:moveTo>
                    <a:lnTo>
                      <a:pt x="1565" y="0"/>
                    </a:lnTo>
                    <a:lnTo>
                      <a:pt x="1491" y="28"/>
                    </a:lnTo>
                    <a:lnTo>
                      <a:pt x="1418" y="60"/>
                    </a:lnTo>
                    <a:lnTo>
                      <a:pt x="1333" y="100"/>
                    </a:lnTo>
                    <a:lnTo>
                      <a:pt x="1254" y="144"/>
                    </a:lnTo>
                    <a:lnTo>
                      <a:pt x="1178" y="191"/>
                    </a:lnTo>
                    <a:lnTo>
                      <a:pt x="1106" y="243"/>
                    </a:lnTo>
                    <a:lnTo>
                      <a:pt x="1038" y="297"/>
                    </a:lnTo>
                    <a:lnTo>
                      <a:pt x="297" y="297"/>
                    </a:lnTo>
                    <a:lnTo>
                      <a:pt x="297" y="1930"/>
                    </a:lnTo>
                    <a:lnTo>
                      <a:pt x="2674" y="1930"/>
                    </a:lnTo>
                    <a:lnTo>
                      <a:pt x="2674" y="1471"/>
                    </a:lnTo>
                    <a:lnTo>
                      <a:pt x="2971" y="1224"/>
                    </a:lnTo>
                    <a:lnTo>
                      <a:pt x="2971" y="2227"/>
                    </a:lnTo>
                    <a:lnTo>
                      <a:pt x="0" y="2227"/>
                    </a:lnTo>
                    <a:lnTo>
                      <a:pt x="0" y="0"/>
                    </a:lnTo>
                    <a:close/>
                  </a:path>
                </a:pathLst>
              </a:custGeom>
              <a:grpFill/>
              <a:ln w="9525">
                <a:noFill/>
                <a:round/>
                <a:headEnd/>
                <a:tailEnd/>
              </a:ln>
            </p:spPr>
            <p:txBody>
              <a:bodyPr wrap="none" anchor="ctr"/>
              <a:lstStyle/>
              <a:p>
                <a:endParaRPr lang="en-GB" sz="1000">
                  <a:latin typeface="Calibri" pitchFamily="34" charset="0"/>
                </a:endParaRPr>
              </a:p>
            </p:txBody>
          </p:sp>
        </p:grpSp>
      </p:grpSp>
    </p:spTree>
  </p:cSld>
  <p:clrMapOvr>
    <a:masterClrMapping/>
  </p:clrMapOvr>
  <p:transition spd="med">
    <p:fade/>
  </p:transition>
  <p:timing>
    <p:tnLst>
      <p:par>
        <p:cTn id="1" dur="indefinite" restart="never" nodeType="tmRoot"/>
      </p:par>
    </p:tnLst>
    <p:bldLst>
      <p:bldP spid="22" grpId="0" animBg="1"/>
      <p:bldP spid="9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544" y="0"/>
            <a:ext cx="8237096" cy="869430"/>
          </a:xfrm>
        </p:spPr>
        <p:txBody>
          <a:bodyPr/>
          <a:lstStyle/>
          <a:p>
            <a:r>
              <a:rPr lang="en-GB" dirty="0" smtClean="0"/>
              <a:t>Exceptional Benefits</a:t>
            </a:r>
            <a:endParaRPr lang="en-GB" dirty="0"/>
          </a:p>
        </p:txBody>
      </p:sp>
      <p:sp>
        <p:nvSpPr>
          <p:cNvPr id="75" name="Rectangle 57"/>
          <p:cNvSpPr>
            <a:spLocks/>
          </p:cNvSpPr>
          <p:nvPr/>
        </p:nvSpPr>
        <p:spPr bwMode="auto">
          <a:xfrm flipH="1">
            <a:off x="6920414" y="1268760"/>
            <a:ext cx="1512000" cy="1800200"/>
          </a:xfrm>
          <a:prstGeom prst="round1Rect">
            <a:avLst>
              <a:gd name="adj"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grpSp>
        <p:nvGrpSpPr>
          <p:cNvPr id="97" name="Group 96"/>
          <p:cNvGrpSpPr/>
          <p:nvPr/>
        </p:nvGrpSpPr>
        <p:grpSpPr>
          <a:xfrm>
            <a:off x="598754" y="1268760"/>
            <a:ext cx="1512000" cy="1800200"/>
            <a:chOff x="598754" y="1268760"/>
            <a:chExt cx="1512000" cy="1800200"/>
          </a:xfrm>
        </p:grpSpPr>
        <p:sp>
          <p:nvSpPr>
            <p:cNvPr id="99" name="Rectangle 57"/>
            <p:cNvSpPr>
              <a:spLocks/>
            </p:cNvSpPr>
            <p:nvPr/>
          </p:nvSpPr>
          <p:spPr bwMode="auto">
            <a:xfrm flipH="1">
              <a:off x="598754" y="1268760"/>
              <a:ext cx="1512000" cy="1800200"/>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sp>
          <p:nvSpPr>
            <p:cNvPr id="65" name="Freeform 109"/>
            <p:cNvSpPr>
              <a:spLocks noChangeAspect="1" noChangeArrowheads="1"/>
            </p:cNvSpPr>
            <p:nvPr/>
          </p:nvSpPr>
          <p:spPr bwMode="auto">
            <a:xfrm>
              <a:off x="978985" y="1624350"/>
              <a:ext cx="751539" cy="1089021"/>
            </a:xfrm>
            <a:custGeom>
              <a:avLst/>
              <a:gdLst>
                <a:gd name="T0" fmla="*/ 2147483647 w 2384"/>
                <a:gd name="T1" fmla="*/ 2147483647 h 3456"/>
                <a:gd name="T2" fmla="*/ 2147483647 w 2384"/>
                <a:gd name="T3" fmla="*/ 2147483647 h 3456"/>
                <a:gd name="T4" fmla="*/ 2147483647 w 2384"/>
                <a:gd name="T5" fmla="*/ 2147483647 h 3456"/>
                <a:gd name="T6" fmla="*/ 2147483647 w 2384"/>
                <a:gd name="T7" fmla="*/ 2147483647 h 3456"/>
                <a:gd name="T8" fmla="*/ 2147483647 w 2384"/>
                <a:gd name="T9" fmla="*/ 2147483647 h 3456"/>
                <a:gd name="T10" fmla="*/ 2147483647 w 2384"/>
                <a:gd name="T11" fmla="*/ 2147483647 h 3456"/>
                <a:gd name="T12" fmla="*/ 2147483647 w 2384"/>
                <a:gd name="T13" fmla="*/ 2147483647 h 3456"/>
                <a:gd name="T14" fmla="*/ 2147483647 w 2384"/>
                <a:gd name="T15" fmla="*/ 2147483647 h 3456"/>
                <a:gd name="T16" fmla="*/ 2147483647 w 2384"/>
                <a:gd name="T17" fmla="*/ 2147483647 h 3456"/>
                <a:gd name="T18" fmla="*/ 2147483647 w 2384"/>
                <a:gd name="T19" fmla="*/ 2147483647 h 3456"/>
                <a:gd name="T20" fmla="*/ 2147483647 w 2384"/>
                <a:gd name="T21" fmla="*/ 2147483647 h 3456"/>
                <a:gd name="T22" fmla="*/ 2147483647 w 2384"/>
                <a:gd name="T23" fmla="*/ 2147483647 h 3456"/>
                <a:gd name="T24" fmla="*/ 2147483647 w 2384"/>
                <a:gd name="T25" fmla="*/ 2147483647 h 3456"/>
                <a:gd name="T26" fmla="*/ 2147483647 w 2384"/>
                <a:gd name="T27" fmla="*/ 2147483647 h 3456"/>
                <a:gd name="T28" fmla="*/ 2147483647 w 2384"/>
                <a:gd name="T29" fmla="*/ 2147483647 h 3456"/>
                <a:gd name="T30" fmla="*/ 2147483647 w 2384"/>
                <a:gd name="T31" fmla="*/ 2147483647 h 3456"/>
                <a:gd name="T32" fmla="*/ 2147483647 w 2384"/>
                <a:gd name="T33" fmla="*/ 2147483647 h 3456"/>
                <a:gd name="T34" fmla="*/ 2147483647 w 2384"/>
                <a:gd name="T35" fmla="*/ 2147483647 h 3456"/>
                <a:gd name="T36" fmla="*/ 2147483647 w 2384"/>
                <a:gd name="T37" fmla="*/ 2147483647 h 3456"/>
                <a:gd name="T38" fmla="*/ 2147483647 w 2384"/>
                <a:gd name="T39" fmla="*/ 2147483647 h 3456"/>
                <a:gd name="T40" fmla="*/ 2147483647 w 2384"/>
                <a:gd name="T41" fmla="*/ 2147483647 h 3456"/>
                <a:gd name="T42" fmla="*/ 2147483647 w 2384"/>
                <a:gd name="T43" fmla="*/ 2147483647 h 3456"/>
                <a:gd name="T44" fmla="*/ 2147483647 w 2384"/>
                <a:gd name="T45" fmla="*/ 2147483647 h 3456"/>
                <a:gd name="T46" fmla="*/ 2147483647 w 2384"/>
                <a:gd name="T47" fmla="*/ 2147483647 h 3456"/>
                <a:gd name="T48" fmla="*/ 2147483647 w 2384"/>
                <a:gd name="T49" fmla="*/ 2147483647 h 3456"/>
                <a:gd name="T50" fmla="*/ 2147483647 w 2384"/>
                <a:gd name="T51" fmla="*/ 2147483647 h 3456"/>
                <a:gd name="T52" fmla="*/ 2147483647 w 2384"/>
                <a:gd name="T53" fmla="*/ 2147483647 h 3456"/>
                <a:gd name="T54" fmla="*/ 2147483647 w 2384"/>
                <a:gd name="T55" fmla="*/ 2147483647 h 3456"/>
                <a:gd name="T56" fmla="*/ 2147483647 w 2384"/>
                <a:gd name="T57" fmla="*/ 2147483647 h 3456"/>
                <a:gd name="T58" fmla="*/ 2147483647 w 2384"/>
                <a:gd name="T59" fmla="*/ 2147483647 h 3456"/>
                <a:gd name="T60" fmla="*/ 2147483647 w 2384"/>
                <a:gd name="T61" fmla="*/ 2147483647 h 3456"/>
                <a:gd name="T62" fmla="*/ 2147483647 w 2384"/>
                <a:gd name="T63" fmla="*/ 2147483647 h 3456"/>
                <a:gd name="T64" fmla="*/ 2147483647 w 2384"/>
                <a:gd name="T65" fmla="*/ 2147483647 h 3456"/>
                <a:gd name="T66" fmla="*/ 2147483647 w 2384"/>
                <a:gd name="T67" fmla="*/ 2147483647 h 3456"/>
                <a:gd name="T68" fmla="*/ 2147483647 w 2384"/>
                <a:gd name="T69" fmla="*/ 2147483647 h 3456"/>
                <a:gd name="T70" fmla="*/ 2147483647 w 2384"/>
                <a:gd name="T71" fmla="*/ 2147483647 h 3456"/>
                <a:gd name="T72" fmla="*/ 2147483647 w 2384"/>
                <a:gd name="T73" fmla="*/ 2147483647 h 3456"/>
                <a:gd name="T74" fmla="*/ 2147483647 w 2384"/>
                <a:gd name="T75" fmla="*/ 2147483647 h 3456"/>
                <a:gd name="T76" fmla="*/ 2147483647 w 2384"/>
                <a:gd name="T77" fmla="*/ 2147483647 h 3456"/>
                <a:gd name="T78" fmla="*/ 2147483647 w 2384"/>
                <a:gd name="T79" fmla="*/ 2147483647 h 3456"/>
                <a:gd name="T80" fmla="*/ 2147483647 w 2384"/>
                <a:gd name="T81" fmla="*/ 2147483647 h 3456"/>
                <a:gd name="T82" fmla="*/ 2147483647 w 2384"/>
                <a:gd name="T83" fmla="*/ 2147483647 h 3456"/>
                <a:gd name="T84" fmla="*/ 2147483647 w 2384"/>
                <a:gd name="T85" fmla="*/ 2147483647 h 3456"/>
                <a:gd name="T86" fmla="*/ 2147483647 w 2384"/>
                <a:gd name="T87" fmla="*/ 2147483647 h 3456"/>
                <a:gd name="T88" fmla="*/ 2147483647 w 2384"/>
                <a:gd name="T89" fmla="*/ 2147483647 h 3456"/>
                <a:gd name="T90" fmla="*/ 2147483647 w 2384"/>
                <a:gd name="T91" fmla="*/ 2147483647 h 3456"/>
                <a:gd name="T92" fmla="*/ 2147483647 w 2384"/>
                <a:gd name="T93" fmla="*/ 2147483647 h 3456"/>
                <a:gd name="T94" fmla="*/ 0 w 2384"/>
                <a:gd name="T95" fmla="*/ 2147483647 h 3456"/>
                <a:gd name="T96" fmla="*/ 2147483647 w 2384"/>
                <a:gd name="T97" fmla="*/ 2147483647 h 3456"/>
                <a:gd name="T98" fmla="*/ 2147483647 w 2384"/>
                <a:gd name="T99" fmla="*/ 2147483647 h 3456"/>
                <a:gd name="T100" fmla="*/ 2147483647 w 2384"/>
                <a:gd name="T101" fmla="*/ 2147483647 h 3456"/>
                <a:gd name="T102" fmla="*/ 2147483647 w 2384"/>
                <a:gd name="T103" fmla="*/ 2147483647 h 3456"/>
                <a:gd name="T104" fmla="*/ 2147483647 w 2384"/>
                <a:gd name="T105" fmla="*/ 2147483647 h 3456"/>
                <a:gd name="T106" fmla="*/ 2147483647 w 2384"/>
                <a:gd name="T107" fmla="*/ 2147483647 h 3456"/>
                <a:gd name="T108" fmla="*/ 2147483647 w 2384"/>
                <a:gd name="T109" fmla="*/ 2147483647 h 3456"/>
                <a:gd name="T110" fmla="*/ 2147483647 w 2384"/>
                <a:gd name="T111" fmla="*/ 2147483647 h 3456"/>
                <a:gd name="T112" fmla="*/ 2147483647 w 2384"/>
                <a:gd name="T113" fmla="*/ 2147483647 h 3456"/>
                <a:gd name="T114" fmla="*/ 2147483647 w 2384"/>
                <a:gd name="T115" fmla="*/ 2147483647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84"/>
                <a:gd name="T175" fmla="*/ 0 h 3456"/>
                <a:gd name="T176" fmla="*/ 2384 w 2384"/>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84" h="3456">
                  <a:moveTo>
                    <a:pt x="1257" y="0"/>
                  </a:moveTo>
                  <a:lnTo>
                    <a:pt x="1340" y="2"/>
                  </a:lnTo>
                  <a:lnTo>
                    <a:pt x="1420" y="7"/>
                  </a:lnTo>
                  <a:lnTo>
                    <a:pt x="1498" y="18"/>
                  </a:lnTo>
                  <a:lnTo>
                    <a:pt x="1571" y="31"/>
                  </a:lnTo>
                  <a:lnTo>
                    <a:pt x="1640" y="48"/>
                  </a:lnTo>
                  <a:lnTo>
                    <a:pt x="1707" y="70"/>
                  </a:lnTo>
                  <a:lnTo>
                    <a:pt x="1770" y="95"/>
                  </a:lnTo>
                  <a:lnTo>
                    <a:pt x="1830" y="125"/>
                  </a:lnTo>
                  <a:lnTo>
                    <a:pt x="1885" y="158"/>
                  </a:lnTo>
                  <a:lnTo>
                    <a:pt x="1938" y="195"/>
                  </a:lnTo>
                  <a:lnTo>
                    <a:pt x="1987" y="236"/>
                  </a:lnTo>
                  <a:lnTo>
                    <a:pt x="2033" y="281"/>
                  </a:lnTo>
                  <a:lnTo>
                    <a:pt x="2078" y="333"/>
                  </a:lnTo>
                  <a:lnTo>
                    <a:pt x="2120" y="391"/>
                  </a:lnTo>
                  <a:lnTo>
                    <a:pt x="2158" y="450"/>
                  </a:lnTo>
                  <a:lnTo>
                    <a:pt x="2190" y="515"/>
                  </a:lnTo>
                  <a:lnTo>
                    <a:pt x="2220" y="583"/>
                  </a:lnTo>
                  <a:lnTo>
                    <a:pt x="2244" y="656"/>
                  </a:lnTo>
                  <a:lnTo>
                    <a:pt x="2265" y="732"/>
                  </a:lnTo>
                  <a:lnTo>
                    <a:pt x="2281" y="812"/>
                  </a:lnTo>
                  <a:lnTo>
                    <a:pt x="2292" y="895"/>
                  </a:lnTo>
                  <a:lnTo>
                    <a:pt x="2300" y="982"/>
                  </a:lnTo>
                  <a:lnTo>
                    <a:pt x="2304" y="1073"/>
                  </a:lnTo>
                  <a:lnTo>
                    <a:pt x="1878" y="1073"/>
                  </a:lnTo>
                  <a:lnTo>
                    <a:pt x="1876" y="999"/>
                  </a:lnTo>
                  <a:lnTo>
                    <a:pt x="1870" y="928"/>
                  </a:lnTo>
                  <a:lnTo>
                    <a:pt x="1859" y="861"/>
                  </a:lnTo>
                  <a:lnTo>
                    <a:pt x="1846" y="798"/>
                  </a:lnTo>
                  <a:lnTo>
                    <a:pt x="1828" y="739"/>
                  </a:lnTo>
                  <a:lnTo>
                    <a:pt x="1806" y="685"/>
                  </a:lnTo>
                  <a:lnTo>
                    <a:pt x="1780" y="635"/>
                  </a:lnTo>
                  <a:lnTo>
                    <a:pt x="1749" y="589"/>
                  </a:lnTo>
                  <a:lnTo>
                    <a:pt x="1716" y="546"/>
                  </a:lnTo>
                  <a:lnTo>
                    <a:pt x="1681" y="512"/>
                  </a:lnTo>
                  <a:lnTo>
                    <a:pt x="1643" y="481"/>
                  </a:lnTo>
                  <a:lnTo>
                    <a:pt x="1602" y="455"/>
                  </a:lnTo>
                  <a:lnTo>
                    <a:pt x="1558" y="430"/>
                  </a:lnTo>
                  <a:lnTo>
                    <a:pt x="1511" y="411"/>
                  </a:lnTo>
                  <a:lnTo>
                    <a:pt x="1460" y="395"/>
                  </a:lnTo>
                  <a:lnTo>
                    <a:pt x="1405" y="382"/>
                  </a:lnTo>
                  <a:lnTo>
                    <a:pt x="1348" y="373"/>
                  </a:lnTo>
                  <a:lnTo>
                    <a:pt x="1286" y="368"/>
                  </a:lnTo>
                  <a:lnTo>
                    <a:pt x="1222" y="365"/>
                  </a:lnTo>
                  <a:lnTo>
                    <a:pt x="1152" y="368"/>
                  </a:lnTo>
                  <a:lnTo>
                    <a:pt x="1087" y="374"/>
                  </a:lnTo>
                  <a:lnTo>
                    <a:pt x="1025" y="384"/>
                  </a:lnTo>
                  <a:lnTo>
                    <a:pt x="966" y="399"/>
                  </a:lnTo>
                  <a:lnTo>
                    <a:pt x="912" y="418"/>
                  </a:lnTo>
                  <a:lnTo>
                    <a:pt x="861" y="441"/>
                  </a:lnTo>
                  <a:lnTo>
                    <a:pt x="815" y="468"/>
                  </a:lnTo>
                  <a:lnTo>
                    <a:pt x="772" y="500"/>
                  </a:lnTo>
                  <a:lnTo>
                    <a:pt x="734" y="534"/>
                  </a:lnTo>
                  <a:lnTo>
                    <a:pt x="695" y="578"/>
                  </a:lnTo>
                  <a:lnTo>
                    <a:pt x="661" y="623"/>
                  </a:lnTo>
                  <a:lnTo>
                    <a:pt x="633" y="671"/>
                  </a:lnTo>
                  <a:lnTo>
                    <a:pt x="610" y="722"/>
                  </a:lnTo>
                  <a:lnTo>
                    <a:pt x="591" y="774"/>
                  </a:lnTo>
                  <a:lnTo>
                    <a:pt x="579" y="829"/>
                  </a:lnTo>
                  <a:lnTo>
                    <a:pt x="571" y="886"/>
                  </a:lnTo>
                  <a:lnTo>
                    <a:pt x="568" y="946"/>
                  </a:lnTo>
                  <a:lnTo>
                    <a:pt x="571" y="1005"/>
                  </a:lnTo>
                  <a:lnTo>
                    <a:pt x="582" y="1066"/>
                  </a:lnTo>
                  <a:lnTo>
                    <a:pt x="597" y="1128"/>
                  </a:lnTo>
                  <a:lnTo>
                    <a:pt x="620" y="1191"/>
                  </a:lnTo>
                  <a:lnTo>
                    <a:pt x="633" y="1221"/>
                  </a:lnTo>
                  <a:lnTo>
                    <a:pt x="649" y="1257"/>
                  </a:lnTo>
                  <a:lnTo>
                    <a:pt x="668" y="1298"/>
                  </a:lnTo>
                  <a:lnTo>
                    <a:pt x="689" y="1343"/>
                  </a:lnTo>
                  <a:lnTo>
                    <a:pt x="714" y="1393"/>
                  </a:lnTo>
                  <a:lnTo>
                    <a:pt x="741" y="1447"/>
                  </a:lnTo>
                  <a:lnTo>
                    <a:pt x="771" y="1507"/>
                  </a:lnTo>
                  <a:lnTo>
                    <a:pt x="804" y="1572"/>
                  </a:lnTo>
                  <a:lnTo>
                    <a:pt x="839" y="1642"/>
                  </a:lnTo>
                  <a:lnTo>
                    <a:pt x="1595" y="1642"/>
                  </a:lnTo>
                  <a:lnTo>
                    <a:pt x="1595" y="1881"/>
                  </a:lnTo>
                  <a:lnTo>
                    <a:pt x="943" y="1881"/>
                  </a:lnTo>
                  <a:lnTo>
                    <a:pt x="954" y="1931"/>
                  </a:lnTo>
                  <a:lnTo>
                    <a:pt x="963" y="1975"/>
                  </a:lnTo>
                  <a:lnTo>
                    <a:pt x="970" y="2014"/>
                  </a:lnTo>
                  <a:lnTo>
                    <a:pt x="977" y="2046"/>
                  </a:lnTo>
                  <a:lnTo>
                    <a:pt x="984" y="2107"/>
                  </a:lnTo>
                  <a:lnTo>
                    <a:pt x="987" y="2171"/>
                  </a:lnTo>
                  <a:lnTo>
                    <a:pt x="983" y="2247"/>
                  </a:lnTo>
                  <a:lnTo>
                    <a:pt x="972" y="2323"/>
                  </a:lnTo>
                  <a:lnTo>
                    <a:pt x="953" y="2399"/>
                  </a:lnTo>
                  <a:lnTo>
                    <a:pt x="925" y="2475"/>
                  </a:lnTo>
                  <a:lnTo>
                    <a:pt x="891" y="2550"/>
                  </a:lnTo>
                  <a:lnTo>
                    <a:pt x="849" y="2624"/>
                  </a:lnTo>
                  <a:lnTo>
                    <a:pt x="807" y="2688"/>
                  </a:lnTo>
                  <a:lnTo>
                    <a:pt x="758" y="2752"/>
                  </a:lnTo>
                  <a:lnTo>
                    <a:pt x="702" y="2816"/>
                  </a:lnTo>
                  <a:lnTo>
                    <a:pt x="640" y="2880"/>
                  </a:lnTo>
                  <a:lnTo>
                    <a:pt x="572" y="2943"/>
                  </a:lnTo>
                  <a:lnTo>
                    <a:pt x="498" y="3007"/>
                  </a:lnTo>
                  <a:lnTo>
                    <a:pt x="416" y="3070"/>
                  </a:lnTo>
                  <a:lnTo>
                    <a:pt x="496" y="3032"/>
                  </a:lnTo>
                  <a:lnTo>
                    <a:pt x="574" y="2997"/>
                  </a:lnTo>
                  <a:lnTo>
                    <a:pt x="652" y="2968"/>
                  </a:lnTo>
                  <a:lnTo>
                    <a:pt x="729" y="2942"/>
                  </a:lnTo>
                  <a:lnTo>
                    <a:pt x="806" y="2922"/>
                  </a:lnTo>
                  <a:lnTo>
                    <a:pt x="881" y="2906"/>
                  </a:lnTo>
                  <a:lnTo>
                    <a:pt x="957" y="2898"/>
                  </a:lnTo>
                  <a:lnTo>
                    <a:pt x="1031" y="2895"/>
                  </a:lnTo>
                  <a:lnTo>
                    <a:pt x="1081" y="2897"/>
                  </a:lnTo>
                  <a:lnTo>
                    <a:pt x="1134" y="2902"/>
                  </a:lnTo>
                  <a:lnTo>
                    <a:pt x="1193" y="2910"/>
                  </a:lnTo>
                  <a:lnTo>
                    <a:pt x="1256" y="2922"/>
                  </a:lnTo>
                  <a:lnTo>
                    <a:pt x="1322" y="2937"/>
                  </a:lnTo>
                  <a:lnTo>
                    <a:pt x="1394" y="2955"/>
                  </a:lnTo>
                  <a:lnTo>
                    <a:pt x="1469" y="2976"/>
                  </a:lnTo>
                  <a:lnTo>
                    <a:pt x="1527" y="2994"/>
                  </a:lnTo>
                  <a:lnTo>
                    <a:pt x="1582" y="3009"/>
                  </a:lnTo>
                  <a:lnTo>
                    <a:pt x="1630" y="3021"/>
                  </a:lnTo>
                  <a:lnTo>
                    <a:pt x="1675" y="3033"/>
                  </a:lnTo>
                  <a:lnTo>
                    <a:pt x="1715" y="3042"/>
                  </a:lnTo>
                  <a:lnTo>
                    <a:pt x="1749" y="3050"/>
                  </a:lnTo>
                  <a:lnTo>
                    <a:pt x="1780" y="3054"/>
                  </a:lnTo>
                  <a:lnTo>
                    <a:pt x="1806" y="3057"/>
                  </a:lnTo>
                  <a:lnTo>
                    <a:pt x="1827" y="3058"/>
                  </a:lnTo>
                  <a:lnTo>
                    <a:pt x="1880" y="3056"/>
                  </a:lnTo>
                  <a:lnTo>
                    <a:pt x="1931" y="3048"/>
                  </a:lnTo>
                  <a:lnTo>
                    <a:pt x="1979" y="3035"/>
                  </a:lnTo>
                  <a:lnTo>
                    <a:pt x="2025" y="3017"/>
                  </a:lnTo>
                  <a:lnTo>
                    <a:pt x="2045" y="3007"/>
                  </a:lnTo>
                  <a:lnTo>
                    <a:pt x="2068" y="2994"/>
                  </a:lnTo>
                  <a:lnTo>
                    <a:pt x="2095" y="2977"/>
                  </a:lnTo>
                  <a:lnTo>
                    <a:pt x="2124" y="2959"/>
                  </a:lnTo>
                  <a:lnTo>
                    <a:pt x="2157" y="2937"/>
                  </a:lnTo>
                  <a:lnTo>
                    <a:pt x="2193" y="2911"/>
                  </a:lnTo>
                  <a:lnTo>
                    <a:pt x="2384" y="3221"/>
                  </a:lnTo>
                  <a:lnTo>
                    <a:pt x="2333" y="3261"/>
                  </a:lnTo>
                  <a:lnTo>
                    <a:pt x="2285" y="3296"/>
                  </a:lnTo>
                  <a:lnTo>
                    <a:pt x="2240" y="3326"/>
                  </a:lnTo>
                  <a:lnTo>
                    <a:pt x="2196" y="3353"/>
                  </a:lnTo>
                  <a:lnTo>
                    <a:pt x="2154" y="3375"/>
                  </a:lnTo>
                  <a:lnTo>
                    <a:pt x="2086" y="3405"/>
                  </a:lnTo>
                  <a:lnTo>
                    <a:pt x="2016" y="3427"/>
                  </a:lnTo>
                  <a:lnTo>
                    <a:pt x="1945" y="3443"/>
                  </a:lnTo>
                  <a:lnTo>
                    <a:pt x="1872" y="3453"/>
                  </a:lnTo>
                  <a:lnTo>
                    <a:pt x="1797" y="3456"/>
                  </a:lnTo>
                  <a:lnTo>
                    <a:pt x="1764" y="3455"/>
                  </a:lnTo>
                  <a:lnTo>
                    <a:pt x="1726" y="3451"/>
                  </a:lnTo>
                  <a:lnTo>
                    <a:pt x="1684" y="3444"/>
                  </a:lnTo>
                  <a:lnTo>
                    <a:pt x="1637" y="3435"/>
                  </a:lnTo>
                  <a:lnTo>
                    <a:pt x="1586" y="3424"/>
                  </a:lnTo>
                  <a:lnTo>
                    <a:pt x="1530" y="3409"/>
                  </a:lnTo>
                  <a:lnTo>
                    <a:pt x="1469" y="3392"/>
                  </a:lnTo>
                  <a:lnTo>
                    <a:pt x="1403" y="3372"/>
                  </a:lnTo>
                  <a:lnTo>
                    <a:pt x="1333" y="3350"/>
                  </a:lnTo>
                  <a:lnTo>
                    <a:pt x="1255" y="3325"/>
                  </a:lnTo>
                  <a:lnTo>
                    <a:pt x="1179" y="3304"/>
                  </a:lnTo>
                  <a:lnTo>
                    <a:pt x="1109" y="3285"/>
                  </a:lnTo>
                  <a:lnTo>
                    <a:pt x="1042" y="3271"/>
                  </a:lnTo>
                  <a:lnTo>
                    <a:pt x="980" y="3259"/>
                  </a:lnTo>
                  <a:lnTo>
                    <a:pt x="922" y="3251"/>
                  </a:lnTo>
                  <a:lnTo>
                    <a:pt x="869" y="3247"/>
                  </a:lnTo>
                  <a:lnTo>
                    <a:pt x="820" y="3244"/>
                  </a:lnTo>
                  <a:lnTo>
                    <a:pt x="750" y="3247"/>
                  </a:lnTo>
                  <a:lnTo>
                    <a:pt x="682" y="3254"/>
                  </a:lnTo>
                  <a:lnTo>
                    <a:pt x="616" y="3265"/>
                  </a:lnTo>
                  <a:lnTo>
                    <a:pt x="551" y="3282"/>
                  </a:lnTo>
                  <a:lnTo>
                    <a:pt x="488" y="3304"/>
                  </a:lnTo>
                  <a:lnTo>
                    <a:pt x="449" y="3321"/>
                  </a:lnTo>
                  <a:lnTo>
                    <a:pt x="406" y="3342"/>
                  </a:lnTo>
                  <a:lnTo>
                    <a:pt x="358" y="3367"/>
                  </a:lnTo>
                  <a:lnTo>
                    <a:pt x="307" y="3395"/>
                  </a:lnTo>
                  <a:lnTo>
                    <a:pt x="250" y="3429"/>
                  </a:lnTo>
                  <a:lnTo>
                    <a:pt x="23" y="3102"/>
                  </a:lnTo>
                  <a:lnTo>
                    <a:pt x="107" y="3040"/>
                  </a:lnTo>
                  <a:lnTo>
                    <a:pt x="186" y="2976"/>
                  </a:lnTo>
                  <a:lnTo>
                    <a:pt x="258" y="2910"/>
                  </a:lnTo>
                  <a:lnTo>
                    <a:pt x="325" y="2842"/>
                  </a:lnTo>
                  <a:lnTo>
                    <a:pt x="386" y="2773"/>
                  </a:lnTo>
                  <a:lnTo>
                    <a:pt x="442" y="2701"/>
                  </a:lnTo>
                  <a:lnTo>
                    <a:pt x="484" y="2637"/>
                  </a:lnTo>
                  <a:lnTo>
                    <a:pt x="520" y="2572"/>
                  </a:lnTo>
                  <a:lnTo>
                    <a:pt x="549" y="2505"/>
                  </a:lnTo>
                  <a:lnTo>
                    <a:pt x="571" y="2437"/>
                  </a:lnTo>
                  <a:lnTo>
                    <a:pt x="588" y="2368"/>
                  </a:lnTo>
                  <a:lnTo>
                    <a:pt x="597" y="2297"/>
                  </a:lnTo>
                  <a:lnTo>
                    <a:pt x="601" y="2223"/>
                  </a:lnTo>
                  <a:lnTo>
                    <a:pt x="598" y="2186"/>
                  </a:lnTo>
                  <a:lnTo>
                    <a:pt x="593" y="2144"/>
                  </a:lnTo>
                  <a:lnTo>
                    <a:pt x="584" y="2099"/>
                  </a:lnTo>
                  <a:lnTo>
                    <a:pt x="570" y="2051"/>
                  </a:lnTo>
                  <a:lnTo>
                    <a:pt x="562" y="2024"/>
                  </a:lnTo>
                  <a:lnTo>
                    <a:pt x="552" y="1994"/>
                  </a:lnTo>
                  <a:lnTo>
                    <a:pt x="540" y="1960"/>
                  </a:lnTo>
                  <a:lnTo>
                    <a:pt x="525" y="1923"/>
                  </a:lnTo>
                  <a:lnTo>
                    <a:pt x="508" y="1881"/>
                  </a:lnTo>
                  <a:lnTo>
                    <a:pt x="0" y="1881"/>
                  </a:lnTo>
                  <a:lnTo>
                    <a:pt x="0" y="1642"/>
                  </a:lnTo>
                  <a:lnTo>
                    <a:pt x="359" y="1642"/>
                  </a:lnTo>
                  <a:lnTo>
                    <a:pt x="356" y="1637"/>
                  </a:lnTo>
                  <a:lnTo>
                    <a:pt x="350" y="1626"/>
                  </a:lnTo>
                  <a:lnTo>
                    <a:pt x="342" y="1612"/>
                  </a:lnTo>
                  <a:lnTo>
                    <a:pt x="331" y="1591"/>
                  </a:lnTo>
                  <a:lnTo>
                    <a:pt x="318" y="1566"/>
                  </a:lnTo>
                  <a:lnTo>
                    <a:pt x="302" y="1534"/>
                  </a:lnTo>
                  <a:lnTo>
                    <a:pt x="284" y="1499"/>
                  </a:lnTo>
                  <a:lnTo>
                    <a:pt x="260" y="1448"/>
                  </a:lnTo>
                  <a:lnTo>
                    <a:pt x="239" y="1404"/>
                  </a:lnTo>
                  <a:lnTo>
                    <a:pt x="220" y="1364"/>
                  </a:lnTo>
                  <a:lnTo>
                    <a:pt x="204" y="1328"/>
                  </a:lnTo>
                  <a:lnTo>
                    <a:pt x="192" y="1298"/>
                  </a:lnTo>
                  <a:lnTo>
                    <a:pt x="182" y="1271"/>
                  </a:lnTo>
                  <a:lnTo>
                    <a:pt x="168" y="1224"/>
                  </a:lnTo>
                  <a:lnTo>
                    <a:pt x="154" y="1173"/>
                  </a:lnTo>
                  <a:lnTo>
                    <a:pt x="143" y="1116"/>
                  </a:lnTo>
                  <a:lnTo>
                    <a:pt x="134" y="1056"/>
                  </a:lnTo>
                  <a:lnTo>
                    <a:pt x="129" y="993"/>
                  </a:lnTo>
                  <a:lnTo>
                    <a:pt x="127" y="927"/>
                  </a:lnTo>
                  <a:lnTo>
                    <a:pt x="130" y="856"/>
                  </a:lnTo>
                  <a:lnTo>
                    <a:pt x="138" y="787"/>
                  </a:lnTo>
                  <a:lnTo>
                    <a:pt x="153" y="718"/>
                  </a:lnTo>
                  <a:lnTo>
                    <a:pt x="173" y="651"/>
                  </a:lnTo>
                  <a:lnTo>
                    <a:pt x="200" y="586"/>
                  </a:lnTo>
                  <a:lnTo>
                    <a:pt x="232" y="524"/>
                  </a:lnTo>
                  <a:lnTo>
                    <a:pt x="269" y="461"/>
                  </a:lnTo>
                  <a:lnTo>
                    <a:pt x="313" y="401"/>
                  </a:lnTo>
                  <a:lnTo>
                    <a:pt x="364" y="341"/>
                  </a:lnTo>
                  <a:lnTo>
                    <a:pt x="419" y="284"/>
                  </a:lnTo>
                  <a:lnTo>
                    <a:pt x="470" y="239"/>
                  </a:lnTo>
                  <a:lnTo>
                    <a:pt x="523" y="197"/>
                  </a:lnTo>
                  <a:lnTo>
                    <a:pt x="581" y="160"/>
                  </a:lnTo>
                  <a:lnTo>
                    <a:pt x="641" y="127"/>
                  </a:lnTo>
                  <a:lnTo>
                    <a:pt x="706" y="96"/>
                  </a:lnTo>
                  <a:lnTo>
                    <a:pt x="775" y="71"/>
                  </a:lnTo>
                  <a:lnTo>
                    <a:pt x="846" y="49"/>
                  </a:lnTo>
                  <a:lnTo>
                    <a:pt x="921" y="31"/>
                  </a:lnTo>
                  <a:lnTo>
                    <a:pt x="1000" y="18"/>
                  </a:lnTo>
                  <a:lnTo>
                    <a:pt x="1082" y="8"/>
                  </a:lnTo>
                  <a:lnTo>
                    <a:pt x="1168" y="2"/>
                  </a:lnTo>
                  <a:lnTo>
                    <a:pt x="1257" y="0"/>
                  </a:lnTo>
                  <a:close/>
                </a:path>
              </a:pathLst>
            </a:custGeom>
            <a:solidFill>
              <a:schemeClr val="bg1"/>
            </a:solidFill>
            <a:ln w="9525">
              <a:noFill/>
              <a:round/>
              <a:headEnd/>
              <a:tailEnd/>
            </a:ln>
          </p:spPr>
          <p:txBody>
            <a:bodyPr wrap="none" anchor="ctr"/>
            <a:lstStyle/>
            <a:p>
              <a:endParaRPr lang="en-GB"/>
            </a:p>
          </p:txBody>
        </p:sp>
      </p:grpSp>
      <p:sp>
        <p:nvSpPr>
          <p:cNvPr id="67" name="Rectangle 57"/>
          <p:cNvSpPr>
            <a:spLocks/>
          </p:cNvSpPr>
          <p:nvPr/>
        </p:nvSpPr>
        <p:spPr bwMode="auto">
          <a:xfrm>
            <a:off x="2179170" y="3140968"/>
            <a:ext cx="1512000" cy="2880320"/>
          </a:xfrm>
          <a:prstGeom prst="round1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algn="ctr"/>
            <a:r>
              <a:rPr lang="en-GB" dirty="0" smtClean="0">
                <a:solidFill>
                  <a:schemeClr val="tx1"/>
                </a:solidFill>
              </a:rPr>
              <a:t>All Generator customers offered managed connections as standard</a:t>
            </a:r>
            <a:endParaRPr lang="en-GB" dirty="0" smtClean="0">
              <a:solidFill>
                <a:schemeClr val="tx1"/>
              </a:solidFill>
              <a:latin typeface="Calibri" pitchFamily="34" charset="0"/>
            </a:endParaRPr>
          </a:p>
        </p:txBody>
      </p:sp>
      <p:sp>
        <p:nvSpPr>
          <p:cNvPr id="70" name="Rectangle 57"/>
          <p:cNvSpPr>
            <a:spLocks/>
          </p:cNvSpPr>
          <p:nvPr/>
        </p:nvSpPr>
        <p:spPr bwMode="auto">
          <a:xfrm>
            <a:off x="3759585" y="3140968"/>
            <a:ext cx="1512000" cy="2880320"/>
          </a:xfrm>
          <a:prstGeom prst="round1Rect">
            <a:avLst>
              <a:gd name="adj"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lvl="0" algn="ctr"/>
            <a:r>
              <a:rPr lang="en-GB" dirty="0" smtClean="0">
                <a:solidFill>
                  <a:schemeClr val="tx1"/>
                </a:solidFill>
              </a:rPr>
              <a:t>Improved automatic fault restoration for all customers</a:t>
            </a:r>
          </a:p>
        </p:txBody>
      </p:sp>
      <p:sp>
        <p:nvSpPr>
          <p:cNvPr id="74" name="Rectangle 57"/>
          <p:cNvSpPr>
            <a:spLocks/>
          </p:cNvSpPr>
          <p:nvPr/>
        </p:nvSpPr>
        <p:spPr bwMode="auto">
          <a:xfrm>
            <a:off x="5340000" y="3140968"/>
            <a:ext cx="1512000" cy="2880320"/>
          </a:xfrm>
          <a:prstGeom prst="round1Rect">
            <a:avLst>
              <a:gd name="adj"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algn="ctr"/>
            <a:r>
              <a:rPr lang="en-GB" dirty="0" smtClean="0">
                <a:solidFill>
                  <a:schemeClr val="tx1"/>
                </a:solidFill>
              </a:rPr>
              <a:t>ETR130 Modified and used by all DNO’s</a:t>
            </a:r>
          </a:p>
        </p:txBody>
      </p:sp>
      <p:sp>
        <p:nvSpPr>
          <p:cNvPr id="76" name="Rectangle 57"/>
          <p:cNvSpPr>
            <a:spLocks/>
          </p:cNvSpPr>
          <p:nvPr/>
        </p:nvSpPr>
        <p:spPr bwMode="auto">
          <a:xfrm>
            <a:off x="6920415" y="3140968"/>
            <a:ext cx="1512000" cy="2880320"/>
          </a:xfrm>
          <a:prstGeom prst="round1Rect">
            <a:avLst>
              <a:gd name="adj"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algn="ctr"/>
            <a:r>
              <a:rPr lang="en-GB" dirty="0" smtClean="0">
                <a:solidFill>
                  <a:schemeClr val="tx1"/>
                </a:solidFill>
              </a:rPr>
              <a:t>Significant project savings due to effective management and controls</a:t>
            </a:r>
          </a:p>
        </p:txBody>
      </p:sp>
      <p:sp>
        <p:nvSpPr>
          <p:cNvPr id="78" name="Rectangle 57"/>
          <p:cNvSpPr>
            <a:spLocks/>
          </p:cNvSpPr>
          <p:nvPr/>
        </p:nvSpPr>
        <p:spPr bwMode="auto">
          <a:xfrm>
            <a:off x="8500830" y="3140968"/>
            <a:ext cx="1512000" cy="2880320"/>
          </a:xfrm>
          <a:prstGeom prst="round1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lvl="0" algn="ctr"/>
            <a:r>
              <a:rPr lang="en-GB" dirty="0" smtClean="0">
                <a:solidFill>
                  <a:schemeClr val="tx1"/>
                </a:solidFill>
              </a:rPr>
              <a:t>Developed equipment, process  and policy for customer equipment operation</a:t>
            </a:r>
          </a:p>
        </p:txBody>
      </p:sp>
      <p:grpSp>
        <p:nvGrpSpPr>
          <p:cNvPr id="98" name="Group 97"/>
          <p:cNvGrpSpPr/>
          <p:nvPr/>
        </p:nvGrpSpPr>
        <p:grpSpPr>
          <a:xfrm>
            <a:off x="2179169" y="1268760"/>
            <a:ext cx="1512000" cy="1800200"/>
            <a:chOff x="2179169" y="1268760"/>
            <a:chExt cx="1512000" cy="1800200"/>
          </a:xfrm>
        </p:grpSpPr>
        <p:sp>
          <p:nvSpPr>
            <p:cNvPr id="66" name="Rectangle 57"/>
            <p:cNvSpPr>
              <a:spLocks/>
            </p:cNvSpPr>
            <p:nvPr/>
          </p:nvSpPr>
          <p:spPr bwMode="auto">
            <a:xfrm flipH="1">
              <a:off x="2179169" y="1268760"/>
              <a:ext cx="1512000" cy="1800200"/>
            </a:xfrm>
            <a:prstGeom prst="round1Rect">
              <a:avLst>
                <a:gd name="adj"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grpSp>
          <p:nvGrpSpPr>
            <p:cNvPr id="82" name="Group 81"/>
            <p:cNvGrpSpPr>
              <a:grpSpLocks noChangeAspect="1"/>
            </p:cNvGrpSpPr>
            <p:nvPr/>
          </p:nvGrpSpPr>
          <p:grpSpPr>
            <a:xfrm>
              <a:off x="2291933" y="1494626"/>
              <a:ext cx="1286473" cy="1348468"/>
              <a:chOff x="9404958" y="1762257"/>
              <a:chExt cx="2001884" cy="2098354"/>
            </a:xfrm>
          </p:grpSpPr>
          <p:sp>
            <p:nvSpPr>
              <p:cNvPr id="83" name="Freeform 5"/>
              <p:cNvSpPr>
                <a:spLocks noEditPoints="1"/>
              </p:cNvSpPr>
              <p:nvPr/>
            </p:nvSpPr>
            <p:spPr bwMode="auto">
              <a:xfrm>
                <a:off x="9468544" y="1762257"/>
                <a:ext cx="1473456" cy="1997502"/>
              </a:xfrm>
              <a:custGeom>
                <a:avLst/>
                <a:gdLst>
                  <a:gd name="T0" fmla="*/ 166 w 282"/>
                  <a:gd name="T1" fmla="*/ 160 h 383"/>
                  <a:gd name="T2" fmla="*/ 144 w 282"/>
                  <a:gd name="T3" fmla="*/ 126 h 383"/>
                  <a:gd name="T4" fmla="*/ 142 w 282"/>
                  <a:gd name="T5" fmla="*/ 126 h 383"/>
                  <a:gd name="T6" fmla="*/ 150 w 282"/>
                  <a:gd name="T7" fmla="*/ 113 h 383"/>
                  <a:gd name="T8" fmla="*/ 150 w 282"/>
                  <a:gd name="T9" fmla="*/ 105 h 383"/>
                  <a:gd name="T10" fmla="*/ 116 w 282"/>
                  <a:gd name="T11" fmla="*/ 10 h 383"/>
                  <a:gd name="T12" fmla="*/ 104 w 282"/>
                  <a:gd name="T13" fmla="*/ 12 h 383"/>
                  <a:gd name="T14" fmla="*/ 112 w 282"/>
                  <a:gd name="T15" fmla="*/ 129 h 383"/>
                  <a:gd name="T16" fmla="*/ 97 w 282"/>
                  <a:gd name="T17" fmla="*/ 146 h 383"/>
                  <a:gd name="T18" fmla="*/ 95 w 282"/>
                  <a:gd name="T19" fmla="*/ 167 h 383"/>
                  <a:gd name="T20" fmla="*/ 81 w 282"/>
                  <a:gd name="T21" fmla="*/ 166 h 383"/>
                  <a:gd name="T22" fmla="*/ 73 w 282"/>
                  <a:gd name="T23" fmla="*/ 170 h 383"/>
                  <a:gd name="T24" fmla="*/ 8 w 282"/>
                  <a:gd name="T25" fmla="*/ 247 h 383"/>
                  <a:gd name="T26" fmla="*/ 16 w 282"/>
                  <a:gd name="T27" fmla="*/ 257 h 383"/>
                  <a:gd name="T28" fmla="*/ 113 w 282"/>
                  <a:gd name="T29" fmla="*/ 191 h 383"/>
                  <a:gd name="T30" fmla="*/ 117 w 282"/>
                  <a:gd name="T31" fmla="*/ 193 h 383"/>
                  <a:gd name="T32" fmla="*/ 154 w 282"/>
                  <a:gd name="T33" fmla="*/ 187 h 383"/>
                  <a:gd name="T34" fmla="*/ 161 w 282"/>
                  <a:gd name="T35" fmla="*/ 200 h 383"/>
                  <a:gd name="T36" fmla="*/ 168 w 282"/>
                  <a:gd name="T37" fmla="*/ 204 h 383"/>
                  <a:gd name="T38" fmla="*/ 267 w 282"/>
                  <a:gd name="T39" fmla="*/ 222 h 383"/>
                  <a:gd name="T40" fmla="*/ 272 w 282"/>
                  <a:gd name="T41" fmla="*/ 211 h 383"/>
                  <a:gd name="T42" fmla="*/ 166 w 282"/>
                  <a:gd name="T43" fmla="*/ 160 h 383"/>
                  <a:gd name="T44" fmla="*/ 146 w 282"/>
                  <a:gd name="T45" fmla="*/ 166 h 383"/>
                  <a:gd name="T46" fmla="*/ 124 w 282"/>
                  <a:gd name="T47" fmla="*/ 175 h 383"/>
                  <a:gd name="T48" fmla="*/ 115 w 282"/>
                  <a:gd name="T49" fmla="*/ 153 h 383"/>
                  <a:gd name="T50" fmla="*/ 137 w 282"/>
                  <a:gd name="T51" fmla="*/ 144 h 383"/>
                  <a:gd name="T52" fmla="*/ 146 w 282"/>
                  <a:gd name="T53" fmla="*/ 166 h 383"/>
                  <a:gd name="T54" fmla="*/ 119 w 282"/>
                  <a:gd name="T55" fmla="*/ 201 h 383"/>
                  <a:gd name="T56" fmla="*/ 142 w 282"/>
                  <a:gd name="T57" fmla="*/ 201 h 383"/>
                  <a:gd name="T58" fmla="*/ 158 w 282"/>
                  <a:gd name="T59" fmla="*/ 383 h 383"/>
                  <a:gd name="T60" fmla="*/ 103 w 282"/>
                  <a:gd name="T61" fmla="*/ 383 h 383"/>
                  <a:gd name="T62" fmla="*/ 119 w 282"/>
                  <a:gd name="T63" fmla="*/ 20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2" h="383">
                    <a:moveTo>
                      <a:pt x="166" y="160"/>
                    </a:moveTo>
                    <a:cubicBezTo>
                      <a:pt x="166" y="145"/>
                      <a:pt x="158" y="132"/>
                      <a:pt x="144" y="126"/>
                    </a:cubicBezTo>
                    <a:cubicBezTo>
                      <a:pt x="143" y="126"/>
                      <a:pt x="143" y="126"/>
                      <a:pt x="142" y="126"/>
                    </a:cubicBezTo>
                    <a:cubicBezTo>
                      <a:pt x="145" y="122"/>
                      <a:pt x="148" y="117"/>
                      <a:pt x="150" y="113"/>
                    </a:cubicBezTo>
                    <a:cubicBezTo>
                      <a:pt x="152" y="110"/>
                      <a:pt x="151" y="109"/>
                      <a:pt x="150" y="105"/>
                    </a:cubicBezTo>
                    <a:cubicBezTo>
                      <a:pt x="116" y="10"/>
                      <a:pt x="116" y="10"/>
                      <a:pt x="116" y="10"/>
                    </a:cubicBezTo>
                    <a:cubicBezTo>
                      <a:pt x="114" y="0"/>
                      <a:pt x="104" y="0"/>
                      <a:pt x="104" y="12"/>
                    </a:cubicBezTo>
                    <a:cubicBezTo>
                      <a:pt x="112" y="129"/>
                      <a:pt x="112" y="129"/>
                      <a:pt x="112" y="129"/>
                    </a:cubicBezTo>
                    <a:cubicBezTo>
                      <a:pt x="106" y="133"/>
                      <a:pt x="100" y="139"/>
                      <a:pt x="97" y="146"/>
                    </a:cubicBezTo>
                    <a:cubicBezTo>
                      <a:pt x="94" y="153"/>
                      <a:pt x="94" y="160"/>
                      <a:pt x="95" y="167"/>
                    </a:cubicBezTo>
                    <a:cubicBezTo>
                      <a:pt x="90" y="166"/>
                      <a:pt x="85" y="166"/>
                      <a:pt x="81" y="166"/>
                    </a:cubicBezTo>
                    <a:cubicBezTo>
                      <a:pt x="77" y="166"/>
                      <a:pt x="76" y="167"/>
                      <a:pt x="73" y="170"/>
                    </a:cubicBezTo>
                    <a:cubicBezTo>
                      <a:pt x="8" y="247"/>
                      <a:pt x="8" y="247"/>
                      <a:pt x="8" y="247"/>
                    </a:cubicBezTo>
                    <a:cubicBezTo>
                      <a:pt x="0" y="254"/>
                      <a:pt x="5" y="263"/>
                      <a:pt x="16" y="257"/>
                    </a:cubicBezTo>
                    <a:cubicBezTo>
                      <a:pt x="113" y="191"/>
                      <a:pt x="113" y="191"/>
                      <a:pt x="113" y="191"/>
                    </a:cubicBezTo>
                    <a:cubicBezTo>
                      <a:pt x="114" y="192"/>
                      <a:pt x="115" y="192"/>
                      <a:pt x="117" y="193"/>
                    </a:cubicBezTo>
                    <a:cubicBezTo>
                      <a:pt x="130" y="198"/>
                      <a:pt x="144" y="195"/>
                      <a:pt x="154" y="187"/>
                    </a:cubicBezTo>
                    <a:cubicBezTo>
                      <a:pt x="156" y="192"/>
                      <a:pt x="158" y="196"/>
                      <a:pt x="161" y="200"/>
                    </a:cubicBezTo>
                    <a:cubicBezTo>
                      <a:pt x="163" y="203"/>
                      <a:pt x="164" y="203"/>
                      <a:pt x="168" y="204"/>
                    </a:cubicBezTo>
                    <a:cubicBezTo>
                      <a:pt x="267" y="222"/>
                      <a:pt x="267" y="222"/>
                      <a:pt x="267" y="222"/>
                    </a:cubicBezTo>
                    <a:cubicBezTo>
                      <a:pt x="277" y="226"/>
                      <a:pt x="282" y="217"/>
                      <a:pt x="272" y="211"/>
                    </a:cubicBezTo>
                    <a:cubicBezTo>
                      <a:pt x="166" y="160"/>
                      <a:pt x="166" y="160"/>
                      <a:pt x="166" y="160"/>
                    </a:cubicBezTo>
                    <a:close/>
                    <a:moveTo>
                      <a:pt x="146" y="166"/>
                    </a:moveTo>
                    <a:cubicBezTo>
                      <a:pt x="142" y="175"/>
                      <a:pt x="133" y="179"/>
                      <a:pt x="124" y="175"/>
                    </a:cubicBezTo>
                    <a:cubicBezTo>
                      <a:pt x="116" y="172"/>
                      <a:pt x="112" y="162"/>
                      <a:pt x="115" y="153"/>
                    </a:cubicBezTo>
                    <a:cubicBezTo>
                      <a:pt x="118" y="145"/>
                      <a:pt x="128" y="141"/>
                      <a:pt x="137" y="144"/>
                    </a:cubicBezTo>
                    <a:cubicBezTo>
                      <a:pt x="145" y="148"/>
                      <a:pt x="149" y="158"/>
                      <a:pt x="146" y="166"/>
                    </a:cubicBezTo>
                    <a:close/>
                    <a:moveTo>
                      <a:pt x="119" y="201"/>
                    </a:moveTo>
                    <a:cubicBezTo>
                      <a:pt x="127" y="203"/>
                      <a:pt x="134" y="203"/>
                      <a:pt x="142" y="201"/>
                    </a:cubicBezTo>
                    <a:cubicBezTo>
                      <a:pt x="158" y="383"/>
                      <a:pt x="158" y="383"/>
                      <a:pt x="158" y="383"/>
                    </a:cubicBezTo>
                    <a:cubicBezTo>
                      <a:pt x="103" y="383"/>
                      <a:pt x="103" y="383"/>
                      <a:pt x="103" y="383"/>
                    </a:cubicBezTo>
                    <a:lnTo>
                      <a:pt x="119" y="20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rgbClr val="00245D"/>
                  </a:solidFill>
                </a:endParaRPr>
              </a:p>
            </p:txBody>
          </p:sp>
          <p:sp>
            <p:nvSpPr>
              <p:cNvPr id="84" name="Freeform 6"/>
              <p:cNvSpPr>
                <a:spLocks noEditPoints="1"/>
              </p:cNvSpPr>
              <p:nvPr/>
            </p:nvSpPr>
            <p:spPr bwMode="auto">
              <a:xfrm>
                <a:off x="10571444" y="2900240"/>
                <a:ext cx="622711" cy="859518"/>
              </a:xfrm>
              <a:custGeom>
                <a:avLst/>
                <a:gdLst>
                  <a:gd name="T0" fmla="*/ 36 w 119"/>
                  <a:gd name="T1" fmla="*/ 107 h 165"/>
                  <a:gd name="T2" fmla="*/ 31 w 119"/>
                  <a:gd name="T3" fmla="*/ 165 h 165"/>
                  <a:gd name="T4" fmla="*/ 57 w 119"/>
                  <a:gd name="T5" fmla="*/ 165 h 165"/>
                  <a:gd name="T6" fmla="*/ 50 w 119"/>
                  <a:gd name="T7" fmla="*/ 88 h 165"/>
                  <a:gd name="T8" fmla="*/ 48 w 119"/>
                  <a:gd name="T9" fmla="*/ 91 h 165"/>
                  <a:gd name="T10" fmla="*/ 36 w 119"/>
                  <a:gd name="T11" fmla="*/ 107 h 165"/>
                  <a:gd name="T12" fmla="*/ 32 w 119"/>
                  <a:gd name="T13" fmla="*/ 73 h 165"/>
                  <a:gd name="T14" fmla="*/ 29 w 119"/>
                  <a:gd name="T15" fmla="*/ 55 h 165"/>
                  <a:gd name="T16" fmla="*/ 30 w 119"/>
                  <a:gd name="T17" fmla="*/ 54 h 165"/>
                  <a:gd name="T18" fmla="*/ 23 w 119"/>
                  <a:gd name="T19" fmla="*/ 53 h 165"/>
                  <a:gd name="T20" fmla="*/ 20 w 119"/>
                  <a:gd name="T21" fmla="*/ 50 h 165"/>
                  <a:gd name="T22" fmla="*/ 2 w 119"/>
                  <a:gd name="T23" fmla="*/ 7 h 165"/>
                  <a:gd name="T24" fmla="*/ 7 w 119"/>
                  <a:gd name="T25" fmla="*/ 4 h 165"/>
                  <a:gd name="T26" fmla="*/ 41 w 119"/>
                  <a:gd name="T27" fmla="*/ 46 h 165"/>
                  <a:gd name="T28" fmla="*/ 51 w 119"/>
                  <a:gd name="T29" fmla="*/ 47 h 165"/>
                  <a:gd name="T30" fmla="*/ 58 w 119"/>
                  <a:gd name="T31" fmla="*/ 54 h 165"/>
                  <a:gd name="T32" fmla="*/ 63 w 119"/>
                  <a:gd name="T33" fmla="*/ 49 h 165"/>
                  <a:gd name="T34" fmla="*/ 67 w 119"/>
                  <a:gd name="T35" fmla="*/ 48 h 165"/>
                  <a:gd name="T36" fmla="*/ 112 w 119"/>
                  <a:gd name="T37" fmla="*/ 54 h 165"/>
                  <a:gd name="T38" fmla="*/ 113 w 119"/>
                  <a:gd name="T39" fmla="*/ 60 h 165"/>
                  <a:gd name="T40" fmla="*/ 60 w 119"/>
                  <a:gd name="T41" fmla="*/ 67 h 165"/>
                  <a:gd name="T42" fmla="*/ 59 w 119"/>
                  <a:gd name="T43" fmla="*/ 69 h 165"/>
                  <a:gd name="T44" fmla="*/ 44 w 119"/>
                  <a:gd name="T45" fmla="*/ 79 h 165"/>
                  <a:gd name="T46" fmla="*/ 46 w 119"/>
                  <a:gd name="T47" fmla="*/ 85 h 165"/>
                  <a:gd name="T48" fmla="*/ 45 w 119"/>
                  <a:gd name="T49" fmla="*/ 89 h 165"/>
                  <a:gd name="T50" fmla="*/ 17 w 119"/>
                  <a:gd name="T51" fmla="*/ 126 h 165"/>
                  <a:gd name="T52" fmla="*/ 12 w 119"/>
                  <a:gd name="T53" fmla="*/ 123 h 165"/>
                  <a:gd name="T54" fmla="*/ 32 w 119"/>
                  <a:gd name="T55" fmla="*/ 73 h 165"/>
                  <a:gd name="T56" fmla="*/ 41 w 119"/>
                  <a:gd name="T57" fmla="*/ 69 h 165"/>
                  <a:gd name="T58" fmla="*/ 51 w 119"/>
                  <a:gd name="T59" fmla="*/ 66 h 165"/>
                  <a:gd name="T60" fmla="*/ 47 w 119"/>
                  <a:gd name="T61" fmla="*/ 55 h 165"/>
                  <a:gd name="T62" fmla="*/ 37 w 119"/>
                  <a:gd name="T63" fmla="*/ 59 h 165"/>
                  <a:gd name="T64" fmla="*/ 41 w 119"/>
                  <a:gd name="T6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9" h="165">
                    <a:moveTo>
                      <a:pt x="36" y="107"/>
                    </a:moveTo>
                    <a:cubicBezTo>
                      <a:pt x="31" y="165"/>
                      <a:pt x="31" y="165"/>
                      <a:pt x="31" y="165"/>
                    </a:cubicBezTo>
                    <a:cubicBezTo>
                      <a:pt x="57" y="165"/>
                      <a:pt x="57" y="165"/>
                      <a:pt x="57" y="165"/>
                    </a:cubicBezTo>
                    <a:cubicBezTo>
                      <a:pt x="50" y="88"/>
                      <a:pt x="50" y="88"/>
                      <a:pt x="50" y="88"/>
                    </a:cubicBezTo>
                    <a:cubicBezTo>
                      <a:pt x="49" y="89"/>
                      <a:pt x="49" y="90"/>
                      <a:pt x="48" y="91"/>
                    </a:cubicBezTo>
                    <a:cubicBezTo>
                      <a:pt x="36" y="107"/>
                      <a:pt x="36" y="107"/>
                      <a:pt x="36" y="107"/>
                    </a:cubicBezTo>
                    <a:close/>
                    <a:moveTo>
                      <a:pt x="32" y="73"/>
                    </a:moveTo>
                    <a:cubicBezTo>
                      <a:pt x="27" y="69"/>
                      <a:pt x="26" y="61"/>
                      <a:pt x="29" y="55"/>
                    </a:cubicBezTo>
                    <a:cubicBezTo>
                      <a:pt x="29" y="55"/>
                      <a:pt x="29" y="55"/>
                      <a:pt x="30" y="54"/>
                    </a:cubicBezTo>
                    <a:cubicBezTo>
                      <a:pt x="27" y="54"/>
                      <a:pt x="25" y="53"/>
                      <a:pt x="23" y="53"/>
                    </a:cubicBezTo>
                    <a:cubicBezTo>
                      <a:pt x="21" y="52"/>
                      <a:pt x="21" y="51"/>
                      <a:pt x="20" y="50"/>
                    </a:cubicBezTo>
                    <a:cubicBezTo>
                      <a:pt x="2" y="7"/>
                      <a:pt x="2" y="7"/>
                      <a:pt x="2" y="7"/>
                    </a:cubicBezTo>
                    <a:cubicBezTo>
                      <a:pt x="0" y="3"/>
                      <a:pt x="3" y="0"/>
                      <a:pt x="7" y="4"/>
                    </a:cubicBezTo>
                    <a:cubicBezTo>
                      <a:pt x="41" y="46"/>
                      <a:pt x="41" y="46"/>
                      <a:pt x="41" y="46"/>
                    </a:cubicBezTo>
                    <a:cubicBezTo>
                      <a:pt x="44" y="45"/>
                      <a:pt x="48" y="46"/>
                      <a:pt x="51" y="47"/>
                    </a:cubicBezTo>
                    <a:cubicBezTo>
                      <a:pt x="54" y="49"/>
                      <a:pt x="56" y="51"/>
                      <a:pt x="58" y="54"/>
                    </a:cubicBezTo>
                    <a:cubicBezTo>
                      <a:pt x="60" y="52"/>
                      <a:pt x="61" y="50"/>
                      <a:pt x="63" y="49"/>
                    </a:cubicBezTo>
                    <a:cubicBezTo>
                      <a:pt x="64" y="48"/>
                      <a:pt x="65" y="48"/>
                      <a:pt x="67" y="48"/>
                    </a:cubicBezTo>
                    <a:cubicBezTo>
                      <a:pt x="112" y="54"/>
                      <a:pt x="112" y="54"/>
                      <a:pt x="112" y="54"/>
                    </a:cubicBezTo>
                    <a:cubicBezTo>
                      <a:pt x="117" y="54"/>
                      <a:pt x="119" y="58"/>
                      <a:pt x="113" y="60"/>
                    </a:cubicBezTo>
                    <a:cubicBezTo>
                      <a:pt x="60" y="67"/>
                      <a:pt x="60" y="67"/>
                      <a:pt x="60" y="67"/>
                    </a:cubicBezTo>
                    <a:cubicBezTo>
                      <a:pt x="60" y="68"/>
                      <a:pt x="59" y="69"/>
                      <a:pt x="59" y="69"/>
                    </a:cubicBezTo>
                    <a:cubicBezTo>
                      <a:pt x="56" y="75"/>
                      <a:pt x="50" y="79"/>
                      <a:pt x="44" y="79"/>
                    </a:cubicBezTo>
                    <a:cubicBezTo>
                      <a:pt x="45" y="81"/>
                      <a:pt x="46" y="83"/>
                      <a:pt x="46" y="85"/>
                    </a:cubicBezTo>
                    <a:cubicBezTo>
                      <a:pt x="46" y="87"/>
                      <a:pt x="46" y="88"/>
                      <a:pt x="45" y="89"/>
                    </a:cubicBezTo>
                    <a:cubicBezTo>
                      <a:pt x="17" y="126"/>
                      <a:pt x="17" y="126"/>
                      <a:pt x="17" y="126"/>
                    </a:cubicBezTo>
                    <a:cubicBezTo>
                      <a:pt x="15" y="130"/>
                      <a:pt x="10" y="129"/>
                      <a:pt x="12" y="123"/>
                    </a:cubicBezTo>
                    <a:cubicBezTo>
                      <a:pt x="32" y="73"/>
                      <a:pt x="32" y="73"/>
                      <a:pt x="32" y="73"/>
                    </a:cubicBezTo>
                    <a:close/>
                    <a:moveTo>
                      <a:pt x="41" y="69"/>
                    </a:moveTo>
                    <a:cubicBezTo>
                      <a:pt x="45" y="71"/>
                      <a:pt x="49" y="69"/>
                      <a:pt x="51" y="66"/>
                    </a:cubicBezTo>
                    <a:cubicBezTo>
                      <a:pt x="53" y="62"/>
                      <a:pt x="51" y="57"/>
                      <a:pt x="47" y="55"/>
                    </a:cubicBezTo>
                    <a:cubicBezTo>
                      <a:pt x="43" y="54"/>
                      <a:pt x="39" y="55"/>
                      <a:pt x="37" y="59"/>
                    </a:cubicBezTo>
                    <a:cubicBezTo>
                      <a:pt x="35" y="63"/>
                      <a:pt x="37" y="67"/>
                      <a:pt x="41" y="6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rgbClr val="00245D"/>
                  </a:solidFill>
                </a:endParaRPr>
              </a:p>
            </p:txBody>
          </p:sp>
          <p:sp>
            <p:nvSpPr>
              <p:cNvPr id="85" name="Freeform 7"/>
              <p:cNvSpPr>
                <a:spLocks noEditPoints="1"/>
              </p:cNvSpPr>
              <p:nvPr/>
            </p:nvSpPr>
            <p:spPr bwMode="auto">
              <a:xfrm>
                <a:off x="10325868" y="2095540"/>
                <a:ext cx="1061239" cy="416603"/>
              </a:xfrm>
              <a:custGeom>
                <a:avLst/>
                <a:gdLst>
                  <a:gd name="T0" fmla="*/ 28 w 203"/>
                  <a:gd name="T1" fmla="*/ 62 h 80"/>
                  <a:gd name="T2" fmla="*/ 115 w 203"/>
                  <a:gd name="T3" fmla="*/ 74 h 80"/>
                  <a:gd name="T4" fmla="*/ 180 w 203"/>
                  <a:gd name="T5" fmla="*/ 66 h 80"/>
                  <a:gd name="T6" fmla="*/ 192 w 203"/>
                  <a:gd name="T7" fmla="*/ 67 h 80"/>
                  <a:gd name="T8" fmla="*/ 181 w 203"/>
                  <a:gd name="T9" fmla="*/ 63 h 80"/>
                  <a:gd name="T10" fmla="*/ 145 w 203"/>
                  <a:gd name="T11" fmla="*/ 57 h 80"/>
                  <a:gd name="T12" fmla="*/ 113 w 203"/>
                  <a:gd name="T13" fmla="*/ 63 h 80"/>
                  <a:gd name="T14" fmla="*/ 29 w 203"/>
                  <a:gd name="T15" fmla="*/ 59 h 80"/>
                  <a:gd name="T16" fmla="*/ 23 w 203"/>
                  <a:gd name="T17" fmla="*/ 57 h 80"/>
                  <a:gd name="T18" fmla="*/ 28 w 203"/>
                  <a:gd name="T19" fmla="*/ 62 h 80"/>
                  <a:gd name="T20" fmla="*/ 7 w 203"/>
                  <a:gd name="T21" fmla="*/ 31 h 80"/>
                  <a:gd name="T22" fmla="*/ 48 w 203"/>
                  <a:gd name="T23" fmla="*/ 51 h 80"/>
                  <a:gd name="T24" fmla="*/ 113 w 203"/>
                  <a:gd name="T25" fmla="*/ 49 h 80"/>
                  <a:gd name="T26" fmla="*/ 195 w 203"/>
                  <a:gd name="T27" fmla="*/ 39 h 80"/>
                  <a:gd name="T28" fmla="*/ 203 w 203"/>
                  <a:gd name="T29" fmla="*/ 40 h 80"/>
                  <a:gd name="T30" fmla="*/ 196 w 203"/>
                  <a:gd name="T31" fmla="*/ 36 h 80"/>
                  <a:gd name="T32" fmla="*/ 107 w 203"/>
                  <a:gd name="T33" fmla="*/ 34 h 80"/>
                  <a:gd name="T34" fmla="*/ 72 w 203"/>
                  <a:gd name="T35" fmla="*/ 38 h 80"/>
                  <a:gd name="T36" fmla="*/ 2 w 203"/>
                  <a:gd name="T37" fmla="*/ 27 h 80"/>
                  <a:gd name="T38" fmla="*/ 7 w 203"/>
                  <a:gd name="T39" fmla="*/ 31 h 80"/>
                  <a:gd name="T40" fmla="*/ 6 w 203"/>
                  <a:gd name="T41" fmla="*/ 5 h 80"/>
                  <a:gd name="T42" fmla="*/ 0 w 203"/>
                  <a:gd name="T43" fmla="*/ 0 h 80"/>
                  <a:gd name="T44" fmla="*/ 8 w 203"/>
                  <a:gd name="T45" fmla="*/ 3 h 80"/>
                  <a:gd name="T46" fmla="*/ 95 w 203"/>
                  <a:gd name="T47" fmla="*/ 8 h 80"/>
                  <a:gd name="T48" fmla="*/ 134 w 203"/>
                  <a:gd name="T49" fmla="*/ 2 h 80"/>
                  <a:gd name="T50" fmla="*/ 166 w 203"/>
                  <a:gd name="T51" fmla="*/ 9 h 80"/>
                  <a:gd name="T52" fmla="*/ 177 w 203"/>
                  <a:gd name="T53" fmla="*/ 13 h 80"/>
                  <a:gd name="T54" fmla="*/ 166 w 203"/>
                  <a:gd name="T55" fmla="*/ 12 h 80"/>
                  <a:gd name="T56" fmla="*/ 87 w 203"/>
                  <a:gd name="T57" fmla="*/ 22 h 80"/>
                  <a:gd name="T58" fmla="*/ 61 w 203"/>
                  <a:gd name="T59" fmla="*/ 24 h 80"/>
                  <a:gd name="T60" fmla="*/ 6 w 203"/>
                  <a:gd name="T61" fmla="*/ 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3" h="80">
                    <a:moveTo>
                      <a:pt x="28" y="62"/>
                    </a:moveTo>
                    <a:cubicBezTo>
                      <a:pt x="49" y="80"/>
                      <a:pt x="88" y="80"/>
                      <a:pt x="115" y="74"/>
                    </a:cubicBezTo>
                    <a:cubicBezTo>
                      <a:pt x="144" y="68"/>
                      <a:pt x="146" y="62"/>
                      <a:pt x="180" y="66"/>
                    </a:cubicBezTo>
                    <a:cubicBezTo>
                      <a:pt x="192" y="67"/>
                      <a:pt x="192" y="67"/>
                      <a:pt x="192" y="67"/>
                    </a:cubicBezTo>
                    <a:cubicBezTo>
                      <a:pt x="181" y="63"/>
                      <a:pt x="181" y="63"/>
                      <a:pt x="181" y="63"/>
                    </a:cubicBezTo>
                    <a:cubicBezTo>
                      <a:pt x="167" y="57"/>
                      <a:pt x="159" y="55"/>
                      <a:pt x="145" y="57"/>
                    </a:cubicBezTo>
                    <a:cubicBezTo>
                      <a:pt x="134" y="58"/>
                      <a:pt x="123" y="60"/>
                      <a:pt x="113" y="63"/>
                    </a:cubicBezTo>
                    <a:cubicBezTo>
                      <a:pt x="78" y="70"/>
                      <a:pt x="63" y="67"/>
                      <a:pt x="29" y="59"/>
                    </a:cubicBezTo>
                    <a:cubicBezTo>
                      <a:pt x="23" y="57"/>
                      <a:pt x="23" y="57"/>
                      <a:pt x="23" y="57"/>
                    </a:cubicBezTo>
                    <a:cubicBezTo>
                      <a:pt x="28" y="62"/>
                      <a:pt x="28" y="62"/>
                      <a:pt x="28" y="62"/>
                    </a:cubicBezTo>
                    <a:close/>
                    <a:moveTo>
                      <a:pt x="7" y="31"/>
                    </a:moveTo>
                    <a:cubicBezTo>
                      <a:pt x="18" y="42"/>
                      <a:pt x="33" y="48"/>
                      <a:pt x="48" y="51"/>
                    </a:cubicBezTo>
                    <a:cubicBezTo>
                      <a:pt x="70" y="55"/>
                      <a:pt x="93" y="53"/>
                      <a:pt x="113" y="49"/>
                    </a:cubicBezTo>
                    <a:cubicBezTo>
                      <a:pt x="144" y="43"/>
                      <a:pt x="161" y="36"/>
                      <a:pt x="195" y="39"/>
                    </a:cubicBezTo>
                    <a:cubicBezTo>
                      <a:pt x="203" y="40"/>
                      <a:pt x="203" y="40"/>
                      <a:pt x="203" y="40"/>
                    </a:cubicBezTo>
                    <a:cubicBezTo>
                      <a:pt x="196" y="36"/>
                      <a:pt x="196" y="36"/>
                      <a:pt x="196" y="36"/>
                    </a:cubicBezTo>
                    <a:cubicBezTo>
                      <a:pt x="162" y="20"/>
                      <a:pt x="135" y="27"/>
                      <a:pt x="107" y="34"/>
                    </a:cubicBezTo>
                    <a:cubicBezTo>
                      <a:pt x="95" y="37"/>
                      <a:pt x="84" y="38"/>
                      <a:pt x="72" y="38"/>
                    </a:cubicBezTo>
                    <a:cubicBezTo>
                      <a:pt x="49" y="39"/>
                      <a:pt x="28" y="35"/>
                      <a:pt x="2" y="27"/>
                    </a:cubicBezTo>
                    <a:cubicBezTo>
                      <a:pt x="7" y="31"/>
                      <a:pt x="7" y="31"/>
                      <a:pt x="7" y="31"/>
                    </a:cubicBezTo>
                    <a:close/>
                    <a:moveTo>
                      <a:pt x="6" y="5"/>
                    </a:moveTo>
                    <a:cubicBezTo>
                      <a:pt x="0" y="0"/>
                      <a:pt x="0" y="0"/>
                      <a:pt x="0" y="0"/>
                    </a:cubicBezTo>
                    <a:cubicBezTo>
                      <a:pt x="8" y="3"/>
                      <a:pt x="8" y="3"/>
                      <a:pt x="8" y="3"/>
                    </a:cubicBezTo>
                    <a:cubicBezTo>
                      <a:pt x="37" y="13"/>
                      <a:pt x="65" y="14"/>
                      <a:pt x="95" y="8"/>
                    </a:cubicBezTo>
                    <a:cubicBezTo>
                      <a:pt x="108" y="5"/>
                      <a:pt x="121" y="2"/>
                      <a:pt x="134" y="2"/>
                    </a:cubicBezTo>
                    <a:cubicBezTo>
                      <a:pt x="147" y="1"/>
                      <a:pt x="155" y="4"/>
                      <a:pt x="166" y="9"/>
                    </a:cubicBezTo>
                    <a:cubicBezTo>
                      <a:pt x="177" y="13"/>
                      <a:pt x="177" y="13"/>
                      <a:pt x="177" y="13"/>
                    </a:cubicBezTo>
                    <a:cubicBezTo>
                      <a:pt x="166" y="12"/>
                      <a:pt x="166" y="12"/>
                      <a:pt x="166" y="12"/>
                    </a:cubicBezTo>
                    <a:cubicBezTo>
                      <a:pt x="134" y="8"/>
                      <a:pt x="116" y="17"/>
                      <a:pt x="87" y="22"/>
                    </a:cubicBezTo>
                    <a:cubicBezTo>
                      <a:pt x="78" y="24"/>
                      <a:pt x="70" y="24"/>
                      <a:pt x="61" y="24"/>
                    </a:cubicBezTo>
                    <a:cubicBezTo>
                      <a:pt x="41" y="24"/>
                      <a:pt x="22" y="19"/>
                      <a:pt x="6" y="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rgbClr val="00245D"/>
                  </a:solidFill>
                </a:endParaRPr>
              </a:p>
            </p:txBody>
          </p:sp>
          <p:sp>
            <p:nvSpPr>
              <p:cNvPr id="86" name="Freeform 8"/>
              <p:cNvSpPr>
                <a:spLocks/>
              </p:cNvSpPr>
              <p:nvPr/>
            </p:nvSpPr>
            <p:spPr bwMode="auto">
              <a:xfrm>
                <a:off x="9404958" y="3713703"/>
                <a:ext cx="2001884" cy="146908"/>
              </a:xfrm>
              <a:custGeom>
                <a:avLst/>
                <a:gdLst>
                  <a:gd name="T0" fmla="*/ 191 w 383"/>
                  <a:gd name="T1" fmla="*/ 0 h 28"/>
                  <a:gd name="T2" fmla="*/ 249 w 383"/>
                  <a:gd name="T3" fmla="*/ 1 h 28"/>
                  <a:gd name="T4" fmla="*/ 248 w 383"/>
                  <a:gd name="T5" fmla="*/ 11 h 28"/>
                  <a:gd name="T6" fmla="*/ 254 w 383"/>
                  <a:gd name="T7" fmla="*/ 11 h 28"/>
                  <a:gd name="T8" fmla="*/ 255 w 383"/>
                  <a:gd name="T9" fmla="*/ 1 h 28"/>
                  <a:gd name="T10" fmla="*/ 383 w 383"/>
                  <a:gd name="T11" fmla="*/ 14 h 28"/>
                  <a:gd name="T12" fmla="*/ 191 w 383"/>
                  <a:gd name="T13" fmla="*/ 28 h 28"/>
                  <a:gd name="T14" fmla="*/ 0 w 383"/>
                  <a:gd name="T15" fmla="*/ 14 h 28"/>
                  <a:gd name="T16" fmla="*/ 106 w 383"/>
                  <a:gd name="T17" fmla="*/ 2 h 28"/>
                  <a:gd name="T18" fmla="*/ 105 w 383"/>
                  <a:gd name="T19" fmla="*/ 9 h 28"/>
                  <a:gd name="T20" fmla="*/ 115 w 383"/>
                  <a:gd name="T21" fmla="*/ 9 h 28"/>
                  <a:gd name="T22" fmla="*/ 115 w 383"/>
                  <a:gd name="T23" fmla="*/ 1 h 28"/>
                  <a:gd name="T24" fmla="*/ 191 w 383"/>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3" h="28">
                    <a:moveTo>
                      <a:pt x="191" y="0"/>
                    </a:moveTo>
                    <a:cubicBezTo>
                      <a:pt x="211" y="0"/>
                      <a:pt x="231" y="0"/>
                      <a:pt x="249" y="1"/>
                    </a:cubicBezTo>
                    <a:cubicBezTo>
                      <a:pt x="248" y="11"/>
                      <a:pt x="248" y="11"/>
                      <a:pt x="248" y="11"/>
                    </a:cubicBezTo>
                    <a:cubicBezTo>
                      <a:pt x="254" y="11"/>
                      <a:pt x="254" y="11"/>
                      <a:pt x="254" y="11"/>
                    </a:cubicBezTo>
                    <a:cubicBezTo>
                      <a:pt x="255" y="1"/>
                      <a:pt x="255" y="1"/>
                      <a:pt x="255" y="1"/>
                    </a:cubicBezTo>
                    <a:cubicBezTo>
                      <a:pt x="329" y="3"/>
                      <a:pt x="383" y="8"/>
                      <a:pt x="383" y="14"/>
                    </a:cubicBezTo>
                    <a:cubicBezTo>
                      <a:pt x="383" y="22"/>
                      <a:pt x="297" y="28"/>
                      <a:pt x="191" y="28"/>
                    </a:cubicBezTo>
                    <a:cubicBezTo>
                      <a:pt x="85" y="28"/>
                      <a:pt x="0" y="22"/>
                      <a:pt x="0" y="14"/>
                    </a:cubicBezTo>
                    <a:cubicBezTo>
                      <a:pt x="0" y="9"/>
                      <a:pt x="43" y="4"/>
                      <a:pt x="106" y="2"/>
                    </a:cubicBezTo>
                    <a:cubicBezTo>
                      <a:pt x="105" y="9"/>
                      <a:pt x="105" y="9"/>
                      <a:pt x="105" y="9"/>
                    </a:cubicBezTo>
                    <a:cubicBezTo>
                      <a:pt x="115" y="9"/>
                      <a:pt x="115" y="9"/>
                      <a:pt x="115" y="9"/>
                    </a:cubicBezTo>
                    <a:cubicBezTo>
                      <a:pt x="115" y="1"/>
                      <a:pt x="115" y="1"/>
                      <a:pt x="115" y="1"/>
                    </a:cubicBezTo>
                    <a:cubicBezTo>
                      <a:pt x="139" y="1"/>
                      <a:pt x="164" y="0"/>
                      <a:pt x="19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rgbClr val="00245D"/>
                  </a:solidFill>
                </a:endParaRPr>
              </a:p>
            </p:txBody>
          </p:sp>
        </p:grpSp>
      </p:grpSp>
      <p:grpSp>
        <p:nvGrpSpPr>
          <p:cNvPr id="128" name="Group 127"/>
          <p:cNvGrpSpPr/>
          <p:nvPr/>
        </p:nvGrpSpPr>
        <p:grpSpPr>
          <a:xfrm>
            <a:off x="8513640" y="1264346"/>
            <a:ext cx="1512000" cy="1800200"/>
            <a:chOff x="8500829" y="1264346"/>
            <a:chExt cx="1512000" cy="1800200"/>
          </a:xfrm>
        </p:grpSpPr>
        <p:sp>
          <p:nvSpPr>
            <p:cNvPr id="77" name="Rectangle 57"/>
            <p:cNvSpPr>
              <a:spLocks/>
            </p:cNvSpPr>
            <p:nvPr/>
          </p:nvSpPr>
          <p:spPr bwMode="auto">
            <a:xfrm flipH="1">
              <a:off x="8500829" y="1264346"/>
              <a:ext cx="1512000" cy="1800200"/>
            </a:xfrm>
            <a:prstGeom prst="round1Rect">
              <a:avLst>
                <a:gd name="adj"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grpSp>
          <p:nvGrpSpPr>
            <p:cNvPr id="5" name="Group 6"/>
            <p:cNvGrpSpPr>
              <a:grpSpLocks noChangeAspect="1"/>
            </p:cNvGrpSpPr>
            <p:nvPr/>
          </p:nvGrpSpPr>
          <p:grpSpPr>
            <a:xfrm>
              <a:off x="8860692" y="1767255"/>
              <a:ext cx="708127" cy="794381"/>
              <a:chOff x="4800813" y="2988410"/>
              <a:chExt cx="178559" cy="205995"/>
            </a:xfrm>
            <a:solidFill>
              <a:schemeClr val="accent6">
                <a:lumMod val="60000"/>
                <a:lumOff val="40000"/>
              </a:schemeClr>
            </a:solidFill>
          </p:grpSpPr>
          <p:sp>
            <p:nvSpPr>
              <p:cNvPr id="114" name="Rectangle 104"/>
              <p:cNvSpPr/>
              <p:nvPr/>
            </p:nvSpPr>
            <p:spPr>
              <a:xfrm>
                <a:off x="4827900" y="2988410"/>
                <a:ext cx="124385" cy="205995"/>
              </a:xfrm>
              <a:custGeom>
                <a:avLst/>
                <a:gdLst/>
                <a:ahLst/>
                <a:cxnLst/>
                <a:rect l="l" t="t" r="r" b="b"/>
                <a:pathLst>
                  <a:path w="772082" h="1278644">
                    <a:moveTo>
                      <a:pt x="8119" y="1154707"/>
                    </a:moveTo>
                    <a:lnTo>
                      <a:pt x="771061" y="1154707"/>
                    </a:lnTo>
                    <a:lnTo>
                      <a:pt x="771061" y="1278644"/>
                    </a:lnTo>
                    <a:lnTo>
                      <a:pt x="8119" y="1278644"/>
                    </a:lnTo>
                    <a:close/>
                    <a:moveTo>
                      <a:pt x="131756" y="1034055"/>
                    </a:moveTo>
                    <a:lnTo>
                      <a:pt x="647424" y="1034055"/>
                    </a:lnTo>
                    <a:lnTo>
                      <a:pt x="647424" y="1153294"/>
                    </a:lnTo>
                    <a:lnTo>
                      <a:pt x="131756" y="1153294"/>
                    </a:lnTo>
                    <a:close/>
                    <a:moveTo>
                      <a:pt x="4645" y="726923"/>
                    </a:moveTo>
                    <a:lnTo>
                      <a:pt x="94224" y="726923"/>
                    </a:lnTo>
                    <a:lnTo>
                      <a:pt x="94224" y="1018059"/>
                    </a:lnTo>
                    <a:lnTo>
                      <a:pt x="4645" y="1018059"/>
                    </a:lnTo>
                    <a:close/>
                    <a:moveTo>
                      <a:pt x="4645" y="552504"/>
                    </a:moveTo>
                    <a:lnTo>
                      <a:pt x="94224" y="552504"/>
                    </a:lnTo>
                    <a:lnTo>
                      <a:pt x="94224" y="689739"/>
                    </a:lnTo>
                    <a:lnTo>
                      <a:pt x="4645" y="689739"/>
                    </a:lnTo>
                    <a:close/>
                    <a:moveTo>
                      <a:pt x="684765" y="459858"/>
                    </a:moveTo>
                    <a:lnTo>
                      <a:pt x="771151" y="459858"/>
                    </a:lnTo>
                    <a:lnTo>
                      <a:pt x="771151" y="993426"/>
                    </a:lnTo>
                    <a:lnTo>
                      <a:pt x="684765" y="993426"/>
                    </a:lnTo>
                    <a:close/>
                    <a:moveTo>
                      <a:pt x="593082" y="441203"/>
                    </a:moveTo>
                    <a:lnTo>
                      <a:pt x="593082" y="976710"/>
                    </a:lnTo>
                    <a:lnTo>
                      <a:pt x="617022" y="976710"/>
                    </a:lnTo>
                    <a:lnTo>
                      <a:pt x="617022" y="441203"/>
                    </a:lnTo>
                    <a:close/>
                    <a:moveTo>
                      <a:pt x="521261" y="441203"/>
                    </a:moveTo>
                    <a:lnTo>
                      <a:pt x="521261" y="976710"/>
                    </a:lnTo>
                    <a:lnTo>
                      <a:pt x="545201" y="976710"/>
                    </a:lnTo>
                    <a:lnTo>
                      <a:pt x="545201" y="441203"/>
                    </a:lnTo>
                    <a:close/>
                    <a:moveTo>
                      <a:pt x="449441" y="441203"/>
                    </a:moveTo>
                    <a:lnTo>
                      <a:pt x="449441" y="976710"/>
                    </a:lnTo>
                    <a:lnTo>
                      <a:pt x="473382" y="976710"/>
                    </a:lnTo>
                    <a:lnTo>
                      <a:pt x="473382" y="441203"/>
                    </a:lnTo>
                    <a:close/>
                    <a:moveTo>
                      <a:pt x="377620" y="441203"/>
                    </a:moveTo>
                    <a:lnTo>
                      <a:pt x="377620" y="976710"/>
                    </a:lnTo>
                    <a:lnTo>
                      <a:pt x="401560" y="976710"/>
                    </a:lnTo>
                    <a:lnTo>
                      <a:pt x="401560" y="441203"/>
                    </a:lnTo>
                    <a:close/>
                    <a:moveTo>
                      <a:pt x="305801" y="441203"/>
                    </a:moveTo>
                    <a:lnTo>
                      <a:pt x="305801" y="976710"/>
                    </a:lnTo>
                    <a:lnTo>
                      <a:pt x="329741" y="976710"/>
                    </a:lnTo>
                    <a:lnTo>
                      <a:pt x="329741" y="441203"/>
                    </a:lnTo>
                    <a:close/>
                    <a:moveTo>
                      <a:pt x="233979" y="441203"/>
                    </a:moveTo>
                    <a:lnTo>
                      <a:pt x="233979" y="976710"/>
                    </a:lnTo>
                    <a:lnTo>
                      <a:pt x="257920" y="976710"/>
                    </a:lnTo>
                    <a:lnTo>
                      <a:pt x="257920" y="441203"/>
                    </a:lnTo>
                    <a:close/>
                    <a:moveTo>
                      <a:pt x="162160" y="441203"/>
                    </a:moveTo>
                    <a:lnTo>
                      <a:pt x="162160" y="976710"/>
                    </a:lnTo>
                    <a:lnTo>
                      <a:pt x="186101" y="976710"/>
                    </a:lnTo>
                    <a:lnTo>
                      <a:pt x="186101" y="441203"/>
                    </a:lnTo>
                    <a:close/>
                    <a:moveTo>
                      <a:pt x="613396" y="0"/>
                    </a:moveTo>
                    <a:lnTo>
                      <a:pt x="620550" y="0"/>
                    </a:lnTo>
                    <a:cubicBezTo>
                      <a:pt x="638962" y="0"/>
                      <a:pt x="653887" y="14925"/>
                      <a:pt x="653887" y="33337"/>
                    </a:cubicBezTo>
                    <a:lnTo>
                      <a:pt x="653887" y="271639"/>
                    </a:lnTo>
                    <a:lnTo>
                      <a:pt x="652112" y="280431"/>
                    </a:lnTo>
                    <a:lnTo>
                      <a:pt x="581841" y="280466"/>
                    </a:lnTo>
                    <a:cubicBezTo>
                      <a:pt x="580486" y="277772"/>
                      <a:pt x="580059" y="274757"/>
                      <a:pt x="580059" y="271639"/>
                    </a:cubicBezTo>
                    <a:lnTo>
                      <a:pt x="580059" y="33337"/>
                    </a:lnTo>
                    <a:cubicBezTo>
                      <a:pt x="580059" y="14925"/>
                      <a:pt x="594984" y="0"/>
                      <a:pt x="613396" y="0"/>
                    </a:cubicBezTo>
                    <a:close/>
                    <a:moveTo>
                      <a:pt x="383995" y="0"/>
                    </a:moveTo>
                    <a:lnTo>
                      <a:pt x="391151" y="0"/>
                    </a:lnTo>
                    <a:cubicBezTo>
                      <a:pt x="409561" y="0"/>
                      <a:pt x="424489" y="14925"/>
                      <a:pt x="424489" y="33337"/>
                    </a:cubicBezTo>
                    <a:lnTo>
                      <a:pt x="424489" y="271639"/>
                    </a:lnTo>
                    <a:lnTo>
                      <a:pt x="422690" y="280543"/>
                    </a:lnTo>
                    <a:lnTo>
                      <a:pt x="352464" y="280579"/>
                    </a:lnTo>
                    <a:cubicBezTo>
                      <a:pt x="351098" y="277847"/>
                      <a:pt x="350660" y="274796"/>
                      <a:pt x="350660" y="271639"/>
                    </a:cubicBezTo>
                    <a:lnTo>
                      <a:pt x="350660" y="33337"/>
                    </a:lnTo>
                    <a:cubicBezTo>
                      <a:pt x="350660" y="14925"/>
                      <a:pt x="365585" y="0"/>
                      <a:pt x="383995" y="0"/>
                    </a:cubicBezTo>
                    <a:close/>
                    <a:moveTo>
                      <a:pt x="154597" y="0"/>
                    </a:moveTo>
                    <a:lnTo>
                      <a:pt x="161750" y="0"/>
                    </a:lnTo>
                    <a:cubicBezTo>
                      <a:pt x="180163" y="0"/>
                      <a:pt x="195088" y="14925"/>
                      <a:pt x="195088" y="33337"/>
                    </a:cubicBezTo>
                    <a:lnTo>
                      <a:pt x="195088" y="271639"/>
                    </a:lnTo>
                    <a:lnTo>
                      <a:pt x="193267" y="280657"/>
                    </a:lnTo>
                    <a:lnTo>
                      <a:pt x="124144" y="280691"/>
                    </a:lnTo>
                    <a:lnTo>
                      <a:pt x="193261" y="280691"/>
                    </a:lnTo>
                    <a:cubicBezTo>
                      <a:pt x="193263" y="280680"/>
                      <a:pt x="193265" y="280667"/>
                      <a:pt x="193267" y="280657"/>
                    </a:cubicBezTo>
                    <a:lnTo>
                      <a:pt x="352464" y="280579"/>
                    </a:lnTo>
                    <a:cubicBezTo>
                      <a:pt x="352472" y="280616"/>
                      <a:pt x="352479" y="280654"/>
                      <a:pt x="352487" y="280691"/>
                    </a:cubicBezTo>
                    <a:lnTo>
                      <a:pt x="422659" y="280691"/>
                    </a:lnTo>
                    <a:cubicBezTo>
                      <a:pt x="422670" y="280642"/>
                      <a:pt x="422679" y="280592"/>
                      <a:pt x="422690" y="280543"/>
                    </a:cubicBezTo>
                    <a:lnTo>
                      <a:pt x="581841" y="280466"/>
                    </a:lnTo>
                    <a:lnTo>
                      <a:pt x="581886" y="280691"/>
                    </a:lnTo>
                    <a:lnTo>
                      <a:pt x="652060" y="280691"/>
                    </a:lnTo>
                    <a:cubicBezTo>
                      <a:pt x="652077" y="280605"/>
                      <a:pt x="652095" y="280517"/>
                      <a:pt x="652112" y="280431"/>
                    </a:cubicBezTo>
                    <a:lnTo>
                      <a:pt x="772082" y="280371"/>
                    </a:lnTo>
                    <a:lnTo>
                      <a:pt x="683976" y="374384"/>
                    </a:lnTo>
                    <a:lnTo>
                      <a:pt x="683976" y="377901"/>
                    </a:lnTo>
                    <a:lnTo>
                      <a:pt x="684287" y="377902"/>
                    </a:lnTo>
                    <a:lnTo>
                      <a:pt x="683976" y="377902"/>
                    </a:lnTo>
                    <a:lnTo>
                      <a:pt x="683976" y="419771"/>
                    </a:lnTo>
                    <a:lnTo>
                      <a:pt x="683976" y="441203"/>
                    </a:lnTo>
                    <a:lnTo>
                      <a:pt x="683888" y="441203"/>
                    </a:lnTo>
                    <a:lnTo>
                      <a:pt x="683888" y="976710"/>
                    </a:lnTo>
                    <a:lnTo>
                      <a:pt x="683976" y="976710"/>
                    </a:lnTo>
                    <a:lnTo>
                      <a:pt x="683976" y="1022429"/>
                    </a:lnTo>
                    <a:lnTo>
                      <a:pt x="683888" y="1022429"/>
                    </a:lnTo>
                    <a:lnTo>
                      <a:pt x="683888" y="1033544"/>
                    </a:lnTo>
                    <a:lnTo>
                      <a:pt x="95294" y="1033544"/>
                    </a:lnTo>
                    <a:lnTo>
                      <a:pt x="95294" y="380124"/>
                    </a:lnTo>
                    <a:lnTo>
                      <a:pt x="95466" y="380304"/>
                    </a:lnTo>
                    <a:lnTo>
                      <a:pt x="95808" y="380302"/>
                    </a:lnTo>
                    <a:lnTo>
                      <a:pt x="95808" y="377902"/>
                    </a:lnTo>
                    <a:lnTo>
                      <a:pt x="95294" y="377902"/>
                    </a:lnTo>
                    <a:lnTo>
                      <a:pt x="95294" y="380124"/>
                    </a:lnTo>
                    <a:lnTo>
                      <a:pt x="0" y="280168"/>
                    </a:lnTo>
                    <a:lnTo>
                      <a:pt x="123086" y="280687"/>
                    </a:lnTo>
                    <a:cubicBezTo>
                      <a:pt x="121707" y="277918"/>
                      <a:pt x="121259" y="274832"/>
                      <a:pt x="121259" y="271639"/>
                    </a:cubicBezTo>
                    <a:lnTo>
                      <a:pt x="121259" y="33337"/>
                    </a:lnTo>
                    <a:cubicBezTo>
                      <a:pt x="121259" y="14925"/>
                      <a:pt x="136185" y="0"/>
                      <a:pt x="154597" y="0"/>
                    </a:cubicBezTo>
                    <a:close/>
                  </a:path>
                </a:pathLst>
              </a:cu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dirty="0" smtClean="0">
                  <a:ln>
                    <a:noFill/>
                  </a:ln>
                  <a:solidFill>
                    <a:srgbClr val="FFFFFF"/>
                  </a:solidFill>
                  <a:effectLst/>
                  <a:uLnTx/>
                  <a:uFillTx/>
                  <a:latin typeface="Arial"/>
                </a:endParaRPr>
              </a:p>
            </p:txBody>
          </p:sp>
          <p:sp>
            <p:nvSpPr>
              <p:cNvPr id="115" name="Rectangle 114"/>
              <p:cNvSpPr/>
              <p:nvPr/>
            </p:nvSpPr>
            <p:spPr>
              <a:xfrm>
                <a:off x="4800814" y="3164463"/>
                <a:ext cx="178558"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dirty="0" smtClean="0">
                  <a:ln>
                    <a:noFill/>
                  </a:ln>
                  <a:solidFill>
                    <a:srgbClr val="FFFFFF"/>
                  </a:solidFill>
                  <a:effectLst/>
                  <a:uLnTx/>
                  <a:uFillTx/>
                  <a:latin typeface="Arial"/>
                </a:endParaRPr>
              </a:p>
            </p:txBody>
          </p:sp>
          <p:sp>
            <p:nvSpPr>
              <p:cNvPr id="116" name="Rectangle 115"/>
              <p:cNvSpPr/>
              <p:nvPr/>
            </p:nvSpPr>
            <p:spPr>
              <a:xfrm>
                <a:off x="4800813" y="3053952"/>
                <a:ext cx="178558"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dirty="0" smtClean="0">
                  <a:ln>
                    <a:noFill/>
                  </a:ln>
                  <a:solidFill>
                    <a:srgbClr val="FFFFFF"/>
                  </a:solidFill>
                  <a:effectLst/>
                  <a:uLnTx/>
                  <a:uFillTx/>
                  <a:latin typeface="Arial"/>
                </a:endParaRPr>
              </a:p>
            </p:txBody>
          </p:sp>
          <p:sp>
            <p:nvSpPr>
              <p:cNvPr id="117" name="Rectangle 116"/>
              <p:cNvSpPr/>
              <p:nvPr/>
            </p:nvSpPr>
            <p:spPr>
              <a:xfrm rot="5400000">
                <a:off x="4878709" y="3107265"/>
                <a:ext cx="114735"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dirty="0" smtClean="0">
                  <a:ln>
                    <a:noFill/>
                  </a:ln>
                  <a:solidFill>
                    <a:srgbClr val="FFFFFF"/>
                  </a:solidFill>
                  <a:effectLst/>
                  <a:uLnTx/>
                  <a:uFillTx/>
                  <a:latin typeface="Arial"/>
                </a:endParaRPr>
              </a:p>
            </p:txBody>
          </p:sp>
          <p:sp>
            <p:nvSpPr>
              <p:cNvPr id="118" name="Rectangle 117"/>
              <p:cNvSpPr/>
              <p:nvPr/>
            </p:nvSpPr>
            <p:spPr>
              <a:xfrm rot="5400000">
                <a:off x="4872339" y="3107265"/>
                <a:ext cx="114735"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dirty="0" smtClean="0">
                  <a:ln>
                    <a:noFill/>
                  </a:ln>
                  <a:solidFill>
                    <a:srgbClr val="FFFFFF"/>
                  </a:solidFill>
                  <a:effectLst/>
                  <a:uLnTx/>
                  <a:uFillTx/>
                  <a:latin typeface="Arial"/>
                </a:endParaRPr>
              </a:p>
            </p:txBody>
          </p:sp>
          <p:sp>
            <p:nvSpPr>
              <p:cNvPr id="119" name="Rectangle 118"/>
              <p:cNvSpPr/>
              <p:nvPr/>
            </p:nvSpPr>
            <p:spPr>
              <a:xfrm>
                <a:off x="4818156" y="3032417"/>
                <a:ext cx="114735"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dirty="0" smtClean="0">
                  <a:ln>
                    <a:noFill/>
                  </a:ln>
                  <a:solidFill>
                    <a:srgbClr val="FFFFFF"/>
                  </a:solidFill>
                  <a:effectLst/>
                  <a:uLnTx/>
                  <a:uFillTx/>
                  <a:latin typeface="Arial"/>
                </a:endParaRPr>
              </a:p>
            </p:txBody>
          </p:sp>
          <p:sp>
            <p:nvSpPr>
              <p:cNvPr id="120" name="Rectangle 119"/>
              <p:cNvSpPr/>
              <p:nvPr/>
            </p:nvSpPr>
            <p:spPr>
              <a:xfrm>
                <a:off x="4800814" y="3153827"/>
                <a:ext cx="178558" cy="6374"/>
              </a:xfrm>
              <a:prstGeom prst="rect">
                <a:avLst/>
              </a:prstGeom>
              <a:grp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dirty="0" smtClean="0">
                  <a:ln>
                    <a:noFill/>
                  </a:ln>
                  <a:solidFill>
                    <a:srgbClr val="FFFFFF"/>
                  </a:solidFill>
                  <a:effectLst/>
                  <a:uLnTx/>
                  <a:uFillTx/>
                  <a:latin typeface="Arial"/>
                </a:endParaRPr>
              </a:p>
            </p:txBody>
          </p:sp>
        </p:grpSp>
      </p:grpSp>
      <p:grpSp>
        <p:nvGrpSpPr>
          <p:cNvPr id="106" name="Group 105"/>
          <p:cNvGrpSpPr/>
          <p:nvPr/>
        </p:nvGrpSpPr>
        <p:grpSpPr>
          <a:xfrm>
            <a:off x="10081246" y="1268760"/>
            <a:ext cx="1512000" cy="1800200"/>
            <a:chOff x="10081246" y="1268760"/>
            <a:chExt cx="1512000" cy="1800200"/>
          </a:xfrm>
        </p:grpSpPr>
        <p:sp>
          <p:nvSpPr>
            <p:cNvPr id="79" name="Rectangle 57"/>
            <p:cNvSpPr>
              <a:spLocks/>
            </p:cNvSpPr>
            <p:nvPr/>
          </p:nvSpPr>
          <p:spPr bwMode="auto">
            <a:xfrm>
              <a:off x="10081246" y="1268760"/>
              <a:ext cx="1512000" cy="1800200"/>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grpSp>
          <p:nvGrpSpPr>
            <p:cNvPr id="8" name="Group 101"/>
            <p:cNvGrpSpPr>
              <a:grpSpLocks noChangeAspect="1"/>
            </p:cNvGrpSpPr>
            <p:nvPr/>
          </p:nvGrpSpPr>
          <p:grpSpPr>
            <a:xfrm>
              <a:off x="10189246" y="1674924"/>
              <a:ext cx="1296000" cy="987872"/>
              <a:chOff x="-1980009" y="4223927"/>
              <a:chExt cx="1810870" cy="1380328"/>
            </a:xfrm>
          </p:grpSpPr>
          <p:sp>
            <p:nvSpPr>
              <p:cNvPr id="210" name="Freeform 592"/>
              <p:cNvSpPr>
                <a:spLocks noEditPoints="1"/>
              </p:cNvSpPr>
              <p:nvPr/>
            </p:nvSpPr>
            <p:spPr bwMode="auto">
              <a:xfrm>
                <a:off x="-909064" y="4223927"/>
                <a:ext cx="739925" cy="737761"/>
              </a:xfrm>
              <a:custGeom>
                <a:avLst/>
                <a:gdLst>
                  <a:gd name="T0" fmla="*/ 139 w 153"/>
                  <a:gd name="T1" fmla="*/ 70 h 153"/>
                  <a:gd name="T2" fmla="*/ 131 w 153"/>
                  <a:gd name="T3" fmla="*/ 47 h 153"/>
                  <a:gd name="T4" fmla="*/ 142 w 153"/>
                  <a:gd name="T5" fmla="*/ 37 h 153"/>
                  <a:gd name="T6" fmla="*/ 127 w 153"/>
                  <a:gd name="T7" fmla="*/ 18 h 153"/>
                  <a:gd name="T8" fmla="*/ 115 w 153"/>
                  <a:gd name="T9" fmla="*/ 28 h 153"/>
                  <a:gd name="T10" fmla="*/ 94 w 153"/>
                  <a:gd name="T11" fmla="*/ 17 h 153"/>
                  <a:gd name="T12" fmla="*/ 95 w 153"/>
                  <a:gd name="T13" fmla="*/ 2 h 153"/>
                  <a:gd name="T14" fmla="*/ 71 w 153"/>
                  <a:gd name="T15" fmla="*/ 0 h 153"/>
                  <a:gd name="T16" fmla="*/ 69 w 153"/>
                  <a:gd name="T17" fmla="*/ 15 h 153"/>
                  <a:gd name="T18" fmla="*/ 47 w 153"/>
                  <a:gd name="T19" fmla="*/ 22 h 153"/>
                  <a:gd name="T20" fmla="*/ 37 w 153"/>
                  <a:gd name="T21" fmla="*/ 11 h 153"/>
                  <a:gd name="T22" fmla="*/ 18 w 153"/>
                  <a:gd name="T23" fmla="*/ 27 h 153"/>
                  <a:gd name="T24" fmla="*/ 28 w 153"/>
                  <a:gd name="T25" fmla="*/ 38 h 153"/>
                  <a:gd name="T26" fmla="*/ 17 w 153"/>
                  <a:gd name="T27" fmla="*/ 59 h 153"/>
                  <a:gd name="T28" fmla="*/ 2 w 153"/>
                  <a:gd name="T29" fmla="*/ 58 h 153"/>
                  <a:gd name="T30" fmla="*/ 0 w 153"/>
                  <a:gd name="T31" fmla="*/ 82 h 153"/>
                  <a:gd name="T32" fmla="*/ 14 w 153"/>
                  <a:gd name="T33" fmla="*/ 84 h 153"/>
                  <a:gd name="T34" fmla="*/ 22 w 153"/>
                  <a:gd name="T35" fmla="*/ 107 h 153"/>
                  <a:gd name="T36" fmla="*/ 11 w 153"/>
                  <a:gd name="T37" fmla="*/ 116 h 153"/>
                  <a:gd name="T38" fmla="*/ 27 w 153"/>
                  <a:gd name="T39" fmla="*/ 135 h 153"/>
                  <a:gd name="T40" fmla="*/ 37 w 153"/>
                  <a:gd name="T41" fmla="*/ 126 h 153"/>
                  <a:gd name="T42" fmla="*/ 59 w 153"/>
                  <a:gd name="T43" fmla="*/ 137 h 153"/>
                  <a:gd name="T44" fmla="*/ 58 w 153"/>
                  <a:gd name="T45" fmla="*/ 151 h 153"/>
                  <a:gd name="T46" fmla="*/ 82 w 153"/>
                  <a:gd name="T47" fmla="*/ 153 h 153"/>
                  <a:gd name="T48" fmla="*/ 84 w 153"/>
                  <a:gd name="T49" fmla="*/ 139 h 153"/>
                  <a:gd name="T50" fmla="*/ 107 w 153"/>
                  <a:gd name="T51" fmla="*/ 132 h 153"/>
                  <a:gd name="T52" fmla="*/ 116 w 153"/>
                  <a:gd name="T53" fmla="*/ 142 h 153"/>
                  <a:gd name="T54" fmla="*/ 135 w 153"/>
                  <a:gd name="T55" fmla="*/ 127 h 153"/>
                  <a:gd name="T56" fmla="*/ 126 w 153"/>
                  <a:gd name="T57" fmla="*/ 116 h 153"/>
                  <a:gd name="T58" fmla="*/ 137 w 153"/>
                  <a:gd name="T59" fmla="*/ 94 h 153"/>
                  <a:gd name="T60" fmla="*/ 151 w 153"/>
                  <a:gd name="T61" fmla="*/ 95 h 153"/>
                  <a:gd name="T62" fmla="*/ 153 w 153"/>
                  <a:gd name="T63" fmla="*/ 71 h 153"/>
                  <a:gd name="T64" fmla="*/ 139 w 153"/>
                  <a:gd name="T65" fmla="*/ 70 h 153"/>
                  <a:gd name="T66" fmla="*/ 117 w 153"/>
                  <a:gd name="T67" fmla="*/ 80 h 153"/>
                  <a:gd name="T68" fmla="*/ 103 w 153"/>
                  <a:gd name="T69" fmla="*/ 108 h 153"/>
                  <a:gd name="T70" fmla="*/ 73 w 153"/>
                  <a:gd name="T71" fmla="*/ 117 h 153"/>
                  <a:gd name="T72" fmla="*/ 46 w 153"/>
                  <a:gd name="T73" fmla="*/ 103 h 153"/>
                  <a:gd name="T74" fmla="*/ 36 w 153"/>
                  <a:gd name="T75" fmla="*/ 73 h 153"/>
                  <a:gd name="T76" fmla="*/ 51 w 153"/>
                  <a:gd name="T77" fmla="*/ 46 h 153"/>
                  <a:gd name="T78" fmla="*/ 80 w 153"/>
                  <a:gd name="T79" fmla="*/ 37 h 153"/>
                  <a:gd name="T80" fmla="*/ 107 w 153"/>
                  <a:gd name="T81" fmla="*/ 51 h 153"/>
                  <a:gd name="T82" fmla="*/ 117 w 153"/>
                  <a:gd name="T83" fmla="*/ 8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3" h="153">
                    <a:moveTo>
                      <a:pt x="139" y="70"/>
                    </a:moveTo>
                    <a:cubicBezTo>
                      <a:pt x="138" y="61"/>
                      <a:pt x="135" y="54"/>
                      <a:pt x="131" y="47"/>
                    </a:cubicBezTo>
                    <a:cubicBezTo>
                      <a:pt x="142" y="37"/>
                      <a:pt x="142" y="37"/>
                      <a:pt x="142" y="37"/>
                    </a:cubicBezTo>
                    <a:cubicBezTo>
                      <a:pt x="127" y="18"/>
                      <a:pt x="127" y="18"/>
                      <a:pt x="127" y="18"/>
                    </a:cubicBezTo>
                    <a:cubicBezTo>
                      <a:pt x="115" y="28"/>
                      <a:pt x="115" y="28"/>
                      <a:pt x="115" y="28"/>
                    </a:cubicBezTo>
                    <a:cubicBezTo>
                      <a:pt x="109" y="23"/>
                      <a:pt x="102" y="19"/>
                      <a:pt x="94" y="17"/>
                    </a:cubicBezTo>
                    <a:cubicBezTo>
                      <a:pt x="95" y="2"/>
                      <a:pt x="95" y="2"/>
                      <a:pt x="95" y="2"/>
                    </a:cubicBezTo>
                    <a:cubicBezTo>
                      <a:pt x="71" y="0"/>
                      <a:pt x="71" y="0"/>
                      <a:pt x="71" y="0"/>
                    </a:cubicBezTo>
                    <a:cubicBezTo>
                      <a:pt x="69" y="15"/>
                      <a:pt x="69" y="15"/>
                      <a:pt x="69" y="15"/>
                    </a:cubicBezTo>
                    <a:cubicBezTo>
                      <a:pt x="61" y="16"/>
                      <a:pt x="54" y="18"/>
                      <a:pt x="47" y="22"/>
                    </a:cubicBezTo>
                    <a:cubicBezTo>
                      <a:pt x="37" y="11"/>
                      <a:pt x="37" y="11"/>
                      <a:pt x="37" y="11"/>
                    </a:cubicBezTo>
                    <a:cubicBezTo>
                      <a:pt x="18" y="27"/>
                      <a:pt x="18" y="27"/>
                      <a:pt x="18" y="27"/>
                    </a:cubicBezTo>
                    <a:cubicBezTo>
                      <a:pt x="28" y="38"/>
                      <a:pt x="28" y="38"/>
                      <a:pt x="28" y="38"/>
                    </a:cubicBezTo>
                    <a:cubicBezTo>
                      <a:pt x="23" y="44"/>
                      <a:pt x="19" y="51"/>
                      <a:pt x="17" y="59"/>
                    </a:cubicBezTo>
                    <a:cubicBezTo>
                      <a:pt x="2" y="58"/>
                      <a:pt x="2" y="58"/>
                      <a:pt x="2" y="58"/>
                    </a:cubicBezTo>
                    <a:cubicBezTo>
                      <a:pt x="0" y="82"/>
                      <a:pt x="0" y="82"/>
                      <a:pt x="0" y="82"/>
                    </a:cubicBezTo>
                    <a:cubicBezTo>
                      <a:pt x="14" y="84"/>
                      <a:pt x="14" y="84"/>
                      <a:pt x="14" y="84"/>
                    </a:cubicBezTo>
                    <a:cubicBezTo>
                      <a:pt x="15" y="92"/>
                      <a:pt x="18" y="100"/>
                      <a:pt x="22" y="107"/>
                    </a:cubicBezTo>
                    <a:cubicBezTo>
                      <a:pt x="11" y="116"/>
                      <a:pt x="11" y="116"/>
                      <a:pt x="11" y="116"/>
                    </a:cubicBezTo>
                    <a:cubicBezTo>
                      <a:pt x="27" y="135"/>
                      <a:pt x="27" y="135"/>
                      <a:pt x="27" y="135"/>
                    </a:cubicBezTo>
                    <a:cubicBezTo>
                      <a:pt x="37" y="126"/>
                      <a:pt x="37" y="126"/>
                      <a:pt x="37" y="126"/>
                    </a:cubicBezTo>
                    <a:cubicBezTo>
                      <a:pt x="44" y="131"/>
                      <a:pt x="51" y="135"/>
                      <a:pt x="59" y="137"/>
                    </a:cubicBezTo>
                    <a:cubicBezTo>
                      <a:pt x="58" y="151"/>
                      <a:pt x="58" y="151"/>
                      <a:pt x="58" y="151"/>
                    </a:cubicBezTo>
                    <a:cubicBezTo>
                      <a:pt x="82" y="153"/>
                      <a:pt x="82" y="153"/>
                      <a:pt x="82" y="153"/>
                    </a:cubicBezTo>
                    <a:cubicBezTo>
                      <a:pt x="84" y="139"/>
                      <a:pt x="84" y="139"/>
                      <a:pt x="84" y="139"/>
                    </a:cubicBezTo>
                    <a:cubicBezTo>
                      <a:pt x="92" y="138"/>
                      <a:pt x="100" y="136"/>
                      <a:pt x="107" y="132"/>
                    </a:cubicBezTo>
                    <a:cubicBezTo>
                      <a:pt x="116" y="142"/>
                      <a:pt x="116" y="142"/>
                      <a:pt x="116" y="142"/>
                    </a:cubicBezTo>
                    <a:cubicBezTo>
                      <a:pt x="135" y="127"/>
                      <a:pt x="135" y="127"/>
                      <a:pt x="135" y="127"/>
                    </a:cubicBezTo>
                    <a:cubicBezTo>
                      <a:pt x="126" y="116"/>
                      <a:pt x="126" y="116"/>
                      <a:pt x="126" y="116"/>
                    </a:cubicBezTo>
                    <a:cubicBezTo>
                      <a:pt x="131" y="109"/>
                      <a:pt x="134" y="102"/>
                      <a:pt x="137" y="94"/>
                    </a:cubicBezTo>
                    <a:cubicBezTo>
                      <a:pt x="151" y="95"/>
                      <a:pt x="151" y="95"/>
                      <a:pt x="151" y="95"/>
                    </a:cubicBezTo>
                    <a:cubicBezTo>
                      <a:pt x="153" y="71"/>
                      <a:pt x="153" y="71"/>
                      <a:pt x="153" y="71"/>
                    </a:cubicBezTo>
                    <a:lnTo>
                      <a:pt x="139" y="70"/>
                    </a:lnTo>
                    <a:close/>
                    <a:moveTo>
                      <a:pt x="117" y="80"/>
                    </a:moveTo>
                    <a:cubicBezTo>
                      <a:pt x="116" y="91"/>
                      <a:pt x="110" y="101"/>
                      <a:pt x="103" y="108"/>
                    </a:cubicBezTo>
                    <a:cubicBezTo>
                      <a:pt x="95" y="114"/>
                      <a:pt x="84" y="118"/>
                      <a:pt x="73" y="117"/>
                    </a:cubicBezTo>
                    <a:cubicBezTo>
                      <a:pt x="62" y="116"/>
                      <a:pt x="52" y="111"/>
                      <a:pt x="46" y="103"/>
                    </a:cubicBezTo>
                    <a:cubicBezTo>
                      <a:pt x="39" y="95"/>
                      <a:pt x="35" y="85"/>
                      <a:pt x="36" y="73"/>
                    </a:cubicBezTo>
                    <a:cubicBezTo>
                      <a:pt x="37" y="62"/>
                      <a:pt x="43" y="53"/>
                      <a:pt x="51" y="46"/>
                    </a:cubicBezTo>
                    <a:cubicBezTo>
                      <a:pt x="58" y="39"/>
                      <a:pt x="69" y="36"/>
                      <a:pt x="80" y="37"/>
                    </a:cubicBezTo>
                    <a:cubicBezTo>
                      <a:pt x="91" y="38"/>
                      <a:pt x="101" y="43"/>
                      <a:pt x="107" y="51"/>
                    </a:cubicBezTo>
                    <a:cubicBezTo>
                      <a:pt x="114" y="59"/>
                      <a:pt x="118" y="69"/>
                      <a:pt x="117" y="8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rgbClr val="00245D"/>
                  </a:solidFill>
                </a:endParaRPr>
              </a:p>
            </p:txBody>
          </p:sp>
          <p:sp>
            <p:nvSpPr>
              <p:cNvPr id="211" name="Freeform 593"/>
              <p:cNvSpPr>
                <a:spLocks noEditPoints="1"/>
              </p:cNvSpPr>
              <p:nvPr/>
            </p:nvSpPr>
            <p:spPr bwMode="auto">
              <a:xfrm>
                <a:off x="-811706" y="5000632"/>
                <a:ext cx="497610" cy="497610"/>
              </a:xfrm>
              <a:custGeom>
                <a:avLst/>
                <a:gdLst>
                  <a:gd name="T0" fmla="*/ 88 w 103"/>
                  <a:gd name="T1" fmla="*/ 31 h 103"/>
                  <a:gd name="T2" fmla="*/ 96 w 103"/>
                  <a:gd name="T3" fmla="*/ 25 h 103"/>
                  <a:gd name="T4" fmla="*/ 85 w 103"/>
                  <a:gd name="T5" fmla="*/ 12 h 103"/>
                  <a:gd name="T6" fmla="*/ 78 w 103"/>
                  <a:gd name="T7" fmla="*/ 18 h 103"/>
                  <a:gd name="T8" fmla="*/ 63 w 103"/>
                  <a:gd name="T9" fmla="*/ 11 h 103"/>
                  <a:gd name="T10" fmla="*/ 64 w 103"/>
                  <a:gd name="T11" fmla="*/ 1 h 103"/>
                  <a:gd name="T12" fmla="*/ 48 w 103"/>
                  <a:gd name="T13" fmla="*/ 0 h 103"/>
                  <a:gd name="T14" fmla="*/ 47 w 103"/>
                  <a:gd name="T15" fmla="*/ 9 h 103"/>
                  <a:gd name="T16" fmla="*/ 31 w 103"/>
                  <a:gd name="T17" fmla="*/ 14 h 103"/>
                  <a:gd name="T18" fmla="*/ 25 w 103"/>
                  <a:gd name="T19" fmla="*/ 7 h 103"/>
                  <a:gd name="T20" fmla="*/ 12 w 103"/>
                  <a:gd name="T21" fmla="*/ 17 h 103"/>
                  <a:gd name="T22" fmla="*/ 19 w 103"/>
                  <a:gd name="T23" fmla="*/ 25 h 103"/>
                  <a:gd name="T24" fmla="*/ 11 w 103"/>
                  <a:gd name="T25" fmla="*/ 39 h 103"/>
                  <a:gd name="T26" fmla="*/ 1 w 103"/>
                  <a:gd name="T27" fmla="*/ 38 h 103"/>
                  <a:gd name="T28" fmla="*/ 0 w 103"/>
                  <a:gd name="T29" fmla="*/ 55 h 103"/>
                  <a:gd name="T30" fmla="*/ 10 w 103"/>
                  <a:gd name="T31" fmla="*/ 56 h 103"/>
                  <a:gd name="T32" fmla="*/ 14 w 103"/>
                  <a:gd name="T33" fmla="*/ 71 h 103"/>
                  <a:gd name="T34" fmla="*/ 7 w 103"/>
                  <a:gd name="T35" fmla="*/ 78 h 103"/>
                  <a:gd name="T36" fmla="*/ 18 w 103"/>
                  <a:gd name="T37" fmla="*/ 90 h 103"/>
                  <a:gd name="T38" fmla="*/ 25 w 103"/>
                  <a:gd name="T39" fmla="*/ 84 h 103"/>
                  <a:gd name="T40" fmla="*/ 40 w 103"/>
                  <a:gd name="T41" fmla="*/ 92 h 103"/>
                  <a:gd name="T42" fmla="*/ 39 w 103"/>
                  <a:gd name="T43" fmla="*/ 101 h 103"/>
                  <a:gd name="T44" fmla="*/ 55 w 103"/>
                  <a:gd name="T45" fmla="*/ 103 h 103"/>
                  <a:gd name="T46" fmla="*/ 56 w 103"/>
                  <a:gd name="T47" fmla="*/ 93 h 103"/>
                  <a:gd name="T48" fmla="*/ 72 w 103"/>
                  <a:gd name="T49" fmla="*/ 88 h 103"/>
                  <a:gd name="T50" fmla="*/ 78 w 103"/>
                  <a:gd name="T51" fmla="*/ 96 h 103"/>
                  <a:gd name="T52" fmla="*/ 91 w 103"/>
                  <a:gd name="T53" fmla="*/ 85 h 103"/>
                  <a:gd name="T54" fmla="*/ 85 w 103"/>
                  <a:gd name="T55" fmla="*/ 77 h 103"/>
                  <a:gd name="T56" fmla="*/ 92 w 103"/>
                  <a:gd name="T57" fmla="*/ 63 h 103"/>
                  <a:gd name="T58" fmla="*/ 102 w 103"/>
                  <a:gd name="T59" fmla="*/ 64 h 103"/>
                  <a:gd name="T60" fmla="*/ 103 w 103"/>
                  <a:gd name="T61" fmla="*/ 47 h 103"/>
                  <a:gd name="T62" fmla="*/ 93 w 103"/>
                  <a:gd name="T63" fmla="*/ 46 h 103"/>
                  <a:gd name="T64" fmla="*/ 88 w 103"/>
                  <a:gd name="T65" fmla="*/ 31 h 103"/>
                  <a:gd name="T66" fmla="*/ 79 w 103"/>
                  <a:gd name="T67" fmla="*/ 54 h 103"/>
                  <a:gd name="T68" fmla="*/ 69 w 103"/>
                  <a:gd name="T69" fmla="*/ 72 h 103"/>
                  <a:gd name="T70" fmla="*/ 49 w 103"/>
                  <a:gd name="T71" fmla="*/ 78 h 103"/>
                  <a:gd name="T72" fmla="*/ 31 w 103"/>
                  <a:gd name="T73" fmla="*/ 69 h 103"/>
                  <a:gd name="T74" fmla="*/ 24 w 103"/>
                  <a:gd name="T75" fmla="*/ 49 h 103"/>
                  <a:gd name="T76" fmla="*/ 34 w 103"/>
                  <a:gd name="T77" fmla="*/ 30 h 103"/>
                  <a:gd name="T78" fmla="*/ 54 w 103"/>
                  <a:gd name="T79" fmla="*/ 24 h 103"/>
                  <a:gd name="T80" fmla="*/ 72 w 103"/>
                  <a:gd name="T81" fmla="*/ 34 h 103"/>
                  <a:gd name="T82" fmla="*/ 79 w 103"/>
                  <a:gd name="T83" fmla="*/ 5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3" h="103">
                    <a:moveTo>
                      <a:pt x="88" y="31"/>
                    </a:moveTo>
                    <a:cubicBezTo>
                      <a:pt x="96" y="25"/>
                      <a:pt x="96" y="25"/>
                      <a:pt x="96" y="25"/>
                    </a:cubicBezTo>
                    <a:cubicBezTo>
                      <a:pt x="85" y="12"/>
                      <a:pt x="85" y="12"/>
                      <a:pt x="85" y="12"/>
                    </a:cubicBezTo>
                    <a:cubicBezTo>
                      <a:pt x="78" y="18"/>
                      <a:pt x="78" y="18"/>
                      <a:pt x="78" y="18"/>
                    </a:cubicBezTo>
                    <a:cubicBezTo>
                      <a:pt x="73" y="15"/>
                      <a:pt x="69" y="12"/>
                      <a:pt x="63" y="11"/>
                    </a:cubicBezTo>
                    <a:cubicBezTo>
                      <a:pt x="64" y="1"/>
                      <a:pt x="64" y="1"/>
                      <a:pt x="64" y="1"/>
                    </a:cubicBezTo>
                    <a:cubicBezTo>
                      <a:pt x="48" y="0"/>
                      <a:pt x="48" y="0"/>
                      <a:pt x="48" y="0"/>
                    </a:cubicBezTo>
                    <a:cubicBezTo>
                      <a:pt x="47" y="9"/>
                      <a:pt x="47" y="9"/>
                      <a:pt x="47" y="9"/>
                    </a:cubicBezTo>
                    <a:cubicBezTo>
                      <a:pt x="41" y="10"/>
                      <a:pt x="36" y="12"/>
                      <a:pt x="31" y="14"/>
                    </a:cubicBezTo>
                    <a:cubicBezTo>
                      <a:pt x="25" y="7"/>
                      <a:pt x="25" y="7"/>
                      <a:pt x="25" y="7"/>
                    </a:cubicBezTo>
                    <a:cubicBezTo>
                      <a:pt x="12" y="17"/>
                      <a:pt x="12" y="17"/>
                      <a:pt x="12" y="17"/>
                    </a:cubicBezTo>
                    <a:cubicBezTo>
                      <a:pt x="19" y="25"/>
                      <a:pt x="19" y="25"/>
                      <a:pt x="19" y="25"/>
                    </a:cubicBezTo>
                    <a:cubicBezTo>
                      <a:pt x="15" y="29"/>
                      <a:pt x="13" y="34"/>
                      <a:pt x="11" y="39"/>
                    </a:cubicBezTo>
                    <a:cubicBezTo>
                      <a:pt x="1" y="38"/>
                      <a:pt x="1" y="38"/>
                      <a:pt x="1" y="38"/>
                    </a:cubicBezTo>
                    <a:cubicBezTo>
                      <a:pt x="0" y="55"/>
                      <a:pt x="0" y="55"/>
                      <a:pt x="0" y="55"/>
                    </a:cubicBezTo>
                    <a:cubicBezTo>
                      <a:pt x="10" y="56"/>
                      <a:pt x="10" y="56"/>
                      <a:pt x="10" y="56"/>
                    </a:cubicBezTo>
                    <a:cubicBezTo>
                      <a:pt x="10" y="61"/>
                      <a:pt x="12" y="67"/>
                      <a:pt x="14" y="71"/>
                    </a:cubicBezTo>
                    <a:cubicBezTo>
                      <a:pt x="7" y="78"/>
                      <a:pt x="7" y="78"/>
                      <a:pt x="7" y="78"/>
                    </a:cubicBezTo>
                    <a:cubicBezTo>
                      <a:pt x="18" y="90"/>
                      <a:pt x="18" y="90"/>
                      <a:pt x="18" y="90"/>
                    </a:cubicBezTo>
                    <a:cubicBezTo>
                      <a:pt x="25" y="84"/>
                      <a:pt x="25" y="84"/>
                      <a:pt x="25" y="84"/>
                    </a:cubicBezTo>
                    <a:cubicBezTo>
                      <a:pt x="29" y="88"/>
                      <a:pt x="34" y="90"/>
                      <a:pt x="40" y="92"/>
                    </a:cubicBezTo>
                    <a:cubicBezTo>
                      <a:pt x="39" y="101"/>
                      <a:pt x="39" y="101"/>
                      <a:pt x="39" y="101"/>
                    </a:cubicBezTo>
                    <a:cubicBezTo>
                      <a:pt x="55" y="103"/>
                      <a:pt x="55" y="103"/>
                      <a:pt x="55" y="103"/>
                    </a:cubicBezTo>
                    <a:cubicBezTo>
                      <a:pt x="56" y="93"/>
                      <a:pt x="56" y="93"/>
                      <a:pt x="56" y="93"/>
                    </a:cubicBezTo>
                    <a:cubicBezTo>
                      <a:pt x="62" y="93"/>
                      <a:pt x="67" y="91"/>
                      <a:pt x="72" y="88"/>
                    </a:cubicBezTo>
                    <a:cubicBezTo>
                      <a:pt x="78" y="96"/>
                      <a:pt x="78" y="96"/>
                      <a:pt x="78" y="96"/>
                    </a:cubicBezTo>
                    <a:cubicBezTo>
                      <a:pt x="91" y="85"/>
                      <a:pt x="91" y="85"/>
                      <a:pt x="91" y="85"/>
                    </a:cubicBezTo>
                    <a:cubicBezTo>
                      <a:pt x="85" y="77"/>
                      <a:pt x="85" y="77"/>
                      <a:pt x="85" y="77"/>
                    </a:cubicBezTo>
                    <a:cubicBezTo>
                      <a:pt x="88" y="73"/>
                      <a:pt x="90" y="68"/>
                      <a:pt x="92" y="63"/>
                    </a:cubicBezTo>
                    <a:cubicBezTo>
                      <a:pt x="102" y="64"/>
                      <a:pt x="102" y="64"/>
                      <a:pt x="102" y="64"/>
                    </a:cubicBezTo>
                    <a:cubicBezTo>
                      <a:pt x="103" y="47"/>
                      <a:pt x="103" y="47"/>
                      <a:pt x="103" y="47"/>
                    </a:cubicBezTo>
                    <a:cubicBezTo>
                      <a:pt x="93" y="46"/>
                      <a:pt x="93" y="46"/>
                      <a:pt x="93" y="46"/>
                    </a:cubicBezTo>
                    <a:cubicBezTo>
                      <a:pt x="93" y="41"/>
                      <a:pt x="91" y="36"/>
                      <a:pt x="88" y="31"/>
                    </a:cubicBezTo>
                    <a:close/>
                    <a:moveTo>
                      <a:pt x="79" y="54"/>
                    </a:moveTo>
                    <a:cubicBezTo>
                      <a:pt x="78" y="61"/>
                      <a:pt x="74" y="68"/>
                      <a:pt x="69" y="72"/>
                    </a:cubicBezTo>
                    <a:cubicBezTo>
                      <a:pt x="64" y="77"/>
                      <a:pt x="57" y="79"/>
                      <a:pt x="49" y="78"/>
                    </a:cubicBezTo>
                    <a:cubicBezTo>
                      <a:pt x="42" y="78"/>
                      <a:pt x="35" y="74"/>
                      <a:pt x="31" y="69"/>
                    </a:cubicBezTo>
                    <a:cubicBezTo>
                      <a:pt x="26" y="63"/>
                      <a:pt x="24" y="56"/>
                      <a:pt x="24" y="49"/>
                    </a:cubicBezTo>
                    <a:cubicBezTo>
                      <a:pt x="25" y="41"/>
                      <a:pt x="29" y="35"/>
                      <a:pt x="34" y="30"/>
                    </a:cubicBezTo>
                    <a:cubicBezTo>
                      <a:pt x="39" y="26"/>
                      <a:pt x="46" y="24"/>
                      <a:pt x="54" y="24"/>
                    </a:cubicBezTo>
                    <a:cubicBezTo>
                      <a:pt x="61" y="25"/>
                      <a:pt x="68" y="28"/>
                      <a:pt x="72" y="34"/>
                    </a:cubicBezTo>
                    <a:cubicBezTo>
                      <a:pt x="77" y="39"/>
                      <a:pt x="79" y="46"/>
                      <a:pt x="79" y="5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rgbClr val="00245D"/>
                  </a:solidFill>
                </a:endParaRPr>
              </a:p>
            </p:txBody>
          </p:sp>
          <p:sp>
            <p:nvSpPr>
              <p:cNvPr id="212" name="Freeform 596"/>
              <p:cNvSpPr>
                <a:spLocks noEditPoints="1"/>
              </p:cNvSpPr>
              <p:nvPr/>
            </p:nvSpPr>
            <p:spPr bwMode="auto">
              <a:xfrm>
                <a:off x="-1980009" y="4425135"/>
                <a:ext cx="1183447" cy="1179120"/>
              </a:xfrm>
              <a:custGeom>
                <a:avLst/>
                <a:gdLst>
                  <a:gd name="T0" fmla="*/ 243 w 245"/>
                  <a:gd name="T1" fmla="*/ 141 h 244"/>
                  <a:gd name="T2" fmla="*/ 245 w 245"/>
                  <a:gd name="T3" fmla="*/ 122 h 244"/>
                  <a:gd name="T4" fmla="*/ 243 w 245"/>
                  <a:gd name="T5" fmla="*/ 101 h 244"/>
                  <a:gd name="T6" fmla="*/ 222 w 245"/>
                  <a:gd name="T7" fmla="*/ 101 h 244"/>
                  <a:gd name="T8" fmla="*/ 207 w 245"/>
                  <a:gd name="T9" fmla="*/ 65 h 244"/>
                  <a:gd name="T10" fmla="*/ 222 w 245"/>
                  <a:gd name="T11" fmla="*/ 51 h 244"/>
                  <a:gd name="T12" fmla="*/ 209 w 245"/>
                  <a:gd name="T13" fmla="*/ 35 h 244"/>
                  <a:gd name="T14" fmla="*/ 193 w 245"/>
                  <a:gd name="T15" fmla="*/ 22 h 244"/>
                  <a:gd name="T16" fmla="*/ 179 w 245"/>
                  <a:gd name="T17" fmla="*/ 37 h 244"/>
                  <a:gd name="T18" fmla="*/ 143 w 245"/>
                  <a:gd name="T19" fmla="*/ 22 h 244"/>
                  <a:gd name="T20" fmla="*/ 143 w 245"/>
                  <a:gd name="T21" fmla="*/ 1 h 244"/>
                  <a:gd name="T22" fmla="*/ 122 w 245"/>
                  <a:gd name="T23" fmla="*/ 0 h 244"/>
                  <a:gd name="T24" fmla="*/ 102 w 245"/>
                  <a:gd name="T25" fmla="*/ 1 h 244"/>
                  <a:gd name="T26" fmla="*/ 102 w 245"/>
                  <a:gd name="T27" fmla="*/ 22 h 244"/>
                  <a:gd name="T28" fmla="*/ 66 w 245"/>
                  <a:gd name="T29" fmla="*/ 37 h 244"/>
                  <a:gd name="T30" fmla="*/ 52 w 245"/>
                  <a:gd name="T31" fmla="*/ 22 h 244"/>
                  <a:gd name="T32" fmla="*/ 36 w 245"/>
                  <a:gd name="T33" fmla="*/ 35 h 244"/>
                  <a:gd name="T34" fmla="*/ 23 w 245"/>
                  <a:gd name="T35" fmla="*/ 51 h 244"/>
                  <a:gd name="T36" fmla="*/ 38 w 245"/>
                  <a:gd name="T37" fmla="*/ 65 h 244"/>
                  <a:gd name="T38" fmla="*/ 23 w 245"/>
                  <a:gd name="T39" fmla="*/ 101 h 244"/>
                  <a:gd name="T40" fmla="*/ 2 w 245"/>
                  <a:gd name="T41" fmla="*/ 101 h 244"/>
                  <a:gd name="T42" fmla="*/ 0 w 245"/>
                  <a:gd name="T43" fmla="*/ 122 h 244"/>
                  <a:gd name="T44" fmla="*/ 2 w 245"/>
                  <a:gd name="T45" fmla="*/ 141 h 244"/>
                  <a:gd name="T46" fmla="*/ 22 w 245"/>
                  <a:gd name="T47" fmla="*/ 141 h 244"/>
                  <a:gd name="T48" fmla="*/ 37 w 245"/>
                  <a:gd name="T49" fmla="*/ 178 h 244"/>
                  <a:gd name="T50" fmla="*/ 23 w 245"/>
                  <a:gd name="T51" fmla="*/ 192 h 244"/>
                  <a:gd name="T52" fmla="*/ 36 w 245"/>
                  <a:gd name="T53" fmla="*/ 208 h 244"/>
                  <a:gd name="T54" fmla="*/ 51 w 245"/>
                  <a:gd name="T55" fmla="*/ 221 h 244"/>
                  <a:gd name="T56" fmla="*/ 66 w 245"/>
                  <a:gd name="T57" fmla="*/ 206 h 244"/>
                  <a:gd name="T58" fmla="*/ 102 w 245"/>
                  <a:gd name="T59" fmla="*/ 222 h 244"/>
                  <a:gd name="T60" fmla="*/ 102 w 245"/>
                  <a:gd name="T61" fmla="*/ 242 h 244"/>
                  <a:gd name="T62" fmla="*/ 122 w 245"/>
                  <a:gd name="T63" fmla="*/ 244 h 244"/>
                  <a:gd name="T64" fmla="*/ 143 w 245"/>
                  <a:gd name="T65" fmla="*/ 242 h 244"/>
                  <a:gd name="T66" fmla="*/ 143 w 245"/>
                  <a:gd name="T67" fmla="*/ 222 h 244"/>
                  <a:gd name="T68" fmla="*/ 179 w 245"/>
                  <a:gd name="T69" fmla="*/ 206 h 244"/>
                  <a:gd name="T70" fmla="*/ 194 w 245"/>
                  <a:gd name="T71" fmla="*/ 221 h 244"/>
                  <a:gd name="T72" fmla="*/ 209 w 245"/>
                  <a:gd name="T73" fmla="*/ 208 h 244"/>
                  <a:gd name="T74" fmla="*/ 222 w 245"/>
                  <a:gd name="T75" fmla="*/ 192 h 244"/>
                  <a:gd name="T76" fmla="*/ 207 w 245"/>
                  <a:gd name="T77" fmla="*/ 178 h 244"/>
                  <a:gd name="T78" fmla="*/ 222 w 245"/>
                  <a:gd name="T79" fmla="*/ 141 h 244"/>
                  <a:gd name="T80" fmla="*/ 243 w 245"/>
                  <a:gd name="T81" fmla="*/ 141 h 244"/>
                  <a:gd name="T82" fmla="*/ 176 w 245"/>
                  <a:gd name="T83" fmla="*/ 175 h 244"/>
                  <a:gd name="T84" fmla="*/ 122 w 245"/>
                  <a:gd name="T85" fmla="*/ 197 h 244"/>
                  <a:gd name="T86" fmla="*/ 69 w 245"/>
                  <a:gd name="T87" fmla="*/ 175 h 244"/>
                  <a:gd name="T88" fmla="*/ 47 w 245"/>
                  <a:gd name="T89" fmla="*/ 122 h 244"/>
                  <a:gd name="T90" fmla="*/ 69 w 245"/>
                  <a:gd name="T91" fmla="*/ 69 h 244"/>
                  <a:gd name="T92" fmla="*/ 122 w 245"/>
                  <a:gd name="T93" fmla="*/ 46 h 244"/>
                  <a:gd name="T94" fmla="*/ 176 w 245"/>
                  <a:gd name="T95" fmla="*/ 69 h 244"/>
                  <a:gd name="T96" fmla="*/ 198 w 245"/>
                  <a:gd name="T97" fmla="*/ 122 h 244"/>
                  <a:gd name="T98" fmla="*/ 176 w 245"/>
                  <a:gd name="T99" fmla="*/ 17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5" h="244">
                    <a:moveTo>
                      <a:pt x="243" y="141"/>
                    </a:moveTo>
                    <a:cubicBezTo>
                      <a:pt x="244" y="135"/>
                      <a:pt x="245" y="128"/>
                      <a:pt x="245" y="122"/>
                    </a:cubicBezTo>
                    <a:cubicBezTo>
                      <a:pt x="245" y="115"/>
                      <a:pt x="244" y="108"/>
                      <a:pt x="243" y="101"/>
                    </a:cubicBezTo>
                    <a:cubicBezTo>
                      <a:pt x="222" y="101"/>
                      <a:pt x="222" y="101"/>
                      <a:pt x="222" y="101"/>
                    </a:cubicBezTo>
                    <a:cubicBezTo>
                      <a:pt x="220" y="88"/>
                      <a:pt x="214" y="76"/>
                      <a:pt x="207" y="65"/>
                    </a:cubicBezTo>
                    <a:cubicBezTo>
                      <a:pt x="222" y="51"/>
                      <a:pt x="222" y="51"/>
                      <a:pt x="222" y="51"/>
                    </a:cubicBezTo>
                    <a:cubicBezTo>
                      <a:pt x="218" y="45"/>
                      <a:pt x="213" y="40"/>
                      <a:pt x="209" y="35"/>
                    </a:cubicBezTo>
                    <a:cubicBezTo>
                      <a:pt x="204" y="31"/>
                      <a:pt x="199" y="26"/>
                      <a:pt x="193" y="22"/>
                    </a:cubicBezTo>
                    <a:cubicBezTo>
                      <a:pt x="179" y="37"/>
                      <a:pt x="179" y="37"/>
                      <a:pt x="179" y="37"/>
                    </a:cubicBezTo>
                    <a:cubicBezTo>
                      <a:pt x="168" y="30"/>
                      <a:pt x="156" y="24"/>
                      <a:pt x="143" y="22"/>
                    </a:cubicBezTo>
                    <a:cubicBezTo>
                      <a:pt x="143" y="1"/>
                      <a:pt x="143" y="1"/>
                      <a:pt x="143" y="1"/>
                    </a:cubicBezTo>
                    <a:cubicBezTo>
                      <a:pt x="136" y="0"/>
                      <a:pt x="129" y="0"/>
                      <a:pt x="122" y="0"/>
                    </a:cubicBezTo>
                    <a:cubicBezTo>
                      <a:pt x="116" y="0"/>
                      <a:pt x="109" y="0"/>
                      <a:pt x="102" y="1"/>
                    </a:cubicBezTo>
                    <a:cubicBezTo>
                      <a:pt x="102" y="22"/>
                      <a:pt x="102" y="22"/>
                      <a:pt x="102" y="22"/>
                    </a:cubicBezTo>
                    <a:cubicBezTo>
                      <a:pt x="89" y="24"/>
                      <a:pt x="77" y="30"/>
                      <a:pt x="66" y="37"/>
                    </a:cubicBezTo>
                    <a:cubicBezTo>
                      <a:pt x="52" y="22"/>
                      <a:pt x="52" y="22"/>
                      <a:pt x="52" y="22"/>
                    </a:cubicBezTo>
                    <a:cubicBezTo>
                      <a:pt x="46" y="26"/>
                      <a:pt x="41" y="31"/>
                      <a:pt x="36" y="35"/>
                    </a:cubicBezTo>
                    <a:cubicBezTo>
                      <a:pt x="31" y="40"/>
                      <a:pt x="27" y="45"/>
                      <a:pt x="23" y="51"/>
                    </a:cubicBezTo>
                    <a:cubicBezTo>
                      <a:pt x="38" y="65"/>
                      <a:pt x="38" y="65"/>
                      <a:pt x="38" y="65"/>
                    </a:cubicBezTo>
                    <a:cubicBezTo>
                      <a:pt x="31" y="76"/>
                      <a:pt x="25" y="88"/>
                      <a:pt x="23" y="101"/>
                    </a:cubicBezTo>
                    <a:cubicBezTo>
                      <a:pt x="2" y="101"/>
                      <a:pt x="2" y="101"/>
                      <a:pt x="2" y="101"/>
                    </a:cubicBezTo>
                    <a:cubicBezTo>
                      <a:pt x="1" y="108"/>
                      <a:pt x="0" y="115"/>
                      <a:pt x="0" y="122"/>
                    </a:cubicBezTo>
                    <a:cubicBezTo>
                      <a:pt x="0" y="128"/>
                      <a:pt x="1" y="135"/>
                      <a:pt x="2" y="141"/>
                    </a:cubicBezTo>
                    <a:cubicBezTo>
                      <a:pt x="22" y="141"/>
                      <a:pt x="22" y="141"/>
                      <a:pt x="22" y="141"/>
                    </a:cubicBezTo>
                    <a:cubicBezTo>
                      <a:pt x="25" y="155"/>
                      <a:pt x="30" y="167"/>
                      <a:pt x="37" y="178"/>
                    </a:cubicBezTo>
                    <a:cubicBezTo>
                      <a:pt x="23" y="192"/>
                      <a:pt x="23" y="192"/>
                      <a:pt x="23" y="192"/>
                    </a:cubicBezTo>
                    <a:cubicBezTo>
                      <a:pt x="27" y="198"/>
                      <a:pt x="31" y="203"/>
                      <a:pt x="36" y="208"/>
                    </a:cubicBezTo>
                    <a:cubicBezTo>
                      <a:pt x="41" y="213"/>
                      <a:pt x="46" y="217"/>
                      <a:pt x="51" y="221"/>
                    </a:cubicBezTo>
                    <a:cubicBezTo>
                      <a:pt x="66" y="206"/>
                      <a:pt x="66" y="206"/>
                      <a:pt x="66" y="206"/>
                    </a:cubicBezTo>
                    <a:cubicBezTo>
                      <a:pt x="77" y="214"/>
                      <a:pt x="89" y="219"/>
                      <a:pt x="102" y="222"/>
                    </a:cubicBezTo>
                    <a:cubicBezTo>
                      <a:pt x="102" y="242"/>
                      <a:pt x="102" y="242"/>
                      <a:pt x="102" y="242"/>
                    </a:cubicBezTo>
                    <a:cubicBezTo>
                      <a:pt x="109" y="243"/>
                      <a:pt x="116" y="244"/>
                      <a:pt x="122" y="244"/>
                    </a:cubicBezTo>
                    <a:cubicBezTo>
                      <a:pt x="129" y="244"/>
                      <a:pt x="136" y="243"/>
                      <a:pt x="143" y="242"/>
                    </a:cubicBezTo>
                    <a:cubicBezTo>
                      <a:pt x="143" y="222"/>
                      <a:pt x="143" y="222"/>
                      <a:pt x="143" y="222"/>
                    </a:cubicBezTo>
                    <a:cubicBezTo>
                      <a:pt x="156" y="219"/>
                      <a:pt x="168" y="214"/>
                      <a:pt x="179" y="206"/>
                    </a:cubicBezTo>
                    <a:cubicBezTo>
                      <a:pt x="194" y="221"/>
                      <a:pt x="194" y="221"/>
                      <a:pt x="194" y="221"/>
                    </a:cubicBezTo>
                    <a:cubicBezTo>
                      <a:pt x="199" y="217"/>
                      <a:pt x="204" y="213"/>
                      <a:pt x="209" y="208"/>
                    </a:cubicBezTo>
                    <a:cubicBezTo>
                      <a:pt x="214" y="203"/>
                      <a:pt x="218" y="198"/>
                      <a:pt x="222" y="192"/>
                    </a:cubicBezTo>
                    <a:cubicBezTo>
                      <a:pt x="207" y="178"/>
                      <a:pt x="207" y="178"/>
                      <a:pt x="207" y="178"/>
                    </a:cubicBezTo>
                    <a:cubicBezTo>
                      <a:pt x="215" y="167"/>
                      <a:pt x="220" y="155"/>
                      <a:pt x="222" y="141"/>
                    </a:cubicBezTo>
                    <a:lnTo>
                      <a:pt x="243" y="141"/>
                    </a:lnTo>
                    <a:close/>
                    <a:moveTo>
                      <a:pt x="176" y="175"/>
                    </a:moveTo>
                    <a:cubicBezTo>
                      <a:pt x="162" y="189"/>
                      <a:pt x="143" y="197"/>
                      <a:pt x="122" y="197"/>
                    </a:cubicBezTo>
                    <a:cubicBezTo>
                      <a:pt x="102" y="197"/>
                      <a:pt x="83" y="189"/>
                      <a:pt x="69" y="175"/>
                    </a:cubicBezTo>
                    <a:cubicBezTo>
                      <a:pt x="56" y="161"/>
                      <a:pt x="47" y="143"/>
                      <a:pt x="47" y="122"/>
                    </a:cubicBezTo>
                    <a:cubicBezTo>
                      <a:pt x="47" y="101"/>
                      <a:pt x="56" y="82"/>
                      <a:pt x="69" y="69"/>
                    </a:cubicBezTo>
                    <a:cubicBezTo>
                      <a:pt x="83" y="55"/>
                      <a:pt x="102" y="46"/>
                      <a:pt x="122" y="46"/>
                    </a:cubicBezTo>
                    <a:cubicBezTo>
                      <a:pt x="143" y="46"/>
                      <a:pt x="162" y="55"/>
                      <a:pt x="176" y="69"/>
                    </a:cubicBezTo>
                    <a:cubicBezTo>
                      <a:pt x="189" y="82"/>
                      <a:pt x="198" y="101"/>
                      <a:pt x="198" y="122"/>
                    </a:cubicBezTo>
                    <a:cubicBezTo>
                      <a:pt x="198" y="143"/>
                      <a:pt x="189" y="161"/>
                      <a:pt x="176" y="1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rgbClr val="00245D"/>
                  </a:solidFill>
                </a:endParaRPr>
              </a:p>
            </p:txBody>
          </p:sp>
        </p:grpSp>
      </p:grpSp>
      <p:grpSp>
        <p:nvGrpSpPr>
          <p:cNvPr id="101" name="Group 100"/>
          <p:cNvGrpSpPr/>
          <p:nvPr/>
        </p:nvGrpSpPr>
        <p:grpSpPr>
          <a:xfrm>
            <a:off x="3759584" y="1268760"/>
            <a:ext cx="1512000" cy="1800200"/>
            <a:chOff x="3759584" y="1268760"/>
            <a:chExt cx="1512000" cy="1800200"/>
          </a:xfrm>
        </p:grpSpPr>
        <p:sp>
          <p:nvSpPr>
            <p:cNvPr id="69" name="Rectangle 57"/>
            <p:cNvSpPr>
              <a:spLocks/>
            </p:cNvSpPr>
            <p:nvPr/>
          </p:nvSpPr>
          <p:spPr bwMode="auto">
            <a:xfrm flipH="1">
              <a:off x="3759584" y="1268760"/>
              <a:ext cx="1512000" cy="1800200"/>
            </a:xfrm>
            <a:prstGeom prst="round1Rect">
              <a:avLst>
                <a:gd name="adj"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grpSp>
          <p:nvGrpSpPr>
            <p:cNvPr id="96" name="Group 95"/>
            <p:cNvGrpSpPr>
              <a:grpSpLocks noChangeAspect="1"/>
            </p:cNvGrpSpPr>
            <p:nvPr/>
          </p:nvGrpSpPr>
          <p:grpSpPr>
            <a:xfrm>
              <a:off x="3939584" y="1645695"/>
              <a:ext cx="1152000" cy="1046330"/>
              <a:chOff x="4007768" y="1699210"/>
              <a:chExt cx="1085499" cy="985929"/>
            </a:xfrm>
          </p:grpSpPr>
          <p:grpSp>
            <p:nvGrpSpPr>
              <p:cNvPr id="87" name="Group 86"/>
              <p:cNvGrpSpPr/>
              <p:nvPr/>
            </p:nvGrpSpPr>
            <p:grpSpPr>
              <a:xfrm>
                <a:off x="4007768" y="1699210"/>
                <a:ext cx="1085499" cy="985929"/>
                <a:chOff x="11192800" y="-237089"/>
                <a:chExt cx="1085499" cy="985929"/>
              </a:xfrm>
            </p:grpSpPr>
            <p:sp>
              <p:nvSpPr>
                <p:cNvPr id="88" name="Freeform 1223"/>
                <p:cNvSpPr>
                  <a:spLocks noChangeAspect="1" noEditPoints="1"/>
                </p:cNvSpPr>
                <p:nvPr/>
              </p:nvSpPr>
              <p:spPr bwMode="auto">
                <a:xfrm>
                  <a:off x="11391842" y="-92919"/>
                  <a:ext cx="595162" cy="729555"/>
                </a:xfrm>
                <a:custGeom>
                  <a:avLst/>
                  <a:gdLst>
                    <a:gd name="T0" fmla="*/ 1 w 251"/>
                    <a:gd name="T1" fmla="*/ 132 h 308"/>
                    <a:gd name="T2" fmla="*/ 7 w 251"/>
                    <a:gd name="T3" fmla="*/ 95 h 308"/>
                    <a:gd name="T4" fmla="*/ 33 w 251"/>
                    <a:gd name="T5" fmla="*/ 76 h 308"/>
                    <a:gd name="T6" fmla="*/ 37 w 251"/>
                    <a:gd name="T7" fmla="*/ 76 h 308"/>
                    <a:gd name="T8" fmla="*/ 65 w 251"/>
                    <a:gd name="T9" fmla="*/ 81 h 308"/>
                    <a:gd name="T10" fmla="*/ 63 w 251"/>
                    <a:gd name="T11" fmla="*/ 86 h 308"/>
                    <a:gd name="T12" fmla="*/ 55 w 251"/>
                    <a:gd name="T13" fmla="*/ 132 h 308"/>
                    <a:gd name="T14" fmla="*/ 55 w 251"/>
                    <a:gd name="T15" fmla="*/ 183 h 308"/>
                    <a:gd name="T16" fmla="*/ 79 w 251"/>
                    <a:gd name="T17" fmla="*/ 202 h 308"/>
                    <a:gd name="T18" fmla="*/ 80 w 251"/>
                    <a:gd name="T19" fmla="*/ 278 h 308"/>
                    <a:gd name="T20" fmla="*/ 55 w 251"/>
                    <a:gd name="T21" fmla="*/ 275 h 308"/>
                    <a:gd name="T22" fmla="*/ 23 w 251"/>
                    <a:gd name="T23" fmla="*/ 266 h 308"/>
                    <a:gd name="T24" fmla="*/ 22 w 251"/>
                    <a:gd name="T25" fmla="*/ 182 h 308"/>
                    <a:gd name="T26" fmla="*/ 1 w 251"/>
                    <a:gd name="T27" fmla="*/ 177 h 308"/>
                    <a:gd name="T28" fmla="*/ 1 w 251"/>
                    <a:gd name="T29" fmla="*/ 132 h 308"/>
                    <a:gd name="T30" fmla="*/ 79 w 251"/>
                    <a:gd name="T31" fmla="*/ 39 h 308"/>
                    <a:gd name="T32" fmla="*/ 55 w 251"/>
                    <a:gd name="T33" fmla="*/ 16 h 308"/>
                    <a:gd name="T34" fmla="*/ 30 w 251"/>
                    <a:gd name="T35" fmla="*/ 39 h 308"/>
                    <a:gd name="T36" fmla="*/ 79 w 251"/>
                    <a:gd name="T37" fmla="*/ 39 h 308"/>
                    <a:gd name="T38" fmla="*/ 185 w 251"/>
                    <a:gd name="T39" fmla="*/ 81 h 308"/>
                    <a:gd name="T40" fmla="*/ 214 w 251"/>
                    <a:gd name="T41" fmla="*/ 76 h 308"/>
                    <a:gd name="T42" fmla="*/ 218 w 251"/>
                    <a:gd name="T43" fmla="*/ 76 h 308"/>
                    <a:gd name="T44" fmla="*/ 244 w 251"/>
                    <a:gd name="T45" fmla="*/ 95 h 308"/>
                    <a:gd name="T46" fmla="*/ 250 w 251"/>
                    <a:gd name="T47" fmla="*/ 132 h 308"/>
                    <a:gd name="T48" fmla="*/ 250 w 251"/>
                    <a:gd name="T49" fmla="*/ 177 h 308"/>
                    <a:gd name="T50" fmla="*/ 229 w 251"/>
                    <a:gd name="T51" fmla="*/ 182 h 308"/>
                    <a:gd name="T52" fmla="*/ 227 w 251"/>
                    <a:gd name="T53" fmla="*/ 266 h 308"/>
                    <a:gd name="T54" fmla="*/ 196 w 251"/>
                    <a:gd name="T55" fmla="*/ 275 h 308"/>
                    <a:gd name="T56" fmla="*/ 170 w 251"/>
                    <a:gd name="T57" fmla="*/ 278 h 308"/>
                    <a:gd name="T58" fmla="*/ 172 w 251"/>
                    <a:gd name="T59" fmla="*/ 202 h 308"/>
                    <a:gd name="T60" fmla="*/ 196 w 251"/>
                    <a:gd name="T61" fmla="*/ 183 h 308"/>
                    <a:gd name="T62" fmla="*/ 196 w 251"/>
                    <a:gd name="T63" fmla="*/ 132 h 308"/>
                    <a:gd name="T64" fmla="*/ 188 w 251"/>
                    <a:gd name="T65" fmla="*/ 86 h 308"/>
                    <a:gd name="T66" fmla="*/ 185 w 251"/>
                    <a:gd name="T67" fmla="*/ 81 h 308"/>
                    <a:gd name="T68" fmla="*/ 220 w 251"/>
                    <a:gd name="T69" fmla="*/ 39 h 308"/>
                    <a:gd name="T70" fmla="*/ 196 w 251"/>
                    <a:gd name="T71" fmla="*/ 16 h 308"/>
                    <a:gd name="T72" fmla="*/ 172 w 251"/>
                    <a:gd name="T73" fmla="*/ 39 h 308"/>
                    <a:gd name="T74" fmla="*/ 220 w 251"/>
                    <a:gd name="T75" fmla="*/ 39 h 308"/>
                    <a:gd name="T76" fmla="*/ 64 w 251"/>
                    <a:gd name="T77" fmla="*/ 132 h 308"/>
                    <a:gd name="T78" fmla="*/ 71 w 251"/>
                    <a:gd name="T79" fmla="*/ 90 h 308"/>
                    <a:gd name="T80" fmla="*/ 100 w 251"/>
                    <a:gd name="T81" fmla="*/ 69 h 308"/>
                    <a:gd name="T82" fmla="*/ 105 w 251"/>
                    <a:gd name="T83" fmla="*/ 69 h 308"/>
                    <a:gd name="T84" fmla="*/ 146 w 251"/>
                    <a:gd name="T85" fmla="*/ 69 h 308"/>
                    <a:gd name="T86" fmla="*/ 150 w 251"/>
                    <a:gd name="T87" fmla="*/ 69 h 308"/>
                    <a:gd name="T88" fmla="*/ 180 w 251"/>
                    <a:gd name="T89" fmla="*/ 90 h 308"/>
                    <a:gd name="T90" fmla="*/ 187 w 251"/>
                    <a:gd name="T91" fmla="*/ 132 h 308"/>
                    <a:gd name="T92" fmla="*/ 187 w 251"/>
                    <a:gd name="T93" fmla="*/ 183 h 308"/>
                    <a:gd name="T94" fmla="*/ 163 w 251"/>
                    <a:gd name="T95" fmla="*/ 189 h 308"/>
                    <a:gd name="T96" fmla="*/ 161 w 251"/>
                    <a:gd name="T97" fmla="*/ 285 h 308"/>
                    <a:gd name="T98" fmla="*/ 125 w 251"/>
                    <a:gd name="T99" fmla="*/ 295 h 308"/>
                    <a:gd name="T100" fmla="*/ 89 w 251"/>
                    <a:gd name="T101" fmla="*/ 285 h 308"/>
                    <a:gd name="T102" fmla="*/ 88 w 251"/>
                    <a:gd name="T103" fmla="*/ 189 h 308"/>
                    <a:gd name="T104" fmla="*/ 64 w 251"/>
                    <a:gd name="T105" fmla="*/ 183 h 308"/>
                    <a:gd name="T106" fmla="*/ 64 w 251"/>
                    <a:gd name="T107" fmla="*/ 132 h 308"/>
                    <a:gd name="T108" fmla="*/ 153 w 251"/>
                    <a:gd name="T109" fmla="*/ 27 h 308"/>
                    <a:gd name="T110" fmla="*/ 125 w 251"/>
                    <a:gd name="T111" fmla="*/ 0 h 308"/>
                    <a:gd name="T112" fmla="*/ 98 w 251"/>
                    <a:gd name="T113" fmla="*/ 27 h 308"/>
                    <a:gd name="T114" fmla="*/ 153 w 251"/>
                    <a:gd name="T115" fmla="*/ 2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 h="308">
                      <a:moveTo>
                        <a:pt x="1" y="132"/>
                      </a:moveTo>
                      <a:cubicBezTo>
                        <a:pt x="1" y="119"/>
                        <a:pt x="1" y="105"/>
                        <a:pt x="7" y="95"/>
                      </a:cubicBezTo>
                      <a:cubicBezTo>
                        <a:pt x="12" y="85"/>
                        <a:pt x="21" y="76"/>
                        <a:pt x="33" y="76"/>
                      </a:cubicBezTo>
                      <a:cubicBezTo>
                        <a:pt x="37" y="76"/>
                        <a:pt x="37" y="76"/>
                        <a:pt x="37" y="76"/>
                      </a:cubicBezTo>
                      <a:cubicBezTo>
                        <a:pt x="44" y="84"/>
                        <a:pt x="56" y="86"/>
                        <a:pt x="65" y="81"/>
                      </a:cubicBezTo>
                      <a:cubicBezTo>
                        <a:pt x="65" y="83"/>
                        <a:pt x="64" y="84"/>
                        <a:pt x="63" y="86"/>
                      </a:cubicBezTo>
                      <a:cubicBezTo>
                        <a:pt x="56" y="100"/>
                        <a:pt x="55" y="117"/>
                        <a:pt x="55" y="132"/>
                      </a:cubicBezTo>
                      <a:cubicBezTo>
                        <a:pt x="55" y="149"/>
                        <a:pt x="56" y="166"/>
                        <a:pt x="55" y="183"/>
                      </a:cubicBezTo>
                      <a:cubicBezTo>
                        <a:pt x="54" y="195"/>
                        <a:pt x="67" y="202"/>
                        <a:pt x="79" y="202"/>
                      </a:cubicBezTo>
                      <a:cubicBezTo>
                        <a:pt x="80" y="278"/>
                        <a:pt x="80" y="278"/>
                        <a:pt x="80" y="278"/>
                      </a:cubicBezTo>
                      <a:cubicBezTo>
                        <a:pt x="73" y="283"/>
                        <a:pt x="61" y="283"/>
                        <a:pt x="55" y="275"/>
                      </a:cubicBezTo>
                      <a:cubicBezTo>
                        <a:pt x="45" y="286"/>
                        <a:pt x="23" y="282"/>
                        <a:pt x="23" y="266"/>
                      </a:cubicBezTo>
                      <a:cubicBezTo>
                        <a:pt x="22" y="182"/>
                        <a:pt x="22" y="182"/>
                        <a:pt x="22" y="182"/>
                      </a:cubicBezTo>
                      <a:cubicBezTo>
                        <a:pt x="17" y="187"/>
                        <a:pt x="0" y="185"/>
                        <a:pt x="1" y="177"/>
                      </a:cubicBezTo>
                      <a:cubicBezTo>
                        <a:pt x="1" y="158"/>
                        <a:pt x="1" y="150"/>
                        <a:pt x="1" y="132"/>
                      </a:cubicBezTo>
                      <a:close/>
                      <a:moveTo>
                        <a:pt x="79" y="39"/>
                      </a:moveTo>
                      <a:cubicBezTo>
                        <a:pt x="78" y="26"/>
                        <a:pt x="69" y="16"/>
                        <a:pt x="55" y="16"/>
                      </a:cubicBezTo>
                      <a:cubicBezTo>
                        <a:pt x="39" y="16"/>
                        <a:pt x="31" y="26"/>
                        <a:pt x="30" y="39"/>
                      </a:cubicBezTo>
                      <a:cubicBezTo>
                        <a:pt x="30" y="90"/>
                        <a:pt x="79" y="89"/>
                        <a:pt x="79" y="39"/>
                      </a:cubicBezTo>
                      <a:close/>
                      <a:moveTo>
                        <a:pt x="185" y="81"/>
                      </a:moveTo>
                      <a:cubicBezTo>
                        <a:pt x="195" y="86"/>
                        <a:pt x="206" y="84"/>
                        <a:pt x="214" y="76"/>
                      </a:cubicBezTo>
                      <a:cubicBezTo>
                        <a:pt x="218" y="76"/>
                        <a:pt x="218" y="76"/>
                        <a:pt x="218" y="76"/>
                      </a:cubicBezTo>
                      <a:cubicBezTo>
                        <a:pt x="229" y="76"/>
                        <a:pt x="239" y="85"/>
                        <a:pt x="244" y="95"/>
                      </a:cubicBezTo>
                      <a:cubicBezTo>
                        <a:pt x="249" y="105"/>
                        <a:pt x="250" y="119"/>
                        <a:pt x="250" y="132"/>
                      </a:cubicBezTo>
                      <a:cubicBezTo>
                        <a:pt x="250" y="150"/>
                        <a:pt x="250" y="158"/>
                        <a:pt x="250" y="177"/>
                      </a:cubicBezTo>
                      <a:cubicBezTo>
                        <a:pt x="251" y="185"/>
                        <a:pt x="233" y="187"/>
                        <a:pt x="229" y="182"/>
                      </a:cubicBezTo>
                      <a:cubicBezTo>
                        <a:pt x="227" y="266"/>
                        <a:pt x="227" y="266"/>
                        <a:pt x="227" y="266"/>
                      </a:cubicBezTo>
                      <a:cubicBezTo>
                        <a:pt x="227" y="282"/>
                        <a:pt x="205" y="286"/>
                        <a:pt x="196" y="275"/>
                      </a:cubicBezTo>
                      <a:cubicBezTo>
                        <a:pt x="190" y="283"/>
                        <a:pt x="177" y="283"/>
                        <a:pt x="170" y="278"/>
                      </a:cubicBezTo>
                      <a:cubicBezTo>
                        <a:pt x="172" y="202"/>
                        <a:pt x="172" y="202"/>
                        <a:pt x="172" y="202"/>
                      </a:cubicBezTo>
                      <a:cubicBezTo>
                        <a:pt x="183" y="202"/>
                        <a:pt x="196" y="195"/>
                        <a:pt x="196" y="183"/>
                      </a:cubicBezTo>
                      <a:cubicBezTo>
                        <a:pt x="195" y="166"/>
                        <a:pt x="196" y="149"/>
                        <a:pt x="196" y="132"/>
                      </a:cubicBezTo>
                      <a:cubicBezTo>
                        <a:pt x="196" y="117"/>
                        <a:pt x="195" y="100"/>
                        <a:pt x="188" y="86"/>
                      </a:cubicBezTo>
                      <a:cubicBezTo>
                        <a:pt x="187" y="84"/>
                        <a:pt x="186" y="83"/>
                        <a:pt x="185" y="81"/>
                      </a:cubicBezTo>
                      <a:close/>
                      <a:moveTo>
                        <a:pt x="220" y="39"/>
                      </a:moveTo>
                      <a:cubicBezTo>
                        <a:pt x="220" y="26"/>
                        <a:pt x="210" y="16"/>
                        <a:pt x="196" y="16"/>
                      </a:cubicBezTo>
                      <a:cubicBezTo>
                        <a:pt x="181" y="16"/>
                        <a:pt x="172" y="26"/>
                        <a:pt x="172" y="39"/>
                      </a:cubicBezTo>
                      <a:cubicBezTo>
                        <a:pt x="172" y="90"/>
                        <a:pt x="220" y="89"/>
                        <a:pt x="220" y="39"/>
                      </a:cubicBezTo>
                      <a:close/>
                      <a:moveTo>
                        <a:pt x="64" y="132"/>
                      </a:moveTo>
                      <a:cubicBezTo>
                        <a:pt x="64" y="118"/>
                        <a:pt x="65" y="102"/>
                        <a:pt x="71" y="90"/>
                      </a:cubicBezTo>
                      <a:cubicBezTo>
                        <a:pt x="77" y="79"/>
                        <a:pt x="88" y="69"/>
                        <a:pt x="100" y="69"/>
                      </a:cubicBezTo>
                      <a:cubicBezTo>
                        <a:pt x="105" y="69"/>
                        <a:pt x="105" y="69"/>
                        <a:pt x="105" y="69"/>
                      </a:cubicBezTo>
                      <a:cubicBezTo>
                        <a:pt x="117" y="80"/>
                        <a:pt x="134" y="80"/>
                        <a:pt x="146" y="69"/>
                      </a:cubicBezTo>
                      <a:cubicBezTo>
                        <a:pt x="150" y="69"/>
                        <a:pt x="150" y="69"/>
                        <a:pt x="150" y="69"/>
                      </a:cubicBezTo>
                      <a:cubicBezTo>
                        <a:pt x="163" y="69"/>
                        <a:pt x="174" y="79"/>
                        <a:pt x="180" y="90"/>
                      </a:cubicBezTo>
                      <a:cubicBezTo>
                        <a:pt x="186" y="102"/>
                        <a:pt x="187" y="118"/>
                        <a:pt x="187" y="132"/>
                      </a:cubicBezTo>
                      <a:cubicBezTo>
                        <a:pt x="187" y="153"/>
                        <a:pt x="187" y="162"/>
                        <a:pt x="187" y="183"/>
                      </a:cubicBezTo>
                      <a:cubicBezTo>
                        <a:pt x="187" y="193"/>
                        <a:pt x="168" y="196"/>
                        <a:pt x="163" y="189"/>
                      </a:cubicBezTo>
                      <a:cubicBezTo>
                        <a:pt x="161" y="285"/>
                        <a:pt x="161" y="285"/>
                        <a:pt x="161" y="285"/>
                      </a:cubicBezTo>
                      <a:cubicBezTo>
                        <a:pt x="161" y="304"/>
                        <a:pt x="136" y="308"/>
                        <a:pt x="125" y="295"/>
                      </a:cubicBezTo>
                      <a:cubicBezTo>
                        <a:pt x="115" y="308"/>
                        <a:pt x="89" y="304"/>
                        <a:pt x="89" y="285"/>
                      </a:cubicBezTo>
                      <a:cubicBezTo>
                        <a:pt x="88" y="189"/>
                        <a:pt x="88" y="189"/>
                        <a:pt x="88" y="189"/>
                      </a:cubicBezTo>
                      <a:cubicBezTo>
                        <a:pt x="83" y="196"/>
                        <a:pt x="63" y="193"/>
                        <a:pt x="64" y="183"/>
                      </a:cubicBezTo>
                      <a:cubicBezTo>
                        <a:pt x="64" y="162"/>
                        <a:pt x="64" y="153"/>
                        <a:pt x="64" y="132"/>
                      </a:cubicBezTo>
                      <a:close/>
                      <a:moveTo>
                        <a:pt x="153" y="27"/>
                      </a:moveTo>
                      <a:cubicBezTo>
                        <a:pt x="153" y="12"/>
                        <a:pt x="142" y="0"/>
                        <a:pt x="125" y="0"/>
                      </a:cubicBezTo>
                      <a:cubicBezTo>
                        <a:pt x="108" y="0"/>
                        <a:pt x="98" y="12"/>
                        <a:pt x="98" y="27"/>
                      </a:cubicBezTo>
                      <a:cubicBezTo>
                        <a:pt x="98" y="84"/>
                        <a:pt x="153" y="83"/>
                        <a:pt x="153" y="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89" name="Oval 88"/>
                <p:cNvSpPr/>
                <p:nvPr/>
              </p:nvSpPr>
              <p:spPr>
                <a:xfrm>
                  <a:off x="11192800" y="-237089"/>
                  <a:ext cx="985929" cy="985929"/>
                </a:xfrm>
                <a:prstGeom prst="ellipse">
                  <a:avLst/>
                </a:prstGeom>
                <a:noFill/>
                <a:ln w="1016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Rectangle 89"/>
                <p:cNvSpPr/>
                <p:nvPr/>
              </p:nvSpPr>
              <p:spPr>
                <a:xfrm rot="1788594">
                  <a:off x="12051720" y="335822"/>
                  <a:ext cx="226579" cy="168634"/>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3" name="Oval 92"/>
                <p:cNvSpPr/>
                <p:nvPr/>
              </p:nvSpPr>
              <p:spPr>
                <a:xfrm>
                  <a:off x="11895720" y="364824"/>
                  <a:ext cx="369411" cy="369411"/>
                </a:xfrm>
                <a:prstGeom prst="ellipse">
                  <a:avLst/>
                </a:prstGeom>
                <a:solidFill>
                  <a:schemeClr val="tx1"/>
                </a:solidFill>
                <a:ln w="1016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Isosceles Triangle 91"/>
                <p:cNvSpPr>
                  <a:spLocks noChangeAspect="1"/>
                </p:cNvSpPr>
                <p:nvPr/>
              </p:nvSpPr>
              <p:spPr>
                <a:xfrm rot="11824706">
                  <a:off x="12061681" y="278476"/>
                  <a:ext cx="205228" cy="153164"/>
                </a:xfrm>
                <a:prstGeom prs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5" name="Freeform 24"/>
              <p:cNvSpPr>
                <a:spLocks noChangeAspect="1"/>
              </p:cNvSpPr>
              <p:nvPr/>
            </p:nvSpPr>
            <p:spPr bwMode="auto">
              <a:xfrm>
                <a:off x="4757108" y="2343883"/>
                <a:ext cx="324000" cy="293029"/>
              </a:xfrm>
              <a:custGeom>
                <a:avLst/>
                <a:gdLst>
                  <a:gd name="T0" fmla="*/ 926 w 2232"/>
                  <a:gd name="T1" fmla="*/ 1588 h 2174"/>
                  <a:gd name="T2" fmla="*/ 950 w 2232"/>
                  <a:gd name="T3" fmla="*/ 1536 h 2174"/>
                  <a:gd name="T4" fmla="*/ 1016 w 2232"/>
                  <a:gd name="T5" fmla="*/ 1396 h 2174"/>
                  <a:gd name="T6" fmla="*/ 1124 w 2232"/>
                  <a:gd name="T7" fmla="*/ 1190 h 2174"/>
                  <a:gd name="T8" fmla="*/ 1230 w 2232"/>
                  <a:gd name="T9" fmla="*/ 1008 h 2174"/>
                  <a:gd name="T10" fmla="*/ 1312 w 2232"/>
                  <a:gd name="T11" fmla="*/ 878 h 2174"/>
                  <a:gd name="T12" fmla="*/ 1404 w 2232"/>
                  <a:gd name="T13" fmla="*/ 744 h 2174"/>
                  <a:gd name="T14" fmla="*/ 1502 w 2232"/>
                  <a:gd name="T15" fmla="*/ 610 h 2174"/>
                  <a:gd name="T16" fmla="*/ 1612 w 2232"/>
                  <a:gd name="T17" fmla="*/ 480 h 2174"/>
                  <a:gd name="T18" fmla="*/ 1728 w 2232"/>
                  <a:gd name="T19" fmla="*/ 354 h 2174"/>
                  <a:gd name="T20" fmla="*/ 1852 w 2232"/>
                  <a:gd name="T21" fmla="*/ 236 h 2174"/>
                  <a:gd name="T22" fmla="*/ 1984 w 2232"/>
                  <a:gd name="T23" fmla="*/ 130 h 2174"/>
                  <a:gd name="T24" fmla="*/ 2122 w 2232"/>
                  <a:gd name="T25" fmla="*/ 40 h 2174"/>
                  <a:gd name="T26" fmla="*/ 2194 w 2232"/>
                  <a:gd name="T27" fmla="*/ 0 h 2174"/>
                  <a:gd name="T28" fmla="*/ 2172 w 2232"/>
                  <a:gd name="T29" fmla="*/ 208 h 2174"/>
                  <a:gd name="T30" fmla="*/ 2158 w 2232"/>
                  <a:gd name="T31" fmla="*/ 358 h 2174"/>
                  <a:gd name="T32" fmla="*/ 2154 w 2232"/>
                  <a:gd name="T33" fmla="*/ 460 h 2174"/>
                  <a:gd name="T34" fmla="*/ 2160 w 2232"/>
                  <a:gd name="T35" fmla="*/ 562 h 2174"/>
                  <a:gd name="T36" fmla="*/ 2176 w 2232"/>
                  <a:gd name="T37" fmla="*/ 668 h 2174"/>
                  <a:gd name="T38" fmla="*/ 2208 w 2232"/>
                  <a:gd name="T39" fmla="*/ 776 h 2174"/>
                  <a:gd name="T40" fmla="*/ 2232 w 2232"/>
                  <a:gd name="T41" fmla="*/ 832 h 2174"/>
                  <a:gd name="T42" fmla="*/ 2164 w 2232"/>
                  <a:gd name="T43" fmla="*/ 854 h 2174"/>
                  <a:gd name="T44" fmla="*/ 2088 w 2232"/>
                  <a:gd name="T45" fmla="*/ 894 h 2174"/>
                  <a:gd name="T46" fmla="*/ 2008 w 2232"/>
                  <a:gd name="T47" fmla="*/ 948 h 2174"/>
                  <a:gd name="T48" fmla="*/ 1922 w 2232"/>
                  <a:gd name="T49" fmla="*/ 1016 h 2174"/>
                  <a:gd name="T50" fmla="*/ 1832 w 2232"/>
                  <a:gd name="T51" fmla="*/ 1092 h 2174"/>
                  <a:gd name="T52" fmla="*/ 1740 w 2232"/>
                  <a:gd name="T53" fmla="*/ 1180 h 2174"/>
                  <a:gd name="T54" fmla="*/ 1556 w 2232"/>
                  <a:gd name="T55" fmla="*/ 1376 h 2174"/>
                  <a:gd name="T56" fmla="*/ 1376 w 2232"/>
                  <a:gd name="T57" fmla="*/ 1586 h 2174"/>
                  <a:gd name="T58" fmla="*/ 1210 w 2232"/>
                  <a:gd name="T59" fmla="*/ 1800 h 2174"/>
                  <a:gd name="T60" fmla="*/ 1070 w 2232"/>
                  <a:gd name="T61" fmla="*/ 2000 h 2174"/>
                  <a:gd name="T62" fmla="*/ 964 w 2232"/>
                  <a:gd name="T63" fmla="*/ 2174 h 2174"/>
                  <a:gd name="T64" fmla="*/ 904 w 2232"/>
                  <a:gd name="T65" fmla="*/ 2100 h 2174"/>
                  <a:gd name="T66" fmla="*/ 778 w 2232"/>
                  <a:gd name="T67" fmla="*/ 1962 h 2174"/>
                  <a:gd name="T68" fmla="*/ 652 w 2232"/>
                  <a:gd name="T69" fmla="*/ 1834 h 2174"/>
                  <a:gd name="T70" fmla="*/ 524 w 2232"/>
                  <a:gd name="T71" fmla="*/ 1716 h 2174"/>
                  <a:gd name="T72" fmla="*/ 398 w 2232"/>
                  <a:gd name="T73" fmla="*/ 1614 h 2174"/>
                  <a:gd name="T74" fmla="*/ 276 w 2232"/>
                  <a:gd name="T75" fmla="*/ 1526 h 2174"/>
                  <a:gd name="T76" fmla="*/ 160 w 2232"/>
                  <a:gd name="T77" fmla="*/ 1454 h 2174"/>
                  <a:gd name="T78" fmla="*/ 52 w 2232"/>
                  <a:gd name="T79" fmla="*/ 1400 h 2174"/>
                  <a:gd name="T80" fmla="*/ 624 w 2232"/>
                  <a:gd name="T81" fmla="*/ 1002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2" h="2174">
                    <a:moveTo>
                      <a:pt x="624" y="1002"/>
                    </a:moveTo>
                    <a:lnTo>
                      <a:pt x="926" y="1588"/>
                    </a:lnTo>
                    <a:lnTo>
                      <a:pt x="926" y="1588"/>
                    </a:lnTo>
                    <a:lnTo>
                      <a:pt x="950" y="1536"/>
                    </a:lnTo>
                    <a:lnTo>
                      <a:pt x="978" y="1476"/>
                    </a:lnTo>
                    <a:lnTo>
                      <a:pt x="1016" y="1396"/>
                    </a:lnTo>
                    <a:lnTo>
                      <a:pt x="1064" y="1300"/>
                    </a:lnTo>
                    <a:lnTo>
                      <a:pt x="1124" y="1190"/>
                    </a:lnTo>
                    <a:lnTo>
                      <a:pt x="1192" y="1070"/>
                    </a:lnTo>
                    <a:lnTo>
                      <a:pt x="1230" y="1008"/>
                    </a:lnTo>
                    <a:lnTo>
                      <a:pt x="1270" y="942"/>
                    </a:lnTo>
                    <a:lnTo>
                      <a:pt x="1312" y="878"/>
                    </a:lnTo>
                    <a:lnTo>
                      <a:pt x="1356" y="810"/>
                    </a:lnTo>
                    <a:lnTo>
                      <a:pt x="1404" y="744"/>
                    </a:lnTo>
                    <a:lnTo>
                      <a:pt x="1452" y="676"/>
                    </a:lnTo>
                    <a:lnTo>
                      <a:pt x="1502" y="610"/>
                    </a:lnTo>
                    <a:lnTo>
                      <a:pt x="1556" y="544"/>
                    </a:lnTo>
                    <a:lnTo>
                      <a:pt x="1612" y="480"/>
                    </a:lnTo>
                    <a:lnTo>
                      <a:pt x="1668" y="416"/>
                    </a:lnTo>
                    <a:lnTo>
                      <a:pt x="1728" y="354"/>
                    </a:lnTo>
                    <a:lnTo>
                      <a:pt x="1788" y="294"/>
                    </a:lnTo>
                    <a:lnTo>
                      <a:pt x="1852" y="236"/>
                    </a:lnTo>
                    <a:lnTo>
                      <a:pt x="1916" y="182"/>
                    </a:lnTo>
                    <a:lnTo>
                      <a:pt x="1984" y="130"/>
                    </a:lnTo>
                    <a:lnTo>
                      <a:pt x="2052" y="84"/>
                    </a:lnTo>
                    <a:lnTo>
                      <a:pt x="2122" y="40"/>
                    </a:lnTo>
                    <a:lnTo>
                      <a:pt x="2194" y="0"/>
                    </a:lnTo>
                    <a:lnTo>
                      <a:pt x="2194" y="0"/>
                    </a:lnTo>
                    <a:lnTo>
                      <a:pt x="2184" y="104"/>
                    </a:lnTo>
                    <a:lnTo>
                      <a:pt x="2172" y="208"/>
                    </a:lnTo>
                    <a:lnTo>
                      <a:pt x="2162" y="308"/>
                    </a:lnTo>
                    <a:lnTo>
                      <a:pt x="2158" y="358"/>
                    </a:lnTo>
                    <a:lnTo>
                      <a:pt x="2156" y="408"/>
                    </a:lnTo>
                    <a:lnTo>
                      <a:pt x="2154" y="460"/>
                    </a:lnTo>
                    <a:lnTo>
                      <a:pt x="2156" y="510"/>
                    </a:lnTo>
                    <a:lnTo>
                      <a:pt x="2160" y="562"/>
                    </a:lnTo>
                    <a:lnTo>
                      <a:pt x="2166" y="614"/>
                    </a:lnTo>
                    <a:lnTo>
                      <a:pt x="2176" y="668"/>
                    </a:lnTo>
                    <a:lnTo>
                      <a:pt x="2190" y="720"/>
                    </a:lnTo>
                    <a:lnTo>
                      <a:pt x="2208" y="776"/>
                    </a:lnTo>
                    <a:lnTo>
                      <a:pt x="2232" y="832"/>
                    </a:lnTo>
                    <a:lnTo>
                      <a:pt x="2232" y="832"/>
                    </a:lnTo>
                    <a:lnTo>
                      <a:pt x="2198" y="842"/>
                    </a:lnTo>
                    <a:lnTo>
                      <a:pt x="2164" y="854"/>
                    </a:lnTo>
                    <a:lnTo>
                      <a:pt x="2126" y="872"/>
                    </a:lnTo>
                    <a:lnTo>
                      <a:pt x="2088" y="894"/>
                    </a:lnTo>
                    <a:lnTo>
                      <a:pt x="2048" y="920"/>
                    </a:lnTo>
                    <a:lnTo>
                      <a:pt x="2008" y="948"/>
                    </a:lnTo>
                    <a:lnTo>
                      <a:pt x="1966" y="980"/>
                    </a:lnTo>
                    <a:lnTo>
                      <a:pt x="1922" y="1016"/>
                    </a:lnTo>
                    <a:lnTo>
                      <a:pt x="1878" y="1052"/>
                    </a:lnTo>
                    <a:lnTo>
                      <a:pt x="1832" y="1092"/>
                    </a:lnTo>
                    <a:lnTo>
                      <a:pt x="1786" y="1136"/>
                    </a:lnTo>
                    <a:lnTo>
                      <a:pt x="1740" y="1180"/>
                    </a:lnTo>
                    <a:lnTo>
                      <a:pt x="1648" y="1274"/>
                    </a:lnTo>
                    <a:lnTo>
                      <a:pt x="1556" y="1376"/>
                    </a:lnTo>
                    <a:lnTo>
                      <a:pt x="1464" y="1480"/>
                    </a:lnTo>
                    <a:lnTo>
                      <a:pt x="1376" y="1586"/>
                    </a:lnTo>
                    <a:lnTo>
                      <a:pt x="1290" y="1694"/>
                    </a:lnTo>
                    <a:lnTo>
                      <a:pt x="1210" y="1800"/>
                    </a:lnTo>
                    <a:lnTo>
                      <a:pt x="1136" y="1902"/>
                    </a:lnTo>
                    <a:lnTo>
                      <a:pt x="1070" y="2000"/>
                    </a:lnTo>
                    <a:lnTo>
                      <a:pt x="1012" y="2092"/>
                    </a:lnTo>
                    <a:lnTo>
                      <a:pt x="964" y="2174"/>
                    </a:lnTo>
                    <a:lnTo>
                      <a:pt x="964" y="2174"/>
                    </a:lnTo>
                    <a:lnTo>
                      <a:pt x="904" y="2100"/>
                    </a:lnTo>
                    <a:lnTo>
                      <a:pt x="842" y="2030"/>
                    </a:lnTo>
                    <a:lnTo>
                      <a:pt x="778" y="1962"/>
                    </a:lnTo>
                    <a:lnTo>
                      <a:pt x="716" y="1896"/>
                    </a:lnTo>
                    <a:lnTo>
                      <a:pt x="652" y="1834"/>
                    </a:lnTo>
                    <a:lnTo>
                      <a:pt x="588" y="1774"/>
                    </a:lnTo>
                    <a:lnTo>
                      <a:pt x="524" y="1716"/>
                    </a:lnTo>
                    <a:lnTo>
                      <a:pt x="462" y="1664"/>
                    </a:lnTo>
                    <a:lnTo>
                      <a:pt x="398" y="1614"/>
                    </a:lnTo>
                    <a:lnTo>
                      <a:pt x="336" y="1568"/>
                    </a:lnTo>
                    <a:lnTo>
                      <a:pt x="276" y="1526"/>
                    </a:lnTo>
                    <a:lnTo>
                      <a:pt x="218" y="1488"/>
                    </a:lnTo>
                    <a:lnTo>
                      <a:pt x="160" y="1454"/>
                    </a:lnTo>
                    <a:lnTo>
                      <a:pt x="104" y="1426"/>
                    </a:lnTo>
                    <a:lnTo>
                      <a:pt x="52" y="1400"/>
                    </a:lnTo>
                    <a:lnTo>
                      <a:pt x="0" y="1380"/>
                    </a:lnTo>
                    <a:lnTo>
                      <a:pt x="624" y="100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27" name="Group 126"/>
          <p:cNvGrpSpPr/>
          <p:nvPr/>
        </p:nvGrpSpPr>
        <p:grpSpPr>
          <a:xfrm>
            <a:off x="5339999" y="1268760"/>
            <a:ext cx="1512000" cy="1800200"/>
            <a:chOff x="5339999" y="1268760"/>
            <a:chExt cx="1512000" cy="1800200"/>
          </a:xfrm>
        </p:grpSpPr>
        <p:sp>
          <p:nvSpPr>
            <p:cNvPr id="71" name="Rectangle 57"/>
            <p:cNvSpPr>
              <a:spLocks/>
            </p:cNvSpPr>
            <p:nvPr/>
          </p:nvSpPr>
          <p:spPr bwMode="auto">
            <a:xfrm flipH="1">
              <a:off x="5339999" y="1268760"/>
              <a:ext cx="1512000" cy="1800200"/>
            </a:xfrm>
            <a:prstGeom prst="round1Rect">
              <a:avLst>
                <a:gd name="adj"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endParaRPr lang="en-US" sz="2000" dirty="0">
                <a:solidFill>
                  <a:schemeClr val="bg1"/>
                </a:solidFill>
                <a:latin typeface="Calibri" pitchFamily="34" charset="0"/>
                <a:sym typeface="Calibri Bold" charset="0"/>
              </a:endParaRPr>
            </a:p>
          </p:txBody>
        </p:sp>
        <p:grpSp>
          <p:nvGrpSpPr>
            <p:cNvPr id="124" name="Group 123"/>
            <p:cNvGrpSpPr>
              <a:grpSpLocks noChangeAspect="1"/>
            </p:cNvGrpSpPr>
            <p:nvPr/>
          </p:nvGrpSpPr>
          <p:grpSpPr>
            <a:xfrm>
              <a:off x="5501999" y="1700483"/>
              <a:ext cx="1188000" cy="936754"/>
              <a:chOff x="6583752" y="4359905"/>
              <a:chExt cx="1329191" cy="1048084"/>
            </a:xfrm>
            <a:solidFill>
              <a:schemeClr val="bg1"/>
            </a:solidFill>
          </p:grpSpPr>
          <p:sp>
            <p:nvSpPr>
              <p:cNvPr id="125" name="Freeform 8"/>
              <p:cNvSpPr>
                <a:spLocks noChangeArrowheads="1"/>
              </p:cNvSpPr>
              <p:nvPr/>
            </p:nvSpPr>
            <p:spPr bwMode="auto">
              <a:xfrm>
                <a:off x="6889154" y="4359905"/>
                <a:ext cx="1023789" cy="760034"/>
              </a:xfrm>
              <a:custGeom>
                <a:avLst/>
                <a:gdLst>
                  <a:gd name="T0" fmla="*/ 0 w 2664"/>
                  <a:gd name="T1" fmla="*/ 0 h 1979"/>
                  <a:gd name="T2" fmla="*/ 0 w 2664"/>
                  <a:gd name="T3" fmla="*/ 0 h 1979"/>
                  <a:gd name="T4" fmla="*/ 0 w 2664"/>
                  <a:gd name="T5" fmla="*/ 0 h 1979"/>
                  <a:gd name="T6" fmla="*/ 0 w 2664"/>
                  <a:gd name="T7" fmla="*/ 0 h 1979"/>
                  <a:gd name="T8" fmla="*/ 0 w 2664"/>
                  <a:gd name="T9" fmla="*/ 0 h 1979"/>
                  <a:gd name="T10" fmla="*/ 0 w 2664"/>
                  <a:gd name="T11" fmla="*/ 0 h 1979"/>
                  <a:gd name="T12" fmla="*/ 0 w 2664"/>
                  <a:gd name="T13" fmla="*/ 0 h 1979"/>
                  <a:gd name="T14" fmla="*/ 0 w 2664"/>
                  <a:gd name="T15" fmla="*/ 0 h 1979"/>
                  <a:gd name="T16" fmla="*/ 0 w 2664"/>
                  <a:gd name="T17" fmla="*/ 0 h 1979"/>
                  <a:gd name="T18" fmla="*/ 0 w 2664"/>
                  <a:gd name="T19" fmla="*/ 0 h 1979"/>
                  <a:gd name="T20" fmla="*/ 0 w 2664"/>
                  <a:gd name="T21" fmla="*/ 0 h 1979"/>
                  <a:gd name="T22" fmla="*/ 0 w 2664"/>
                  <a:gd name="T23" fmla="*/ 0 h 1979"/>
                  <a:gd name="T24" fmla="*/ 0 w 2664"/>
                  <a:gd name="T25" fmla="*/ 0 h 1979"/>
                  <a:gd name="T26" fmla="*/ 0 w 2664"/>
                  <a:gd name="T27" fmla="*/ 0 h 1979"/>
                  <a:gd name="T28" fmla="*/ 0 w 2664"/>
                  <a:gd name="T29" fmla="*/ 0 h 1979"/>
                  <a:gd name="T30" fmla="*/ 0 w 2664"/>
                  <a:gd name="T31" fmla="*/ 0 h 1979"/>
                  <a:gd name="T32" fmla="*/ 0 w 2664"/>
                  <a:gd name="T33" fmla="*/ 0 h 1979"/>
                  <a:gd name="T34" fmla="*/ 0 w 2664"/>
                  <a:gd name="T35" fmla="*/ 0 h 1979"/>
                  <a:gd name="T36" fmla="*/ 0 w 2664"/>
                  <a:gd name="T37" fmla="*/ 0 h 1979"/>
                  <a:gd name="T38" fmla="*/ 0 w 2664"/>
                  <a:gd name="T39" fmla="*/ 0 h 1979"/>
                  <a:gd name="T40" fmla="*/ 0 w 2664"/>
                  <a:gd name="T41" fmla="*/ 0 h 1979"/>
                  <a:gd name="T42" fmla="*/ 0 w 2664"/>
                  <a:gd name="T43" fmla="*/ 0 h 1979"/>
                  <a:gd name="T44" fmla="*/ 0 w 2664"/>
                  <a:gd name="T45" fmla="*/ 0 h 1979"/>
                  <a:gd name="T46" fmla="*/ 0 w 2664"/>
                  <a:gd name="T47" fmla="*/ 0 h 1979"/>
                  <a:gd name="T48" fmla="*/ 0 w 2664"/>
                  <a:gd name="T49" fmla="*/ 0 h 1979"/>
                  <a:gd name="T50" fmla="*/ 0 w 2664"/>
                  <a:gd name="T51" fmla="*/ 0 h 1979"/>
                  <a:gd name="T52" fmla="*/ 0 w 2664"/>
                  <a:gd name="T53" fmla="*/ 0 h 1979"/>
                  <a:gd name="T54" fmla="*/ 0 w 2664"/>
                  <a:gd name="T55" fmla="*/ 0 h 1979"/>
                  <a:gd name="T56" fmla="*/ 0 w 2664"/>
                  <a:gd name="T57" fmla="*/ 0 h 1979"/>
                  <a:gd name="T58" fmla="*/ 0 w 2664"/>
                  <a:gd name="T59" fmla="*/ 0 h 1979"/>
                  <a:gd name="T60" fmla="*/ 0 w 2664"/>
                  <a:gd name="T61" fmla="*/ 0 h 1979"/>
                  <a:gd name="T62" fmla="*/ 0 w 2664"/>
                  <a:gd name="T63" fmla="*/ 0 h 1979"/>
                  <a:gd name="T64" fmla="*/ 0 w 2664"/>
                  <a:gd name="T65" fmla="*/ 0 h 1979"/>
                  <a:gd name="T66" fmla="*/ 0 w 2664"/>
                  <a:gd name="T67" fmla="*/ 0 h 1979"/>
                  <a:gd name="T68" fmla="*/ 0 w 2664"/>
                  <a:gd name="T69" fmla="*/ 0 h 1979"/>
                  <a:gd name="T70" fmla="*/ 0 w 2664"/>
                  <a:gd name="T71" fmla="*/ 0 h 1979"/>
                  <a:gd name="T72" fmla="*/ 0 w 2664"/>
                  <a:gd name="T73" fmla="*/ 0 h 1979"/>
                  <a:gd name="T74" fmla="*/ 0 w 2664"/>
                  <a:gd name="T75" fmla="*/ 0 h 1979"/>
                  <a:gd name="T76" fmla="*/ 0 w 2664"/>
                  <a:gd name="T77" fmla="*/ 0 h 1979"/>
                  <a:gd name="T78" fmla="*/ 0 w 2664"/>
                  <a:gd name="T79" fmla="*/ 0 h 1979"/>
                  <a:gd name="T80" fmla="*/ 0 w 2664"/>
                  <a:gd name="T81" fmla="*/ 0 h 197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64"/>
                  <a:gd name="T124" fmla="*/ 0 h 1979"/>
                  <a:gd name="T125" fmla="*/ 2664 w 2664"/>
                  <a:gd name="T126" fmla="*/ 1979 h 197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64" h="1979">
                    <a:moveTo>
                      <a:pt x="1475" y="0"/>
                    </a:moveTo>
                    <a:lnTo>
                      <a:pt x="2664" y="990"/>
                    </a:lnTo>
                    <a:lnTo>
                      <a:pt x="1475" y="1979"/>
                    </a:lnTo>
                    <a:lnTo>
                      <a:pt x="1475" y="1365"/>
                    </a:lnTo>
                    <a:lnTo>
                      <a:pt x="1396" y="1348"/>
                    </a:lnTo>
                    <a:lnTo>
                      <a:pt x="1318" y="1337"/>
                    </a:lnTo>
                    <a:lnTo>
                      <a:pt x="1243" y="1330"/>
                    </a:lnTo>
                    <a:lnTo>
                      <a:pt x="1168" y="1328"/>
                    </a:lnTo>
                    <a:lnTo>
                      <a:pt x="1092" y="1330"/>
                    </a:lnTo>
                    <a:lnTo>
                      <a:pt x="1019" y="1337"/>
                    </a:lnTo>
                    <a:lnTo>
                      <a:pt x="946" y="1347"/>
                    </a:lnTo>
                    <a:lnTo>
                      <a:pt x="877" y="1362"/>
                    </a:lnTo>
                    <a:lnTo>
                      <a:pt x="810" y="1378"/>
                    </a:lnTo>
                    <a:lnTo>
                      <a:pt x="745" y="1399"/>
                    </a:lnTo>
                    <a:lnTo>
                      <a:pt x="683" y="1421"/>
                    </a:lnTo>
                    <a:lnTo>
                      <a:pt x="623" y="1446"/>
                    </a:lnTo>
                    <a:lnTo>
                      <a:pt x="565" y="1474"/>
                    </a:lnTo>
                    <a:lnTo>
                      <a:pt x="510" y="1503"/>
                    </a:lnTo>
                    <a:lnTo>
                      <a:pt x="457" y="1533"/>
                    </a:lnTo>
                    <a:lnTo>
                      <a:pt x="407" y="1564"/>
                    </a:lnTo>
                    <a:lnTo>
                      <a:pt x="360" y="1596"/>
                    </a:lnTo>
                    <a:lnTo>
                      <a:pt x="315" y="1627"/>
                    </a:lnTo>
                    <a:lnTo>
                      <a:pt x="273" y="1660"/>
                    </a:lnTo>
                    <a:lnTo>
                      <a:pt x="233" y="1691"/>
                    </a:lnTo>
                    <a:lnTo>
                      <a:pt x="198" y="1723"/>
                    </a:lnTo>
                    <a:lnTo>
                      <a:pt x="164" y="1753"/>
                    </a:lnTo>
                    <a:lnTo>
                      <a:pt x="134" y="1781"/>
                    </a:lnTo>
                    <a:lnTo>
                      <a:pt x="107" y="1809"/>
                    </a:lnTo>
                    <a:lnTo>
                      <a:pt x="81" y="1834"/>
                    </a:lnTo>
                    <a:lnTo>
                      <a:pt x="60" y="1857"/>
                    </a:lnTo>
                    <a:lnTo>
                      <a:pt x="42" y="1877"/>
                    </a:lnTo>
                    <a:lnTo>
                      <a:pt x="27" y="1894"/>
                    </a:lnTo>
                    <a:lnTo>
                      <a:pt x="15" y="1908"/>
                    </a:lnTo>
                    <a:lnTo>
                      <a:pt x="7" y="1918"/>
                    </a:lnTo>
                    <a:lnTo>
                      <a:pt x="2" y="1925"/>
                    </a:lnTo>
                    <a:lnTo>
                      <a:pt x="0" y="1927"/>
                    </a:lnTo>
                    <a:lnTo>
                      <a:pt x="2" y="1842"/>
                    </a:lnTo>
                    <a:lnTo>
                      <a:pt x="8" y="1760"/>
                    </a:lnTo>
                    <a:lnTo>
                      <a:pt x="19" y="1682"/>
                    </a:lnTo>
                    <a:lnTo>
                      <a:pt x="32" y="1608"/>
                    </a:lnTo>
                    <a:lnTo>
                      <a:pt x="50" y="1536"/>
                    </a:lnTo>
                    <a:lnTo>
                      <a:pt x="71" y="1469"/>
                    </a:lnTo>
                    <a:lnTo>
                      <a:pt x="94" y="1406"/>
                    </a:lnTo>
                    <a:lnTo>
                      <a:pt x="121" y="1344"/>
                    </a:lnTo>
                    <a:lnTo>
                      <a:pt x="151" y="1286"/>
                    </a:lnTo>
                    <a:lnTo>
                      <a:pt x="183" y="1232"/>
                    </a:lnTo>
                    <a:lnTo>
                      <a:pt x="218" y="1181"/>
                    </a:lnTo>
                    <a:lnTo>
                      <a:pt x="254" y="1132"/>
                    </a:lnTo>
                    <a:lnTo>
                      <a:pt x="294" y="1086"/>
                    </a:lnTo>
                    <a:lnTo>
                      <a:pt x="334" y="1043"/>
                    </a:lnTo>
                    <a:lnTo>
                      <a:pt x="377" y="1003"/>
                    </a:lnTo>
                    <a:lnTo>
                      <a:pt x="421" y="965"/>
                    </a:lnTo>
                    <a:lnTo>
                      <a:pt x="466" y="929"/>
                    </a:lnTo>
                    <a:lnTo>
                      <a:pt x="512" y="897"/>
                    </a:lnTo>
                    <a:lnTo>
                      <a:pt x="559" y="867"/>
                    </a:lnTo>
                    <a:lnTo>
                      <a:pt x="606" y="838"/>
                    </a:lnTo>
                    <a:lnTo>
                      <a:pt x="654" y="812"/>
                    </a:lnTo>
                    <a:lnTo>
                      <a:pt x="704" y="788"/>
                    </a:lnTo>
                    <a:lnTo>
                      <a:pt x="752" y="766"/>
                    </a:lnTo>
                    <a:lnTo>
                      <a:pt x="801" y="746"/>
                    </a:lnTo>
                    <a:lnTo>
                      <a:pt x="849" y="727"/>
                    </a:lnTo>
                    <a:lnTo>
                      <a:pt x="897" y="711"/>
                    </a:lnTo>
                    <a:lnTo>
                      <a:pt x="944" y="696"/>
                    </a:lnTo>
                    <a:lnTo>
                      <a:pt x="992" y="682"/>
                    </a:lnTo>
                    <a:lnTo>
                      <a:pt x="1037" y="671"/>
                    </a:lnTo>
                    <a:lnTo>
                      <a:pt x="1081" y="660"/>
                    </a:lnTo>
                    <a:lnTo>
                      <a:pt x="1125" y="651"/>
                    </a:lnTo>
                    <a:lnTo>
                      <a:pt x="1165" y="643"/>
                    </a:lnTo>
                    <a:lnTo>
                      <a:pt x="1205" y="635"/>
                    </a:lnTo>
                    <a:lnTo>
                      <a:pt x="1243" y="630"/>
                    </a:lnTo>
                    <a:lnTo>
                      <a:pt x="1278" y="625"/>
                    </a:lnTo>
                    <a:lnTo>
                      <a:pt x="1312" y="621"/>
                    </a:lnTo>
                    <a:lnTo>
                      <a:pt x="1342" y="618"/>
                    </a:lnTo>
                    <a:lnTo>
                      <a:pt x="1371" y="615"/>
                    </a:lnTo>
                    <a:lnTo>
                      <a:pt x="1396" y="613"/>
                    </a:lnTo>
                    <a:lnTo>
                      <a:pt x="1418" y="612"/>
                    </a:lnTo>
                    <a:lnTo>
                      <a:pt x="1437" y="611"/>
                    </a:lnTo>
                    <a:lnTo>
                      <a:pt x="1452" y="610"/>
                    </a:lnTo>
                    <a:lnTo>
                      <a:pt x="1464" y="610"/>
                    </a:lnTo>
                    <a:lnTo>
                      <a:pt x="1471" y="610"/>
                    </a:lnTo>
                    <a:lnTo>
                      <a:pt x="1475" y="610"/>
                    </a:lnTo>
                    <a:lnTo>
                      <a:pt x="1475" y="0"/>
                    </a:lnTo>
                    <a:close/>
                  </a:path>
                </a:pathLst>
              </a:custGeom>
              <a:grpFill/>
              <a:ln w="9525">
                <a:noFill/>
                <a:round/>
                <a:headEnd/>
                <a:tailEnd/>
              </a:ln>
            </p:spPr>
            <p:txBody>
              <a:bodyPr wrap="none" anchor="ctr"/>
              <a:lstStyle/>
              <a:p>
                <a:endParaRPr lang="en-GB"/>
              </a:p>
            </p:txBody>
          </p:sp>
          <p:sp>
            <p:nvSpPr>
              <p:cNvPr id="126" name="Freeform 9"/>
              <p:cNvSpPr>
                <a:spLocks noChangeArrowheads="1"/>
              </p:cNvSpPr>
              <p:nvPr/>
            </p:nvSpPr>
            <p:spPr bwMode="auto">
              <a:xfrm>
                <a:off x="6583752" y="4554252"/>
                <a:ext cx="1141785" cy="853737"/>
              </a:xfrm>
              <a:custGeom>
                <a:avLst/>
                <a:gdLst>
                  <a:gd name="T0" fmla="*/ 0 w 2971"/>
                  <a:gd name="T1" fmla="*/ 0 h 2227"/>
                  <a:gd name="T2" fmla="*/ 0 w 2971"/>
                  <a:gd name="T3" fmla="*/ 0 h 2227"/>
                  <a:gd name="T4" fmla="*/ 0 w 2971"/>
                  <a:gd name="T5" fmla="*/ 0 h 2227"/>
                  <a:gd name="T6" fmla="*/ 0 w 2971"/>
                  <a:gd name="T7" fmla="*/ 0 h 2227"/>
                  <a:gd name="T8" fmla="*/ 0 w 2971"/>
                  <a:gd name="T9" fmla="*/ 0 h 2227"/>
                  <a:gd name="T10" fmla="*/ 0 w 2971"/>
                  <a:gd name="T11" fmla="*/ 0 h 2227"/>
                  <a:gd name="T12" fmla="*/ 0 w 2971"/>
                  <a:gd name="T13" fmla="*/ 0 h 2227"/>
                  <a:gd name="T14" fmla="*/ 0 w 2971"/>
                  <a:gd name="T15" fmla="*/ 0 h 2227"/>
                  <a:gd name="T16" fmla="*/ 0 w 2971"/>
                  <a:gd name="T17" fmla="*/ 0 h 2227"/>
                  <a:gd name="T18" fmla="*/ 0 w 2971"/>
                  <a:gd name="T19" fmla="*/ 0 h 2227"/>
                  <a:gd name="T20" fmla="*/ 0 w 2971"/>
                  <a:gd name="T21" fmla="*/ 0 h 2227"/>
                  <a:gd name="T22" fmla="*/ 0 w 2971"/>
                  <a:gd name="T23" fmla="*/ 0 h 2227"/>
                  <a:gd name="T24" fmla="*/ 0 w 2971"/>
                  <a:gd name="T25" fmla="*/ 0 h 2227"/>
                  <a:gd name="T26" fmla="*/ 0 w 2971"/>
                  <a:gd name="T27" fmla="*/ 0 h 2227"/>
                  <a:gd name="T28" fmla="*/ 0 w 2971"/>
                  <a:gd name="T29" fmla="*/ 0 h 2227"/>
                  <a:gd name="T30" fmla="*/ 0 w 2971"/>
                  <a:gd name="T31" fmla="*/ 0 h 2227"/>
                  <a:gd name="T32" fmla="*/ 0 w 2971"/>
                  <a:gd name="T33" fmla="*/ 0 h 222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71"/>
                  <a:gd name="T52" fmla="*/ 0 h 2227"/>
                  <a:gd name="T53" fmla="*/ 2971 w 2971"/>
                  <a:gd name="T54" fmla="*/ 2227 h 222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71" h="2227">
                    <a:moveTo>
                      <a:pt x="0" y="0"/>
                    </a:moveTo>
                    <a:lnTo>
                      <a:pt x="1565" y="0"/>
                    </a:lnTo>
                    <a:lnTo>
                      <a:pt x="1491" y="28"/>
                    </a:lnTo>
                    <a:lnTo>
                      <a:pt x="1418" y="60"/>
                    </a:lnTo>
                    <a:lnTo>
                      <a:pt x="1333" y="100"/>
                    </a:lnTo>
                    <a:lnTo>
                      <a:pt x="1254" y="144"/>
                    </a:lnTo>
                    <a:lnTo>
                      <a:pt x="1178" y="191"/>
                    </a:lnTo>
                    <a:lnTo>
                      <a:pt x="1106" y="243"/>
                    </a:lnTo>
                    <a:lnTo>
                      <a:pt x="1038" y="297"/>
                    </a:lnTo>
                    <a:lnTo>
                      <a:pt x="297" y="297"/>
                    </a:lnTo>
                    <a:lnTo>
                      <a:pt x="297" y="1930"/>
                    </a:lnTo>
                    <a:lnTo>
                      <a:pt x="2674" y="1930"/>
                    </a:lnTo>
                    <a:lnTo>
                      <a:pt x="2674" y="1471"/>
                    </a:lnTo>
                    <a:lnTo>
                      <a:pt x="2971" y="1224"/>
                    </a:lnTo>
                    <a:lnTo>
                      <a:pt x="2971" y="2227"/>
                    </a:lnTo>
                    <a:lnTo>
                      <a:pt x="0" y="2227"/>
                    </a:lnTo>
                    <a:lnTo>
                      <a:pt x="0" y="0"/>
                    </a:lnTo>
                    <a:close/>
                  </a:path>
                </a:pathLst>
              </a:custGeom>
              <a:grpFill/>
              <a:ln w="9525">
                <a:noFill/>
                <a:round/>
                <a:headEnd/>
                <a:tailEnd/>
              </a:ln>
            </p:spPr>
            <p:txBody>
              <a:bodyPr wrap="none" anchor="ctr"/>
              <a:lstStyle/>
              <a:p>
                <a:endParaRPr lang="en-GB"/>
              </a:p>
            </p:txBody>
          </p:sp>
        </p:grpSp>
      </p:grpSp>
      <p:grpSp>
        <p:nvGrpSpPr>
          <p:cNvPr id="132" name="Group 131"/>
          <p:cNvGrpSpPr/>
          <p:nvPr/>
        </p:nvGrpSpPr>
        <p:grpSpPr>
          <a:xfrm>
            <a:off x="598755" y="3140968"/>
            <a:ext cx="1512000" cy="2880320"/>
            <a:chOff x="598755" y="3140968"/>
            <a:chExt cx="1512000" cy="2880320"/>
          </a:xfrm>
        </p:grpSpPr>
        <p:sp>
          <p:nvSpPr>
            <p:cNvPr id="103" name="Rectangle 57"/>
            <p:cNvSpPr>
              <a:spLocks/>
            </p:cNvSpPr>
            <p:nvPr/>
          </p:nvSpPr>
          <p:spPr bwMode="auto">
            <a:xfrm flipH="1" flipV="1">
              <a:off x="598755" y="3140968"/>
              <a:ext cx="1512000" cy="2880320"/>
            </a:xfrm>
            <a:prstGeom prst="round1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algn="ctr"/>
              <a:endParaRPr lang="en-GB" sz="2200" dirty="0" smtClean="0">
                <a:solidFill>
                  <a:schemeClr val="tx1"/>
                </a:solidFill>
                <a:latin typeface="Calibri" pitchFamily="34" charset="0"/>
              </a:endParaRPr>
            </a:p>
          </p:txBody>
        </p:sp>
        <p:sp>
          <p:nvSpPr>
            <p:cNvPr id="130" name="Rectangle 57"/>
            <p:cNvSpPr>
              <a:spLocks/>
            </p:cNvSpPr>
            <p:nvPr/>
          </p:nvSpPr>
          <p:spPr bwMode="auto">
            <a:xfrm>
              <a:off x="598755" y="3140968"/>
              <a:ext cx="1512000" cy="2880320"/>
            </a:xfrm>
            <a:prstGeom prst="round1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algn="ctr"/>
              <a:r>
                <a:rPr lang="en-GB" dirty="0" smtClean="0">
                  <a:solidFill>
                    <a:schemeClr val="tx1"/>
                  </a:solidFill>
                </a:rPr>
                <a:t>Significant cost savings for new connection customers</a:t>
              </a:r>
              <a:endParaRPr lang="en-GB" dirty="0" smtClean="0">
                <a:solidFill>
                  <a:schemeClr val="tx1"/>
                </a:solidFill>
                <a:latin typeface="Calibri" pitchFamily="34" charset="0"/>
              </a:endParaRPr>
            </a:p>
          </p:txBody>
        </p:sp>
      </p:grpSp>
      <p:grpSp>
        <p:nvGrpSpPr>
          <p:cNvPr id="133" name="Group 132"/>
          <p:cNvGrpSpPr/>
          <p:nvPr/>
        </p:nvGrpSpPr>
        <p:grpSpPr>
          <a:xfrm>
            <a:off x="10081247" y="3140968"/>
            <a:ext cx="1512000" cy="2880320"/>
            <a:chOff x="10081247" y="3140968"/>
            <a:chExt cx="1512000" cy="2880320"/>
          </a:xfrm>
        </p:grpSpPr>
        <p:sp>
          <p:nvSpPr>
            <p:cNvPr id="80" name="Rectangle 57"/>
            <p:cNvSpPr>
              <a:spLocks/>
            </p:cNvSpPr>
            <p:nvPr/>
          </p:nvSpPr>
          <p:spPr bwMode="auto">
            <a:xfrm flipV="1">
              <a:off x="10081247" y="3140968"/>
              <a:ext cx="1512000" cy="2880320"/>
            </a:xfrm>
            <a:prstGeom prst="round1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algn="ctr"/>
              <a:endParaRPr lang="en-GB" sz="2200" dirty="0" smtClean="0">
                <a:solidFill>
                  <a:schemeClr val="tx1"/>
                </a:solidFill>
              </a:endParaRPr>
            </a:p>
          </p:txBody>
        </p:sp>
        <p:sp>
          <p:nvSpPr>
            <p:cNvPr id="131" name="Rectangle 57"/>
            <p:cNvSpPr>
              <a:spLocks/>
            </p:cNvSpPr>
            <p:nvPr/>
          </p:nvSpPr>
          <p:spPr bwMode="auto">
            <a:xfrm>
              <a:off x="10081247" y="3140968"/>
              <a:ext cx="1512000" cy="2880320"/>
            </a:xfrm>
            <a:prstGeom prst="round1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0"/>
            <a:lstStyle/>
            <a:p>
              <a:pPr algn="ctr"/>
              <a:r>
                <a:rPr lang="en-GB" dirty="0" smtClean="0">
                  <a:solidFill>
                    <a:schemeClr val="tx1"/>
                  </a:solidFill>
                </a:rPr>
                <a:t>Wide Scale multi-media dissemination</a:t>
              </a:r>
            </a:p>
          </p:txBody>
        </p:sp>
      </p:grpSp>
      <p:sp>
        <p:nvSpPr>
          <p:cNvPr id="81" name="Freeform 109"/>
          <p:cNvSpPr>
            <a:spLocks noChangeAspect="1" noChangeArrowheads="1"/>
          </p:cNvSpPr>
          <p:nvPr/>
        </p:nvSpPr>
        <p:spPr bwMode="auto">
          <a:xfrm>
            <a:off x="7248128" y="1619935"/>
            <a:ext cx="751539" cy="1089021"/>
          </a:xfrm>
          <a:custGeom>
            <a:avLst/>
            <a:gdLst>
              <a:gd name="T0" fmla="*/ 2147483647 w 2384"/>
              <a:gd name="T1" fmla="*/ 2147483647 h 3456"/>
              <a:gd name="T2" fmla="*/ 2147483647 w 2384"/>
              <a:gd name="T3" fmla="*/ 2147483647 h 3456"/>
              <a:gd name="T4" fmla="*/ 2147483647 w 2384"/>
              <a:gd name="T5" fmla="*/ 2147483647 h 3456"/>
              <a:gd name="T6" fmla="*/ 2147483647 w 2384"/>
              <a:gd name="T7" fmla="*/ 2147483647 h 3456"/>
              <a:gd name="T8" fmla="*/ 2147483647 w 2384"/>
              <a:gd name="T9" fmla="*/ 2147483647 h 3456"/>
              <a:gd name="T10" fmla="*/ 2147483647 w 2384"/>
              <a:gd name="T11" fmla="*/ 2147483647 h 3456"/>
              <a:gd name="T12" fmla="*/ 2147483647 w 2384"/>
              <a:gd name="T13" fmla="*/ 2147483647 h 3456"/>
              <a:gd name="T14" fmla="*/ 2147483647 w 2384"/>
              <a:gd name="T15" fmla="*/ 2147483647 h 3456"/>
              <a:gd name="T16" fmla="*/ 2147483647 w 2384"/>
              <a:gd name="T17" fmla="*/ 2147483647 h 3456"/>
              <a:gd name="T18" fmla="*/ 2147483647 w 2384"/>
              <a:gd name="T19" fmla="*/ 2147483647 h 3456"/>
              <a:gd name="T20" fmla="*/ 2147483647 w 2384"/>
              <a:gd name="T21" fmla="*/ 2147483647 h 3456"/>
              <a:gd name="T22" fmla="*/ 2147483647 w 2384"/>
              <a:gd name="T23" fmla="*/ 2147483647 h 3456"/>
              <a:gd name="T24" fmla="*/ 2147483647 w 2384"/>
              <a:gd name="T25" fmla="*/ 2147483647 h 3456"/>
              <a:gd name="T26" fmla="*/ 2147483647 w 2384"/>
              <a:gd name="T27" fmla="*/ 2147483647 h 3456"/>
              <a:gd name="T28" fmla="*/ 2147483647 w 2384"/>
              <a:gd name="T29" fmla="*/ 2147483647 h 3456"/>
              <a:gd name="T30" fmla="*/ 2147483647 w 2384"/>
              <a:gd name="T31" fmla="*/ 2147483647 h 3456"/>
              <a:gd name="T32" fmla="*/ 2147483647 w 2384"/>
              <a:gd name="T33" fmla="*/ 2147483647 h 3456"/>
              <a:gd name="T34" fmla="*/ 2147483647 w 2384"/>
              <a:gd name="T35" fmla="*/ 2147483647 h 3456"/>
              <a:gd name="T36" fmla="*/ 2147483647 w 2384"/>
              <a:gd name="T37" fmla="*/ 2147483647 h 3456"/>
              <a:gd name="T38" fmla="*/ 2147483647 w 2384"/>
              <a:gd name="T39" fmla="*/ 2147483647 h 3456"/>
              <a:gd name="T40" fmla="*/ 2147483647 w 2384"/>
              <a:gd name="T41" fmla="*/ 2147483647 h 3456"/>
              <a:gd name="T42" fmla="*/ 2147483647 w 2384"/>
              <a:gd name="T43" fmla="*/ 2147483647 h 3456"/>
              <a:gd name="T44" fmla="*/ 2147483647 w 2384"/>
              <a:gd name="T45" fmla="*/ 2147483647 h 3456"/>
              <a:gd name="T46" fmla="*/ 2147483647 w 2384"/>
              <a:gd name="T47" fmla="*/ 2147483647 h 3456"/>
              <a:gd name="T48" fmla="*/ 2147483647 w 2384"/>
              <a:gd name="T49" fmla="*/ 2147483647 h 3456"/>
              <a:gd name="T50" fmla="*/ 2147483647 w 2384"/>
              <a:gd name="T51" fmla="*/ 2147483647 h 3456"/>
              <a:gd name="T52" fmla="*/ 2147483647 w 2384"/>
              <a:gd name="T53" fmla="*/ 2147483647 h 3456"/>
              <a:gd name="T54" fmla="*/ 2147483647 w 2384"/>
              <a:gd name="T55" fmla="*/ 2147483647 h 3456"/>
              <a:gd name="T56" fmla="*/ 2147483647 w 2384"/>
              <a:gd name="T57" fmla="*/ 2147483647 h 3456"/>
              <a:gd name="T58" fmla="*/ 2147483647 w 2384"/>
              <a:gd name="T59" fmla="*/ 2147483647 h 3456"/>
              <a:gd name="T60" fmla="*/ 2147483647 w 2384"/>
              <a:gd name="T61" fmla="*/ 2147483647 h 3456"/>
              <a:gd name="T62" fmla="*/ 2147483647 w 2384"/>
              <a:gd name="T63" fmla="*/ 2147483647 h 3456"/>
              <a:gd name="T64" fmla="*/ 2147483647 w 2384"/>
              <a:gd name="T65" fmla="*/ 2147483647 h 3456"/>
              <a:gd name="T66" fmla="*/ 2147483647 w 2384"/>
              <a:gd name="T67" fmla="*/ 2147483647 h 3456"/>
              <a:gd name="T68" fmla="*/ 2147483647 w 2384"/>
              <a:gd name="T69" fmla="*/ 2147483647 h 3456"/>
              <a:gd name="T70" fmla="*/ 2147483647 w 2384"/>
              <a:gd name="T71" fmla="*/ 2147483647 h 3456"/>
              <a:gd name="T72" fmla="*/ 2147483647 w 2384"/>
              <a:gd name="T73" fmla="*/ 2147483647 h 3456"/>
              <a:gd name="T74" fmla="*/ 2147483647 w 2384"/>
              <a:gd name="T75" fmla="*/ 2147483647 h 3456"/>
              <a:gd name="T76" fmla="*/ 2147483647 w 2384"/>
              <a:gd name="T77" fmla="*/ 2147483647 h 3456"/>
              <a:gd name="T78" fmla="*/ 2147483647 w 2384"/>
              <a:gd name="T79" fmla="*/ 2147483647 h 3456"/>
              <a:gd name="T80" fmla="*/ 2147483647 w 2384"/>
              <a:gd name="T81" fmla="*/ 2147483647 h 3456"/>
              <a:gd name="T82" fmla="*/ 2147483647 w 2384"/>
              <a:gd name="T83" fmla="*/ 2147483647 h 3456"/>
              <a:gd name="T84" fmla="*/ 2147483647 w 2384"/>
              <a:gd name="T85" fmla="*/ 2147483647 h 3456"/>
              <a:gd name="T86" fmla="*/ 2147483647 w 2384"/>
              <a:gd name="T87" fmla="*/ 2147483647 h 3456"/>
              <a:gd name="T88" fmla="*/ 2147483647 w 2384"/>
              <a:gd name="T89" fmla="*/ 2147483647 h 3456"/>
              <a:gd name="T90" fmla="*/ 2147483647 w 2384"/>
              <a:gd name="T91" fmla="*/ 2147483647 h 3456"/>
              <a:gd name="T92" fmla="*/ 2147483647 w 2384"/>
              <a:gd name="T93" fmla="*/ 2147483647 h 3456"/>
              <a:gd name="T94" fmla="*/ 0 w 2384"/>
              <a:gd name="T95" fmla="*/ 2147483647 h 3456"/>
              <a:gd name="T96" fmla="*/ 2147483647 w 2384"/>
              <a:gd name="T97" fmla="*/ 2147483647 h 3456"/>
              <a:gd name="T98" fmla="*/ 2147483647 w 2384"/>
              <a:gd name="T99" fmla="*/ 2147483647 h 3456"/>
              <a:gd name="T100" fmla="*/ 2147483647 w 2384"/>
              <a:gd name="T101" fmla="*/ 2147483647 h 3456"/>
              <a:gd name="T102" fmla="*/ 2147483647 w 2384"/>
              <a:gd name="T103" fmla="*/ 2147483647 h 3456"/>
              <a:gd name="T104" fmla="*/ 2147483647 w 2384"/>
              <a:gd name="T105" fmla="*/ 2147483647 h 3456"/>
              <a:gd name="T106" fmla="*/ 2147483647 w 2384"/>
              <a:gd name="T107" fmla="*/ 2147483647 h 3456"/>
              <a:gd name="T108" fmla="*/ 2147483647 w 2384"/>
              <a:gd name="T109" fmla="*/ 2147483647 h 3456"/>
              <a:gd name="T110" fmla="*/ 2147483647 w 2384"/>
              <a:gd name="T111" fmla="*/ 2147483647 h 3456"/>
              <a:gd name="T112" fmla="*/ 2147483647 w 2384"/>
              <a:gd name="T113" fmla="*/ 2147483647 h 3456"/>
              <a:gd name="T114" fmla="*/ 2147483647 w 2384"/>
              <a:gd name="T115" fmla="*/ 2147483647 h 34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84"/>
              <a:gd name="T175" fmla="*/ 0 h 3456"/>
              <a:gd name="T176" fmla="*/ 2384 w 2384"/>
              <a:gd name="T177" fmla="*/ 3456 h 34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84" h="3456">
                <a:moveTo>
                  <a:pt x="1257" y="0"/>
                </a:moveTo>
                <a:lnTo>
                  <a:pt x="1340" y="2"/>
                </a:lnTo>
                <a:lnTo>
                  <a:pt x="1420" y="7"/>
                </a:lnTo>
                <a:lnTo>
                  <a:pt x="1498" y="18"/>
                </a:lnTo>
                <a:lnTo>
                  <a:pt x="1571" y="31"/>
                </a:lnTo>
                <a:lnTo>
                  <a:pt x="1640" y="48"/>
                </a:lnTo>
                <a:lnTo>
                  <a:pt x="1707" y="70"/>
                </a:lnTo>
                <a:lnTo>
                  <a:pt x="1770" y="95"/>
                </a:lnTo>
                <a:lnTo>
                  <a:pt x="1830" y="125"/>
                </a:lnTo>
                <a:lnTo>
                  <a:pt x="1885" y="158"/>
                </a:lnTo>
                <a:lnTo>
                  <a:pt x="1938" y="195"/>
                </a:lnTo>
                <a:lnTo>
                  <a:pt x="1987" y="236"/>
                </a:lnTo>
                <a:lnTo>
                  <a:pt x="2033" y="281"/>
                </a:lnTo>
                <a:lnTo>
                  <a:pt x="2078" y="333"/>
                </a:lnTo>
                <a:lnTo>
                  <a:pt x="2120" y="391"/>
                </a:lnTo>
                <a:lnTo>
                  <a:pt x="2158" y="450"/>
                </a:lnTo>
                <a:lnTo>
                  <a:pt x="2190" y="515"/>
                </a:lnTo>
                <a:lnTo>
                  <a:pt x="2220" y="583"/>
                </a:lnTo>
                <a:lnTo>
                  <a:pt x="2244" y="656"/>
                </a:lnTo>
                <a:lnTo>
                  <a:pt x="2265" y="732"/>
                </a:lnTo>
                <a:lnTo>
                  <a:pt x="2281" y="812"/>
                </a:lnTo>
                <a:lnTo>
                  <a:pt x="2292" y="895"/>
                </a:lnTo>
                <a:lnTo>
                  <a:pt x="2300" y="982"/>
                </a:lnTo>
                <a:lnTo>
                  <a:pt x="2304" y="1073"/>
                </a:lnTo>
                <a:lnTo>
                  <a:pt x="1878" y="1073"/>
                </a:lnTo>
                <a:lnTo>
                  <a:pt x="1876" y="999"/>
                </a:lnTo>
                <a:lnTo>
                  <a:pt x="1870" y="928"/>
                </a:lnTo>
                <a:lnTo>
                  <a:pt x="1859" y="861"/>
                </a:lnTo>
                <a:lnTo>
                  <a:pt x="1846" y="798"/>
                </a:lnTo>
                <a:lnTo>
                  <a:pt x="1828" y="739"/>
                </a:lnTo>
                <a:lnTo>
                  <a:pt x="1806" y="685"/>
                </a:lnTo>
                <a:lnTo>
                  <a:pt x="1780" y="635"/>
                </a:lnTo>
                <a:lnTo>
                  <a:pt x="1749" y="589"/>
                </a:lnTo>
                <a:lnTo>
                  <a:pt x="1716" y="546"/>
                </a:lnTo>
                <a:lnTo>
                  <a:pt x="1681" y="512"/>
                </a:lnTo>
                <a:lnTo>
                  <a:pt x="1643" y="481"/>
                </a:lnTo>
                <a:lnTo>
                  <a:pt x="1602" y="455"/>
                </a:lnTo>
                <a:lnTo>
                  <a:pt x="1558" y="430"/>
                </a:lnTo>
                <a:lnTo>
                  <a:pt x="1511" y="411"/>
                </a:lnTo>
                <a:lnTo>
                  <a:pt x="1460" y="395"/>
                </a:lnTo>
                <a:lnTo>
                  <a:pt x="1405" y="382"/>
                </a:lnTo>
                <a:lnTo>
                  <a:pt x="1348" y="373"/>
                </a:lnTo>
                <a:lnTo>
                  <a:pt x="1286" y="368"/>
                </a:lnTo>
                <a:lnTo>
                  <a:pt x="1222" y="365"/>
                </a:lnTo>
                <a:lnTo>
                  <a:pt x="1152" y="368"/>
                </a:lnTo>
                <a:lnTo>
                  <a:pt x="1087" y="374"/>
                </a:lnTo>
                <a:lnTo>
                  <a:pt x="1025" y="384"/>
                </a:lnTo>
                <a:lnTo>
                  <a:pt x="966" y="399"/>
                </a:lnTo>
                <a:lnTo>
                  <a:pt x="912" y="418"/>
                </a:lnTo>
                <a:lnTo>
                  <a:pt x="861" y="441"/>
                </a:lnTo>
                <a:lnTo>
                  <a:pt x="815" y="468"/>
                </a:lnTo>
                <a:lnTo>
                  <a:pt x="772" y="500"/>
                </a:lnTo>
                <a:lnTo>
                  <a:pt x="734" y="534"/>
                </a:lnTo>
                <a:lnTo>
                  <a:pt x="695" y="578"/>
                </a:lnTo>
                <a:lnTo>
                  <a:pt x="661" y="623"/>
                </a:lnTo>
                <a:lnTo>
                  <a:pt x="633" y="671"/>
                </a:lnTo>
                <a:lnTo>
                  <a:pt x="610" y="722"/>
                </a:lnTo>
                <a:lnTo>
                  <a:pt x="591" y="774"/>
                </a:lnTo>
                <a:lnTo>
                  <a:pt x="579" y="829"/>
                </a:lnTo>
                <a:lnTo>
                  <a:pt x="571" y="886"/>
                </a:lnTo>
                <a:lnTo>
                  <a:pt x="568" y="946"/>
                </a:lnTo>
                <a:lnTo>
                  <a:pt x="571" y="1005"/>
                </a:lnTo>
                <a:lnTo>
                  <a:pt x="582" y="1066"/>
                </a:lnTo>
                <a:lnTo>
                  <a:pt x="597" y="1128"/>
                </a:lnTo>
                <a:lnTo>
                  <a:pt x="620" y="1191"/>
                </a:lnTo>
                <a:lnTo>
                  <a:pt x="633" y="1221"/>
                </a:lnTo>
                <a:lnTo>
                  <a:pt x="649" y="1257"/>
                </a:lnTo>
                <a:lnTo>
                  <a:pt x="668" y="1298"/>
                </a:lnTo>
                <a:lnTo>
                  <a:pt x="689" y="1343"/>
                </a:lnTo>
                <a:lnTo>
                  <a:pt x="714" y="1393"/>
                </a:lnTo>
                <a:lnTo>
                  <a:pt x="741" y="1447"/>
                </a:lnTo>
                <a:lnTo>
                  <a:pt x="771" y="1507"/>
                </a:lnTo>
                <a:lnTo>
                  <a:pt x="804" y="1572"/>
                </a:lnTo>
                <a:lnTo>
                  <a:pt x="839" y="1642"/>
                </a:lnTo>
                <a:lnTo>
                  <a:pt x="1595" y="1642"/>
                </a:lnTo>
                <a:lnTo>
                  <a:pt x="1595" y="1881"/>
                </a:lnTo>
                <a:lnTo>
                  <a:pt x="943" y="1881"/>
                </a:lnTo>
                <a:lnTo>
                  <a:pt x="954" y="1931"/>
                </a:lnTo>
                <a:lnTo>
                  <a:pt x="963" y="1975"/>
                </a:lnTo>
                <a:lnTo>
                  <a:pt x="970" y="2014"/>
                </a:lnTo>
                <a:lnTo>
                  <a:pt x="977" y="2046"/>
                </a:lnTo>
                <a:lnTo>
                  <a:pt x="984" y="2107"/>
                </a:lnTo>
                <a:lnTo>
                  <a:pt x="987" y="2171"/>
                </a:lnTo>
                <a:lnTo>
                  <a:pt x="983" y="2247"/>
                </a:lnTo>
                <a:lnTo>
                  <a:pt x="972" y="2323"/>
                </a:lnTo>
                <a:lnTo>
                  <a:pt x="953" y="2399"/>
                </a:lnTo>
                <a:lnTo>
                  <a:pt x="925" y="2475"/>
                </a:lnTo>
                <a:lnTo>
                  <a:pt x="891" y="2550"/>
                </a:lnTo>
                <a:lnTo>
                  <a:pt x="849" y="2624"/>
                </a:lnTo>
                <a:lnTo>
                  <a:pt x="807" y="2688"/>
                </a:lnTo>
                <a:lnTo>
                  <a:pt x="758" y="2752"/>
                </a:lnTo>
                <a:lnTo>
                  <a:pt x="702" y="2816"/>
                </a:lnTo>
                <a:lnTo>
                  <a:pt x="640" y="2880"/>
                </a:lnTo>
                <a:lnTo>
                  <a:pt x="572" y="2943"/>
                </a:lnTo>
                <a:lnTo>
                  <a:pt x="498" y="3007"/>
                </a:lnTo>
                <a:lnTo>
                  <a:pt x="416" y="3070"/>
                </a:lnTo>
                <a:lnTo>
                  <a:pt x="496" y="3032"/>
                </a:lnTo>
                <a:lnTo>
                  <a:pt x="574" y="2997"/>
                </a:lnTo>
                <a:lnTo>
                  <a:pt x="652" y="2968"/>
                </a:lnTo>
                <a:lnTo>
                  <a:pt x="729" y="2942"/>
                </a:lnTo>
                <a:lnTo>
                  <a:pt x="806" y="2922"/>
                </a:lnTo>
                <a:lnTo>
                  <a:pt x="881" y="2906"/>
                </a:lnTo>
                <a:lnTo>
                  <a:pt x="957" y="2898"/>
                </a:lnTo>
                <a:lnTo>
                  <a:pt x="1031" y="2895"/>
                </a:lnTo>
                <a:lnTo>
                  <a:pt x="1081" y="2897"/>
                </a:lnTo>
                <a:lnTo>
                  <a:pt x="1134" y="2902"/>
                </a:lnTo>
                <a:lnTo>
                  <a:pt x="1193" y="2910"/>
                </a:lnTo>
                <a:lnTo>
                  <a:pt x="1256" y="2922"/>
                </a:lnTo>
                <a:lnTo>
                  <a:pt x="1322" y="2937"/>
                </a:lnTo>
                <a:lnTo>
                  <a:pt x="1394" y="2955"/>
                </a:lnTo>
                <a:lnTo>
                  <a:pt x="1469" y="2976"/>
                </a:lnTo>
                <a:lnTo>
                  <a:pt x="1527" y="2994"/>
                </a:lnTo>
                <a:lnTo>
                  <a:pt x="1582" y="3009"/>
                </a:lnTo>
                <a:lnTo>
                  <a:pt x="1630" y="3021"/>
                </a:lnTo>
                <a:lnTo>
                  <a:pt x="1675" y="3033"/>
                </a:lnTo>
                <a:lnTo>
                  <a:pt x="1715" y="3042"/>
                </a:lnTo>
                <a:lnTo>
                  <a:pt x="1749" y="3050"/>
                </a:lnTo>
                <a:lnTo>
                  <a:pt x="1780" y="3054"/>
                </a:lnTo>
                <a:lnTo>
                  <a:pt x="1806" y="3057"/>
                </a:lnTo>
                <a:lnTo>
                  <a:pt x="1827" y="3058"/>
                </a:lnTo>
                <a:lnTo>
                  <a:pt x="1880" y="3056"/>
                </a:lnTo>
                <a:lnTo>
                  <a:pt x="1931" y="3048"/>
                </a:lnTo>
                <a:lnTo>
                  <a:pt x="1979" y="3035"/>
                </a:lnTo>
                <a:lnTo>
                  <a:pt x="2025" y="3017"/>
                </a:lnTo>
                <a:lnTo>
                  <a:pt x="2045" y="3007"/>
                </a:lnTo>
                <a:lnTo>
                  <a:pt x="2068" y="2994"/>
                </a:lnTo>
                <a:lnTo>
                  <a:pt x="2095" y="2977"/>
                </a:lnTo>
                <a:lnTo>
                  <a:pt x="2124" y="2959"/>
                </a:lnTo>
                <a:lnTo>
                  <a:pt x="2157" y="2937"/>
                </a:lnTo>
                <a:lnTo>
                  <a:pt x="2193" y="2911"/>
                </a:lnTo>
                <a:lnTo>
                  <a:pt x="2384" y="3221"/>
                </a:lnTo>
                <a:lnTo>
                  <a:pt x="2333" y="3261"/>
                </a:lnTo>
                <a:lnTo>
                  <a:pt x="2285" y="3296"/>
                </a:lnTo>
                <a:lnTo>
                  <a:pt x="2240" y="3326"/>
                </a:lnTo>
                <a:lnTo>
                  <a:pt x="2196" y="3353"/>
                </a:lnTo>
                <a:lnTo>
                  <a:pt x="2154" y="3375"/>
                </a:lnTo>
                <a:lnTo>
                  <a:pt x="2086" y="3405"/>
                </a:lnTo>
                <a:lnTo>
                  <a:pt x="2016" y="3427"/>
                </a:lnTo>
                <a:lnTo>
                  <a:pt x="1945" y="3443"/>
                </a:lnTo>
                <a:lnTo>
                  <a:pt x="1872" y="3453"/>
                </a:lnTo>
                <a:lnTo>
                  <a:pt x="1797" y="3456"/>
                </a:lnTo>
                <a:lnTo>
                  <a:pt x="1764" y="3455"/>
                </a:lnTo>
                <a:lnTo>
                  <a:pt x="1726" y="3451"/>
                </a:lnTo>
                <a:lnTo>
                  <a:pt x="1684" y="3444"/>
                </a:lnTo>
                <a:lnTo>
                  <a:pt x="1637" y="3435"/>
                </a:lnTo>
                <a:lnTo>
                  <a:pt x="1586" y="3424"/>
                </a:lnTo>
                <a:lnTo>
                  <a:pt x="1530" y="3409"/>
                </a:lnTo>
                <a:lnTo>
                  <a:pt x="1469" y="3392"/>
                </a:lnTo>
                <a:lnTo>
                  <a:pt x="1403" y="3372"/>
                </a:lnTo>
                <a:lnTo>
                  <a:pt x="1333" y="3350"/>
                </a:lnTo>
                <a:lnTo>
                  <a:pt x="1255" y="3325"/>
                </a:lnTo>
                <a:lnTo>
                  <a:pt x="1179" y="3304"/>
                </a:lnTo>
                <a:lnTo>
                  <a:pt x="1109" y="3285"/>
                </a:lnTo>
                <a:lnTo>
                  <a:pt x="1042" y="3271"/>
                </a:lnTo>
                <a:lnTo>
                  <a:pt x="980" y="3259"/>
                </a:lnTo>
                <a:lnTo>
                  <a:pt x="922" y="3251"/>
                </a:lnTo>
                <a:lnTo>
                  <a:pt x="869" y="3247"/>
                </a:lnTo>
                <a:lnTo>
                  <a:pt x="820" y="3244"/>
                </a:lnTo>
                <a:lnTo>
                  <a:pt x="750" y="3247"/>
                </a:lnTo>
                <a:lnTo>
                  <a:pt x="682" y="3254"/>
                </a:lnTo>
                <a:lnTo>
                  <a:pt x="616" y="3265"/>
                </a:lnTo>
                <a:lnTo>
                  <a:pt x="551" y="3282"/>
                </a:lnTo>
                <a:lnTo>
                  <a:pt x="488" y="3304"/>
                </a:lnTo>
                <a:lnTo>
                  <a:pt x="449" y="3321"/>
                </a:lnTo>
                <a:lnTo>
                  <a:pt x="406" y="3342"/>
                </a:lnTo>
                <a:lnTo>
                  <a:pt x="358" y="3367"/>
                </a:lnTo>
                <a:lnTo>
                  <a:pt x="307" y="3395"/>
                </a:lnTo>
                <a:lnTo>
                  <a:pt x="250" y="3429"/>
                </a:lnTo>
                <a:lnTo>
                  <a:pt x="23" y="3102"/>
                </a:lnTo>
                <a:lnTo>
                  <a:pt x="107" y="3040"/>
                </a:lnTo>
                <a:lnTo>
                  <a:pt x="186" y="2976"/>
                </a:lnTo>
                <a:lnTo>
                  <a:pt x="258" y="2910"/>
                </a:lnTo>
                <a:lnTo>
                  <a:pt x="325" y="2842"/>
                </a:lnTo>
                <a:lnTo>
                  <a:pt x="386" y="2773"/>
                </a:lnTo>
                <a:lnTo>
                  <a:pt x="442" y="2701"/>
                </a:lnTo>
                <a:lnTo>
                  <a:pt x="484" y="2637"/>
                </a:lnTo>
                <a:lnTo>
                  <a:pt x="520" y="2572"/>
                </a:lnTo>
                <a:lnTo>
                  <a:pt x="549" y="2505"/>
                </a:lnTo>
                <a:lnTo>
                  <a:pt x="571" y="2437"/>
                </a:lnTo>
                <a:lnTo>
                  <a:pt x="588" y="2368"/>
                </a:lnTo>
                <a:lnTo>
                  <a:pt x="597" y="2297"/>
                </a:lnTo>
                <a:lnTo>
                  <a:pt x="601" y="2223"/>
                </a:lnTo>
                <a:lnTo>
                  <a:pt x="598" y="2186"/>
                </a:lnTo>
                <a:lnTo>
                  <a:pt x="593" y="2144"/>
                </a:lnTo>
                <a:lnTo>
                  <a:pt x="584" y="2099"/>
                </a:lnTo>
                <a:lnTo>
                  <a:pt x="570" y="2051"/>
                </a:lnTo>
                <a:lnTo>
                  <a:pt x="562" y="2024"/>
                </a:lnTo>
                <a:lnTo>
                  <a:pt x="552" y="1994"/>
                </a:lnTo>
                <a:lnTo>
                  <a:pt x="540" y="1960"/>
                </a:lnTo>
                <a:lnTo>
                  <a:pt x="525" y="1923"/>
                </a:lnTo>
                <a:lnTo>
                  <a:pt x="508" y="1881"/>
                </a:lnTo>
                <a:lnTo>
                  <a:pt x="0" y="1881"/>
                </a:lnTo>
                <a:lnTo>
                  <a:pt x="0" y="1642"/>
                </a:lnTo>
                <a:lnTo>
                  <a:pt x="359" y="1642"/>
                </a:lnTo>
                <a:lnTo>
                  <a:pt x="356" y="1637"/>
                </a:lnTo>
                <a:lnTo>
                  <a:pt x="350" y="1626"/>
                </a:lnTo>
                <a:lnTo>
                  <a:pt x="342" y="1612"/>
                </a:lnTo>
                <a:lnTo>
                  <a:pt x="331" y="1591"/>
                </a:lnTo>
                <a:lnTo>
                  <a:pt x="318" y="1566"/>
                </a:lnTo>
                <a:lnTo>
                  <a:pt x="302" y="1534"/>
                </a:lnTo>
                <a:lnTo>
                  <a:pt x="284" y="1499"/>
                </a:lnTo>
                <a:lnTo>
                  <a:pt x="260" y="1448"/>
                </a:lnTo>
                <a:lnTo>
                  <a:pt x="239" y="1404"/>
                </a:lnTo>
                <a:lnTo>
                  <a:pt x="220" y="1364"/>
                </a:lnTo>
                <a:lnTo>
                  <a:pt x="204" y="1328"/>
                </a:lnTo>
                <a:lnTo>
                  <a:pt x="192" y="1298"/>
                </a:lnTo>
                <a:lnTo>
                  <a:pt x="182" y="1271"/>
                </a:lnTo>
                <a:lnTo>
                  <a:pt x="168" y="1224"/>
                </a:lnTo>
                <a:lnTo>
                  <a:pt x="154" y="1173"/>
                </a:lnTo>
                <a:lnTo>
                  <a:pt x="143" y="1116"/>
                </a:lnTo>
                <a:lnTo>
                  <a:pt x="134" y="1056"/>
                </a:lnTo>
                <a:lnTo>
                  <a:pt x="129" y="993"/>
                </a:lnTo>
                <a:lnTo>
                  <a:pt x="127" y="927"/>
                </a:lnTo>
                <a:lnTo>
                  <a:pt x="130" y="856"/>
                </a:lnTo>
                <a:lnTo>
                  <a:pt x="138" y="787"/>
                </a:lnTo>
                <a:lnTo>
                  <a:pt x="153" y="718"/>
                </a:lnTo>
                <a:lnTo>
                  <a:pt x="173" y="651"/>
                </a:lnTo>
                <a:lnTo>
                  <a:pt x="200" y="586"/>
                </a:lnTo>
                <a:lnTo>
                  <a:pt x="232" y="524"/>
                </a:lnTo>
                <a:lnTo>
                  <a:pt x="269" y="461"/>
                </a:lnTo>
                <a:lnTo>
                  <a:pt x="313" y="401"/>
                </a:lnTo>
                <a:lnTo>
                  <a:pt x="364" y="341"/>
                </a:lnTo>
                <a:lnTo>
                  <a:pt x="419" y="284"/>
                </a:lnTo>
                <a:lnTo>
                  <a:pt x="470" y="239"/>
                </a:lnTo>
                <a:lnTo>
                  <a:pt x="523" y="197"/>
                </a:lnTo>
                <a:lnTo>
                  <a:pt x="581" y="160"/>
                </a:lnTo>
                <a:lnTo>
                  <a:pt x="641" y="127"/>
                </a:lnTo>
                <a:lnTo>
                  <a:pt x="706" y="96"/>
                </a:lnTo>
                <a:lnTo>
                  <a:pt x="775" y="71"/>
                </a:lnTo>
                <a:lnTo>
                  <a:pt x="846" y="49"/>
                </a:lnTo>
                <a:lnTo>
                  <a:pt x="921" y="31"/>
                </a:lnTo>
                <a:lnTo>
                  <a:pt x="1000" y="18"/>
                </a:lnTo>
                <a:lnTo>
                  <a:pt x="1082" y="8"/>
                </a:lnTo>
                <a:lnTo>
                  <a:pt x="1168" y="2"/>
                </a:lnTo>
                <a:lnTo>
                  <a:pt x="1257" y="0"/>
                </a:lnTo>
                <a:close/>
              </a:path>
            </a:pathLst>
          </a:custGeom>
          <a:solidFill>
            <a:schemeClr val="bg1"/>
          </a:solidFill>
          <a:ln w="9525">
            <a:noFill/>
            <a:round/>
            <a:headEnd/>
            <a:tailEnd/>
          </a:ln>
        </p:spPr>
        <p:txBody>
          <a:bodyPr wrap="none" anchor="ctr"/>
          <a:lstStyle/>
          <a:p>
            <a:endParaRPr lang="en-GB"/>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STR – Ofgem Questions</a:t>
            </a:r>
            <a:endParaRPr lang="en-GB" dirty="0"/>
          </a:p>
        </p:txBody>
      </p:sp>
      <p:sp>
        <p:nvSpPr>
          <p:cNvPr id="6" name="Text Placeholder 5"/>
          <p:cNvSpPr>
            <a:spLocks noGrp="1"/>
          </p:cNvSpPr>
          <p:nvPr>
            <p:ph type="body" sz="quarter" idx="10"/>
          </p:nvPr>
        </p:nvSpPr>
        <p:spPr/>
        <p:txBody>
          <a:bodyPr/>
          <a:lstStyle/>
          <a:p>
            <a:endParaRPr lang="en-GB" dirty="0"/>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 Exceptional outcomes</a:t>
            </a:r>
            <a:endParaRPr lang="en-GB" dirty="0"/>
          </a:p>
        </p:txBody>
      </p:sp>
      <p:sp>
        <p:nvSpPr>
          <p:cNvPr id="3" name="Text Placeholder 2"/>
          <p:cNvSpPr>
            <a:spLocks noGrp="1"/>
          </p:cNvSpPr>
          <p:nvPr>
            <p:ph type="body" sz="quarter" idx="4294967295"/>
          </p:nvPr>
        </p:nvSpPr>
        <p:spPr>
          <a:xfrm>
            <a:off x="551384" y="2492896"/>
            <a:ext cx="11089232" cy="1440160"/>
          </a:xfrm>
          <a:prstGeom prst="roundRect">
            <a:avLst/>
          </a:prstGeom>
          <a:solidFill>
            <a:schemeClr val="tx2"/>
          </a:solidFill>
        </p:spPr>
        <p:txBody>
          <a:bodyPr anchor="ctr">
            <a:noAutofit/>
          </a:bodyPr>
          <a:lstStyle/>
          <a:p>
            <a:pPr algn="ctr">
              <a:spcBef>
                <a:spcPts val="0"/>
              </a:spcBef>
              <a:spcAft>
                <a:spcPts val="0"/>
              </a:spcAft>
              <a:buNone/>
            </a:pPr>
            <a:r>
              <a:rPr lang="en-GB" sz="2200" dirty="0" smtClean="0"/>
              <a:t>Change proposed, consultation raised and final approval managed for amendment of ETR130 enabling Planning Standard P2/6 to recognise DSR on GB electricity networks. </a:t>
            </a:r>
          </a:p>
          <a:p>
            <a:pPr algn="ctr">
              <a:spcBef>
                <a:spcPts val="0"/>
              </a:spcBef>
              <a:spcAft>
                <a:spcPts val="0"/>
              </a:spcAft>
              <a:buNone/>
            </a:pPr>
            <a:r>
              <a:rPr lang="en-GB" sz="2200" dirty="0" smtClean="0"/>
              <a:t>A recommendation report was the project direction expectation. </a:t>
            </a:r>
          </a:p>
        </p:txBody>
      </p:sp>
      <p:sp>
        <p:nvSpPr>
          <p:cNvPr id="4" name="TextBox 3"/>
          <p:cNvSpPr txBox="1"/>
          <p:nvPr/>
        </p:nvSpPr>
        <p:spPr>
          <a:xfrm>
            <a:off x="551385" y="1124744"/>
            <a:ext cx="11089231" cy="1296144"/>
          </a:xfrm>
          <a:prstGeom prst="roundRect">
            <a:avLst>
              <a:gd name="adj" fmla="val 8086"/>
            </a:avLst>
          </a:prstGeom>
          <a:solidFill>
            <a:schemeClr val="tx1"/>
          </a:solidFill>
        </p:spPr>
        <p:txBody>
          <a:bodyPr wrap="square" lIns="36000" tIns="72000" rIns="36000" bIns="72000" rtlCol="0" anchor="ctr">
            <a:noAutofit/>
          </a:bodyPr>
          <a:lstStyle/>
          <a:p>
            <a:pPr algn="ctr">
              <a:buNone/>
            </a:pPr>
            <a:r>
              <a:rPr lang="en-GB" sz="2200" dirty="0" smtClean="0">
                <a:solidFill>
                  <a:schemeClr val="bg1"/>
                </a:solidFill>
              </a:rPr>
              <a:t>Please tell us, what are the exceptional outcomes from your project </a:t>
            </a:r>
            <a:r>
              <a:rPr lang="en-GB" sz="2200" i="1" dirty="0" smtClean="0">
                <a:solidFill>
                  <a:schemeClr val="bg1"/>
                </a:solidFill>
              </a:rPr>
              <a:t>(max 3)</a:t>
            </a:r>
            <a:r>
              <a:rPr lang="en-GB" sz="2200" dirty="0" smtClean="0">
                <a:solidFill>
                  <a:schemeClr val="bg1"/>
                </a:solidFill>
              </a:rPr>
              <a:t>?</a:t>
            </a:r>
            <a:r>
              <a:rPr lang="en-GB" sz="2200" i="1" dirty="0" smtClean="0">
                <a:solidFill>
                  <a:schemeClr val="bg1"/>
                </a:solidFill>
              </a:rPr>
              <a:t> </a:t>
            </a:r>
            <a:r>
              <a:rPr lang="en-GB" sz="2200" dirty="0" smtClean="0">
                <a:solidFill>
                  <a:schemeClr val="bg1"/>
                </a:solidFill>
              </a:rPr>
              <a:t>Please emphasise the truly exceptional outputs and/or transformational impact of project outputs on GB electricity networks? </a:t>
            </a:r>
            <a:endParaRPr lang="en-GB" sz="2200" i="1" dirty="0" smtClean="0">
              <a:solidFill>
                <a:schemeClr val="bg1"/>
              </a:solidFill>
            </a:endParaRPr>
          </a:p>
        </p:txBody>
      </p:sp>
      <p:sp>
        <p:nvSpPr>
          <p:cNvPr id="5" name="Text Placeholder 2"/>
          <p:cNvSpPr txBox="1">
            <a:spLocks/>
          </p:cNvSpPr>
          <p:nvPr/>
        </p:nvSpPr>
        <p:spPr>
          <a:xfrm>
            <a:off x="551384" y="4005064"/>
            <a:ext cx="11089232" cy="1296144"/>
          </a:xfrm>
          <a:prstGeom prst="roundRect">
            <a:avLst/>
          </a:prstGeom>
          <a:solidFill>
            <a:schemeClr val="tx2"/>
          </a:solidFill>
        </p:spPr>
        <p:txBody>
          <a:bodyPr vert="horz" lIns="91440" tIns="45720" rIns="91440" bIns="45720" rtlCol="0" anchor="ctr">
            <a:noAutofit/>
          </a:bodyPr>
          <a:lstStyle/>
          <a:p>
            <a:pPr marL="342900" indent="-342900" algn="ctr" defTabSz="457200">
              <a:buClr>
                <a:srgbClr val="7AC143"/>
              </a:buClr>
              <a:defRPr/>
            </a:pPr>
            <a:r>
              <a:rPr lang="en-GB" sz="2200" dirty="0" smtClean="0"/>
              <a:t>Offer managed connections as standard to significantly reduce the </a:t>
            </a:r>
          </a:p>
          <a:p>
            <a:pPr marL="342900" indent="-342900" algn="ctr" defTabSz="457200">
              <a:buClr>
                <a:srgbClr val="7AC143"/>
              </a:buClr>
              <a:defRPr/>
            </a:pPr>
            <a:r>
              <a:rPr lang="en-GB" sz="2200" dirty="0" smtClean="0"/>
              <a:t>cost and speed of new connections. </a:t>
            </a:r>
          </a:p>
          <a:p>
            <a:pPr marL="342900" indent="-342900" algn="ctr" defTabSz="457200">
              <a:buClr>
                <a:srgbClr val="7AC143"/>
              </a:buClr>
              <a:defRPr/>
            </a:pPr>
            <a:r>
              <a:rPr lang="en-GB" sz="2200" dirty="0" smtClean="0"/>
              <a:t>During project delivery C</a:t>
            </a:r>
            <a:r>
              <a:rPr lang="en-GB" sz="2200" baseline="-25000" dirty="0" smtClean="0"/>
              <a:t>2</a:t>
            </a:r>
            <a:r>
              <a:rPr lang="en-GB" sz="2200" dirty="0" smtClean="0"/>
              <a:t>C connection offer provided as alternative. </a:t>
            </a:r>
            <a:endParaRPr lang="en-GB" sz="2200" dirty="0"/>
          </a:p>
        </p:txBody>
      </p:sp>
      <p:sp>
        <p:nvSpPr>
          <p:cNvPr id="6" name="Text Placeholder 2"/>
          <p:cNvSpPr txBox="1">
            <a:spLocks/>
          </p:cNvSpPr>
          <p:nvPr/>
        </p:nvSpPr>
        <p:spPr>
          <a:xfrm>
            <a:off x="551385" y="5373216"/>
            <a:ext cx="11089232" cy="1296064"/>
          </a:xfrm>
          <a:prstGeom prst="roundRect">
            <a:avLst/>
          </a:prstGeom>
          <a:solidFill>
            <a:schemeClr val="tx2"/>
          </a:solidFill>
        </p:spPr>
        <p:txBody>
          <a:bodyPr vert="horz" lIns="91440" tIns="45720" rIns="91440" bIns="45720" rtlCol="0" anchor="ctr">
            <a:noAutofit/>
          </a:bodyPr>
          <a:lstStyle/>
          <a:p>
            <a:pPr marL="342900" marR="0" lvl="0" indent="-342900" algn="ctr" defTabSz="457200" rtl="0" eaLnBrk="1" fontAlgn="auto" latinLnBrk="0" hangingPunct="1">
              <a:lnSpc>
                <a:spcPct val="100000"/>
              </a:lnSpc>
              <a:spcBef>
                <a:spcPts val="0"/>
              </a:spcBef>
              <a:spcAft>
                <a:spcPts val="0"/>
              </a:spcAft>
              <a:buClr>
                <a:srgbClr val="7AC143"/>
              </a:buClr>
              <a:buSzTx/>
              <a:buFont typeface="Arial"/>
              <a:buNone/>
              <a:tabLst/>
              <a:defRPr/>
            </a:pPr>
            <a:r>
              <a:rPr lang="en-GB" sz="2200" noProof="0" dirty="0" smtClean="0"/>
              <a:t>In order to carry out C</a:t>
            </a:r>
            <a:r>
              <a:rPr lang="en-GB" sz="2200" baseline="-25000" noProof="0" dirty="0" smtClean="0"/>
              <a:t>2</a:t>
            </a:r>
            <a:r>
              <a:rPr lang="en-GB" sz="2200" noProof="0" dirty="0" smtClean="0"/>
              <a:t>C the automatic restoration system had to be amended. This involved in-depth analysis of the coding which led to overall customer restoration improvements. This benefit was not expected at time of the project direction. </a:t>
            </a:r>
            <a:endParaRPr kumimoji="0" lang="en-GB" sz="2200" b="0" i="0" u="none" strike="noStrike" kern="1200" cap="none" spc="0" normalizeH="0" baseline="0" noProof="0" dirty="0">
              <a:ln>
                <a:noFill/>
              </a:ln>
              <a:effectLst/>
              <a:uLnTx/>
              <a:uFillTx/>
              <a:latin typeface="+mn-lt"/>
              <a:ea typeface="+mn-ea"/>
              <a:cs typeface="+mn-cs"/>
            </a:endParaRP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 Innovation culture</a:t>
            </a:r>
            <a:endParaRPr lang="en-GB" dirty="0"/>
          </a:p>
        </p:txBody>
      </p:sp>
      <p:sp>
        <p:nvSpPr>
          <p:cNvPr id="3" name="Text Placeholder 2"/>
          <p:cNvSpPr>
            <a:spLocks noGrp="1"/>
          </p:cNvSpPr>
          <p:nvPr>
            <p:ph type="body" sz="quarter" idx="12"/>
          </p:nvPr>
        </p:nvSpPr>
        <p:spPr>
          <a:xfrm>
            <a:off x="635260" y="6430780"/>
            <a:ext cx="11556740" cy="5126609"/>
          </a:xfrm>
        </p:spPr>
        <p:txBody>
          <a:bodyPr>
            <a:normAutofit/>
          </a:bodyPr>
          <a:lstStyle/>
          <a:p>
            <a:endParaRPr lang="en-GB" sz="3000" dirty="0" smtClean="0"/>
          </a:p>
          <a:p>
            <a:endParaRPr lang="en-GB" dirty="0" smtClean="0"/>
          </a:p>
          <a:p>
            <a:endParaRPr lang="en-GB" dirty="0" smtClean="0"/>
          </a:p>
          <a:p>
            <a:endParaRPr lang="en-GB" dirty="0" smtClean="0"/>
          </a:p>
        </p:txBody>
      </p:sp>
      <p:sp>
        <p:nvSpPr>
          <p:cNvPr id="5" name="TextBox 4"/>
          <p:cNvSpPr txBox="1"/>
          <p:nvPr/>
        </p:nvSpPr>
        <p:spPr>
          <a:xfrm>
            <a:off x="551386" y="980728"/>
            <a:ext cx="11089231" cy="1008112"/>
          </a:xfrm>
          <a:prstGeom prst="roundRect">
            <a:avLst>
              <a:gd name="adj" fmla="val 8086"/>
            </a:avLst>
          </a:prstGeom>
          <a:solidFill>
            <a:schemeClr val="tx1"/>
          </a:solidFill>
        </p:spPr>
        <p:txBody>
          <a:bodyPr wrap="square" lIns="36000" tIns="72000" rIns="36000" bIns="72000" rtlCol="0" anchor="ctr">
            <a:noAutofit/>
          </a:bodyPr>
          <a:lstStyle/>
          <a:p>
            <a:pPr algn="ctr">
              <a:buNone/>
            </a:pPr>
            <a:r>
              <a:rPr lang="en-GB" sz="2200" dirty="0" smtClean="0">
                <a:solidFill>
                  <a:schemeClr val="bg1"/>
                </a:solidFill>
              </a:rPr>
              <a:t>How has the project changed the culture of innovation in your organisation? </a:t>
            </a:r>
            <a:br>
              <a:rPr lang="en-GB" sz="2200" dirty="0" smtClean="0">
                <a:solidFill>
                  <a:schemeClr val="bg1"/>
                </a:solidFill>
              </a:rPr>
            </a:br>
            <a:r>
              <a:rPr lang="en-GB" sz="2200" dirty="0" smtClean="0">
                <a:solidFill>
                  <a:schemeClr val="bg1"/>
                </a:solidFill>
              </a:rPr>
              <a:t>Provide evidence of this change?</a:t>
            </a:r>
          </a:p>
        </p:txBody>
      </p:sp>
      <p:sp>
        <p:nvSpPr>
          <p:cNvPr id="6" name="Text Placeholder 2"/>
          <p:cNvSpPr txBox="1">
            <a:spLocks/>
          </p:cNvSpPr>
          <p:nvPr/>
        </p:nvSpPr>
        <p:spPr>
          <a:xfrm>
            <a:off x="551384" y="4581128"/>
            <a:ext cx="11089232" cy="900000"/>
          </a:xfrm>
          <a:prstGeom prst="roundRect">
            <a:avLst/>
          </a:prstGeom>
          <a:solidFill>
            <a:schemeClr val="tx2"/>
          </a:solidFill>
        </p:spPr>
        <p:txBody>
          <a:bodyPr vert="horz" lIns="91440" tIns="45720" rIns="91440" bIns="45720" rtlCol="0" anchor="ctr">
            <a:noAutofit/>
          </a:bodyPr>
          <a:lstStyle/>
          <a:p>
            <a:pPr algn="ctr"/>
            <a:r>
              <a:rPr lang="en-GB" sz="2200" dirty="0" smtClean="0"/>
              <a:t>The project resulted in the building up of a innovation team. This has circulated people from the main business which helps the entire company think about innovative solutions.</a:t>
            </a:r>
          </a:p>
        </p:txBody>
      </p:sp>
      <p:sp>
        <p:nvSpPr>
          <p:cNvPr id="8" name="Text Placeholder 2"/>
          <p:cNvSpPr txBox="1">
            <a:spLocks/>
          </p:cNvSpPr>
          <p:nvPr/>
        </p:nvSpPr>
        <p:spPr>
          <a:xfrm>
            <a:off x="551384" y="3429000"/>
            <a:ext cx="11089232" cy="900000"/>
          </a:xfrm>
          <a:prstGeom prst="roundRect">
            <a:avLst/>
          </a:prstGeom>
          <a:solidFill>
            <a:schemeClr val="tx2"/>
          </a:solidFill>
        </p:spPr>
        <p:txBody>
          <a:bodyPr vert="horz" lIns="91440" tIns="45720" rIns="91440" bIns="45720" rtlCol="0" anchor="ctr">
            <a:noAutofit/>
          </a:bodyPr>
          <a:lstStyle/>
          <a:p>
            <a:pPr algn="ctr"/>
            <a:r>
              <a:rPr lang="en-GB" sz="2200" dirty="0" smtClean="0"/>
              <a:t>Our recent website change shows the prominence that innovation is now given as opposed to the old website. </a:t>
            </a:r>
          </a:p>
        </p:txBody>
      </p:sp>
      <p:sp>
        <p:nvSpPr>
          <p:cNvPr id="13" name="Text Placeholder 2"/>
          <p:cNvSpPr txBox="1">
            <a:spLocks/>
          </p:cNvSpPr>
          <p:nvPr/>
        </p:nvSpPr>
        <p:spPr>
          <a:xfrm>
            <a:off x="551384" y="5683180"/>
            <a:ext cx="11089232" cy="900000"/>
          </a:xfrm>
          <a:prstGeom prst="roundRect">
            <a:avLst/>
          </a:prstGeom>
          <a:solidFill>
            <a:schemeClr val="tx2"/>
          </a:solidFill>
        </p:spPr>
        <p:txBody>
          <a:bodyPr vert="horz" lIns="91440" tIns="45720" rIns="91440" bIns="45720" rtlCol="0" anchor="ctr">
            <a:noAutofit/>
          </a:bodyPr>
          <a:lstStyle/>
          <a:p>
            <a:pPr algn="ctr"/>
            <a:r>
              <a:rPr lang="en-GB" sz="2200" dirty="0" smtClean="0"/>
              <a:t>The project has made us look at alternative solutions to reinforcement – maximising the use of our existing assets in line with our Innovation Strategy.</a:t>
            </a:r>
          </a:p>
        </p:txBody>
      </p:sp>
      <p:sp>
        <p:nvSpPr>
          <p:cNvPr id="14" name="Text Placeholder 2"/>
          <p:cNvSpPr txBox="1">
            <a:spLocks/>
          </p:cNvSpPr>
          <p:nvPr/>
        </p:nvSpPr>
        <p:spPr>
          <a:xfrm>
            <a:off x="551386" y="2132856"/>
            <a:ext cx="11089232" cy="1044016"/>
          </a:xfrm>
          <a:prstGeom prst="roundRect">
            <a:avLst/>
          </a:prstGeom>
          <a:solidFill>
            <a:schemeClr val="tx2"/>
          </a:solidFill>
        </p:spPr>
        <p:txBody>
          <a:bodyPr vert="horz" lIns="91440" tIns="45720" rIns="91440" bIns="45720" rtlCol="0" anchor="ctr">
            <a:noAutofit/>
          </a:bodyPr>
          <a:lstStyle/>
          <a:p>
            <a:pPr algn="ctr"/>
            <a:r>
              <a:rPr lang="en-GB" sz="2200" dirty="0" smtClean="0"/>
              <a:t>The project was the first large scale innovation trial in ENW which was rolled out to 10% of our network. This meant that all departments had to actively engage with the project in order to carry out their normal functions.</a:t>
            </a: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Project management and operational practices</a:t>
            </a:r>
            <a:endParaRPr lang="en-GB" dirty="0"/>
          </a:p>
        </p:txBody>
      </p:sp>
      <p:sp>
        <p:nvSpPr>
          <p:cNvPr id="4" name="Text Placeholder 2"/>
          <p:cNvSpPr txBox="1">
            <a:spLocks/>
          </p:cNvSpPr>
          <p:nvPr/>
        </p:nvSpPr>
        <p:spPr>
          <a:xfrm>
            <a:off x="551384" y="3645104"/>
            <a:ext cx="11089232" cy="1224056"/>
          </a:xfrm>
          <a:prstGeom prst="roundRect">
            <a:avLst/>
          </a:prstGeom>
          <a:solidFill>
            <a:schemeClr val="tx2"/>
          </a:solidFill>
        </p:spPr>
        <p:txBody>
          <a:bodyPr vert="horz" lIns="91440" tIns="45720" rIns="91440" bIns="45720" rtlCol="0" anchor="ctr">
            <a:noAutofit/>
          </a:bodyPr>
          <a:lstStyle/>
          <a:p>
            <a:pPr algn="ctr"/>
            <a:r>
              <a:rPr lang="en-GB" sz="2200" dirty="0" smtClean="0"/>
              <a:t>At the time of the project we were aware of the Second Tier Reward Incentive but we were focused on project efficiency to maximise the benefits for customers.</a:t>
            </a:r>
          </a:p>
        </p:txBody>
      </p:sp>
      <p:sp>
        <p:nvSpPr>
          <p:cNvPr id="5" name="TextBox 4"/>
          <p:cNvSpPr txBox="1"/>
          <p:nvPr/>
        </p:nvSpPr>
        <p:spPr>
          <a:xfrm>
            <a:off x="551385" y="1124744"/>
            <a:ext cx="11089231" cy="1008112"/>
          </a:xfrm>
          <a:prstGeom prst="roundRect">
            <a:avLst>
              <a:gd name="adj" fmla="val 8086"/>
            </a:avLst>
          </a:prstGeom>
          <a:solidFill>
            <a:schemeClr val="tx1"/>
          </a:solidFill>
        </p:spPr>
        <p:txBody>
          <a:bodyPr wrap="square" lIns="36000" tIns="72000" rIns="36000" bIns="72000" rtlCol="0" anchor="ctr">
            <a:noAutofit/>
          </a:bodyPr>
          <a:lstStyle/>
          <a:p>
            <a:pPr algn="ctr">
              <a:buNone/>
            </a:pPr>
            <a:r>
              <a:rPr lang="en-GB" sz="2200" dirty="0" smtClean="0">
                <a:solidFill>
                  <a:schemeClr val="bg1"/>
                </a:solidFill>
              </a:rPr>
              <a:t>How has this Second Tier Reward incentive influenced your project management and operational practices? Provide evidence.</a:t>
            </a: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Presentation template">
  <a:themeElements>
    <a:clrScheme name="ENW">
      <a:dk1>
        <a:srgbClr val="00245D"/>
      </a:dk1>
      <a:lt1>
        <a:srgbClr val="FFFFFF"/>
      </a:lt1>
      <a:dk2>
        <a:srgbClr val="7AC143"/>
      </a:dk2>
      <a:lt2>
        <a:srgbClr val="6CADDF"/>
      </a:lt2>
      <a:accent1>
        <a:srgbClr val="9C7DB9"/>
      </a:accent1>
      <a:accent2>
        <a:srgbClr val="F58426"/>
      </a:accent2>
      <a:accent3>
        <a:srgbClr val="DB0962"/>
      </a:accent3>
      <a:accent4>
        <a:srgbClr val="22BCB9"/>
      </a:accent4>
      <a:accent5>
        <a:srgbClr val="5F6062"/>
      </a:accent5>
      <a:accent6>
        <a:srgbClr val="A1A1A4"/>
      </a:accent6>
      <a:hlink>
        <a:srgbClr val="7AC143"/>
      </a:hlink>
      <a:folHlink>
        <a:srgbClr val="9C7DB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2">
          <a:schemeClr val="dk1">
            <a:shade val="50000"/>
          </a:schemeClr>
        </a:lnRef>
        <a:fillRef idx="1">
          <a:schemeClr val="dk1"/>
        </a:fillRef>
        <a:effectRef idx="0">
          <a:schemeClr val="dk1"/>
        </a:effectRef>
        <a:fontRef idx="minor">
          <a:schemeClr val="lt1"/>
        </a:fontRef>
      </a:style>
    </a:spDef>
  </a:objectDefaults>
  <a:extraClrSchemeLst/>
  <a:extLst>
    <a:ext uri="{05A4C25C-085E-4340-85A3-A5531E510DB2}">
      <thm15:themeFamily xmlns="" xmlns:thm15="http://schemas.microsoft.com/office/thememl/2012/main" name="Blank.potx" id="{7F9FE324-A810-43E1-B671-09BE88D30909}" vid="{0425EE67-2CD4-4E9D-AA0E-4A9C95771200}"/>
    </a:ext>
  </a:extLst>
</a:theme>
</file>

<file path=ppt/theme/theme2.xml><?xml version="1.0" encoding="utf-8"?>
<a:theme xmlns:a="http://schemas.openxmlformats.org/drawingml/2006/main" name="Green">
  <a:themeElements>
    <a:clrScheme name="ENW">
      <a:dk1>
        <a:srgbClr val="00245D"/>
      </a:dk1>
      <a:lt1>
        <a:srgbClr val="FFFFFF"/>
      </a:lt1>
      <a:dk2>
        <a:srgbClr val="7AC143"/>
      </a:dk2>
      <a:lt2>
        <a:srgbClr val="6CADDF"/>
      </a:lt2>
      <a:accent1>
        <a:srgbClr val="9C7DB9"/>
      </a:accent1>
      <a:accent2>
        <a:srgbClr val="F58426"/>
      </a:accent2>
      <a:accent3>
        <a:srgbClr val="DB0962"/>
      </a:accent3>
      <a:accent4>
        <a:srgbClr val="22BCB9"/>
      </a:accent4>
      <a:accent5>
        <a:srgbClr val="5F6062"/>
      </a:accent5>
      <a:accent6>
        <a:srgbClr val="A1A1A4"/>
      </a:accent6>
      <a:hlink>
        <a:srgbClr val="7AC143"/>
      </a:hlink>
      <a:folHlink>
        <a:srgbClr val="9C7DB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2">
          <a:schemeClr val="dk1">
            <a:shade val="50000"/>
          </a:schemeClr>
        </a:lnRef>
        <a:fillRef idx="1">
          <a:schemeClr val="dk1"/>
        </a:fillRef>
        <a:effectRef idx="0">
          <a:schemeClr val="dk1"/>
        </a:effectRef>
        <a:fontRef idx="minor">
          <a:schemeClr val="lt1"/>
        </a:fontRef>
      </a:style>
    </a:spDef>
  </a:objectDefaults>
  <a:extraClrSchemeLst/>
  <a:extLst>
    <a:ext uri="{05A4C25C-085E-4340-85A3-A5531E510DB2}">
      <thm15:themeFamily xmlns="" xmlns:thm15="http://schemas.microsoft.com/office/thememl/2012/main" name="Blank.potx" id="{7F9FE324-A810-43E1-B671-09BE88D30909}" vid="{B4AA7D44-3095-4966-BB44-23FEEAFEAFB7}"/>
    </a:ext>
  </a:extLst>
</a:theme>
</file>

<file path=ppt/theme/theme3.xml><?xml version="1.0" encoding="utf-8"?>
<a:theme xmlns:a="http://schemas.openxmlformats.org/drawingml/2006/main" name="Grey">
  <a:themeElements>
    <a:clrScheme name="ENW">
      <a:dk1>
        <a:srgbClr val="00245D"/>
      </a:dk1>
      <a:lt1>
        <a:srgbClr val="FFFFFF"/>
      </a:lt1>
      <a:dk2>
        <a:srgbClr val="7AC143"/>
      </a:dk2>
      <a:lt2>
        <a:srgbClr val="6CADDF"/>
      </a:lt2>
      <a:accent1>
        <a:srgbClr val="9C7DB9"/>
      </a:accent1>
      <a:accent2>
        <a:srgbClr val="F58426"/>
      </a:accent2>
      <a:accent3>
        <a:srgbClr val="DB0962"/>
      </a:accent3>
      <a:accent4>
        <a:srgbClr val="22BCB9"/>
      </a:accent4>
      <a:accent5>
        <a:srgbClr val="5F6062"/>
      </a:accent5>
      <a:accent6>
        <a:srgbClr val="A1A1A4"/>
      </a:accent6>
      <a:hlink>
        <a:srgbClr val="7AC143"/>
      </a:hlink>
      <a:folHlink>
        <a:srgbClr val="9C7DB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2">
          <a:schemeClr val="dk1">
            <a:shade val="50000"/>
          </a:schemeClr>
        </a:lnRef>
        <a:fillRef idx="1">
          <a:schemeClr val="dk1"/>
        </a:fillRef>
        <a:effectRef idx="0">
          <a:schemeClr val="dk1"/>
        </a:effectRef>
        <a:fontRef idx="minor">
          <a:schemeClr val="lt1"/>
        </a:fontRef>
      </a:style>
    </a:spDef>
  </a:objectDefaults>
  <a:extraClrSchemeLst/>
  <a:extLst>
    <a:ext uri="{05A4C25C-085E-4340-85A3-A5531E510DB2}">
      <thm15:themeFamily xmlns="" xmlns:thm15="http://schemas.microsoft.com/office/thememl/2012/main" name="Blank.potx" id="{7F9FE324-A810-43E1-B671-09BE88D30909}" vid="{58CC38BD-0C2A-4F69-AE34-2AA023A3773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Select Content Type" ma:contentTypeID="0x01010032640DAD0EFF63499F40C6F300FF9AAD008241FA23ACE3F64D8BCEC913EC8B185D" ma:contentTypeVersion="12" ma:contentTypeDescription="Select Content Type from drop-down above" ma:contentTypeScope="" ma:versionID="9e08aa13fa4ef1902c79503aef38b9b5">
  <xsd:schema xmlns:xsd="http://www.w3.org/2001/XMLSchema" xmlns:xs="http://www.w3.org/2001/XMLSchema" xmlns:p="http://schemas.microsoft.com/office/2006/metadata/properties" xmlns:ns2="631298fc-6a88-4548-b7d9-3b164918c4a3" targetNamespace="http://schemas.microsoft.com/office/2006/metadata/properties" ma:root="true" ma:fieldsID="8f2d6caf8800d4947fb3c4aa27a724d2" ns2:_="">
    <xsd:import namespace="631298fc-6a88-4548-b7d9-3b164918c4a3"/>
    <xsd:element name="properties">
      <xsd:complexType>
        <xsd:sequence>
          <xsd:element name="documentManagement">
            <xsd:complexType>
              <xsd:all>
                <xsd:element ref="ns2:Select_x0020_Content_x0020_Type_x0020_Above" minOccurs="0"/>
                <xsd:element ref="ns2:Classification" minOccurs="0"/>
                <xsd:element ref="ns2:Descripto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298fc-6a88-4548-b7d9-3b164918c4a3" elementFormDefault="qualified">
    <xsd:import namespace="http://schemas.microsoft.com/office/2006/documentManagement/types"/>
    <xsd:import namespace="http://schemas.microsoft.com/office/infopath/2007/PartnerControls"/>
    <xsd:element name="Select_x0020_Content_x0020_Type_x0020_Above" ma:index="1" nillable="true" ma:displayName="Select Content Type Above" ma:description="Ensure you select the correct Content Type" ma:hidden="true" ma:internalName="Select_x0020_Content_x0020_Type_x0020_Above" ma:readOnly="false">
      <xsd:simpleType>
        <xsd:restriction base="dms:Text">
          <xsd:maxLength value="1"/>
        </xsd:restriction>
      </xsd:simpleType>
    </xsd:element>
    <xsd:element name="Classification" ma:index="3" nillable="true" ma:displayName="Classification" ma:default="Unclassified" ma:format="Dropdown" ma:hidden="true" ma:internalName="Classification" ma:readOnly="false">
      <xsd:simpleType>
        <xsd:restriction base="dms:Choice">
          <xsd:enumeration value="Unclassified"/>
          <xsd:enumeration value="Protect"/>
          <xsd:enumeration value="Restricted"/>
        </xsd:restriction>
      </xsd:simpleType>
    </xsd:element>
    <xsd:element name="Descriptor" ma:index="4" nillable="true" ma:displayName="Descriptor" ma:format="Dropdown" ma:hidden="true" ma:internalName="Descriptor" ma:readOnly="false">
      <xsd:simpleType>
        <xsd:restriction base="dms:Choice">
          <xsd:enumeration value="Commercial"/>
          <xsd:enumeration value="Management"/>
          <xsd:enumeration value="Market Sensitive"/>
          <xsd:enumeration value="Staff"/>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0"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ct:contentTypeSchema xmlns:ct="http://schemas.microsoft.com/office/2006/metadata/contentType" xmlns:ma="http://schemas.microsoft.com/office/2006/metadata/properties/metaAttributes" ct:_="" ma:_="" ma:contentTypeName="Presentation" ma:contentTypeID="0x010100FAFD54A5D6473B468DE06B48FEFEE6D900C13C5B54713EBA47AB99EF527CE10761" ma:contentTypeVersion="16" ma:contentTypeDescription="This should be used for producing PowerPoint presentations" ma:contentTypeScope="" ma:versionID="23deff81bf36917083146b6eccce3563">
  <xsd:schema xmlns:xsd="http://www.w3.org/2001/XMLSchema" xmlns:xs="http://www.w3.org/2001/XMLSchema" xmlns:p="http://schemas.microsoft.com/office/2006/metadata/properties" xmlns:ns2="http://schemas.microsoft.com/sharepoint/v3/fields" xmlns:ns3="631298fc-6a88-4548-b7d9-3b164918c4a3" targetNamespace="http://schemas.microsoft.com/office/2006/metadata/properties" ma:root="true" ma:fieldsID="4ae89e00f82b0b90eec9f871f6170794" ns2:_="" ns3:_="">
    <xsd:import namespace="http://schemas.microsoft.com/sharepoint/v3/fields"/>
    <xsd:import namespace="631298fc-6a88-4548-b7d9-3b164918c4a3"/>
    <xsd:element name="properties">
      <xsd:complexType>
        <xsd:sequence>
          <xsd:element name="documentManagement">
            <xsd:complexType>
              <xsd:all>
                <xsd:element ref="ns3:Recipient" minOccurs="0"/>
                <xsd:element ref="ns3:Organisation" minOccurs="0"/>
                <xsd:element ref="ns3:Meeting_x0020_Date" minOccurs="0"/>
                <xsd:element ref="ns2:_Status" minOccurs="0"/>
                <xsd:element ref="ns3:Publication_x0020_Date_x003a_" minOccurs="0"/>
                <xsd:element ref="ns3:Classification" minOccurs="0"/>
                <xsd:element ref="ns3:Descripto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2" nillable="true" ma:displayName="Status" ma:default="Draft" ma:description="Choose the appropriate status from the drop-down" ma:format="Dropdown" ma:internalName="_Status">
      <xsd:simpleType>
        <xsd:restriction base="dms:Choice">
          <xsd:enumeration value="Draft"/>
          <xsd:enumeration value="For comment"/>
          <xsd:enumeration value="Peer Reviewed"/>
          <xsd:enumeration value="Head of Dept Reviewed"/>
          <xsd:enumeration value="Legally Reviewed"/>
          <xsd:enumeration value="MD Approved"/>
          <xsd:enumeration value="Final not for Registry"/>
          <xsd:enumeration value="Final and Sent to Registry"/>
          <xsd:enumeration value="Published"/>
          <xsd:enumeration value="For deletion review"/>
          <xsd:enumeration value="External Draft"/>
          <xsd:enumeration value="External for comment"/>
          <xsd:enumeration value="External for action"/>
          <xsd:enumeration value="External Final"/>
        </xsd:restriction>
      </xsd:simpleType>
    </xsd:element>
  </xsd:schema>
  <xsd:schema xmlns:xsd="http://www.w3.org/2001/XMLSchema" xmlns:xs="http://www.w3.org/2001/XMLSchema" xmlns:dms="http://schemas.microsoft.com/office/2006/documentManagement/types" xmlns:pc="http://schemas.microsoft.com/office/infopath/2007/PartnerControls" targetNamespace="631298fc-6a88-4548-b7d9-3b164918c4a3" elementFormDefault="qualified">
    <xsd:import namespace="http://schemas.microsoft.com/office/2006/documentManagement/types"/>
    <xsd:import namespace="http://schemas.microsoft.com/office/infopath/2007/PartnerControls"/>
    <xsd:element name="Recipient" ma:index="9" nillable="true" ma:displayName="Recipient" ma:description="Internal or external person(s) or group (eg Exec, SMT or Authority).  For Legal Advice put recipient of advice." ma:internalName="Recipient">
      <xsd:simpleType>
        <xsd:restriction base="dms:Text">
          <xsd:maxLength value="255"/>
        </xsd:restriction>
      </xsd:simpleType>
    </xsd:element>
    <xsd:element name="Organisation" ma:index="10" nillable="true" ma:displayName="Organisation" ma:default="Choose an Organisation" ma:description="Choose from the drop-down menu or fill in a value" ma:format="Dropdown" ma:internalName="Organisation">
      <xsd:simpleType>
        <xsd:union memberTypes="dms:Text">
          <xsd:simpleType>
            <xsd:restriction base="dms:Choice">
              <xsd:enumeration value="Choose an Organisation"/>
              <xsd:enumeration value="Assoc Elec Producers"/>
              <xsd:enumeration value="Atomic Energy Auth"/>
              <xsd:enumeration value="BERR"/>
              <xsd:enumeration value="British Energy"/>
              <xsd:enumeration value="Brit Wind Energy Assoc"/>
              <xsd:enumeration value="Building Research Est"/>
              <xsd:enumeration value="Carbon Trust"/>
              <xsd:enumeration value="Cavendish"/>
              <xsd:enumeration value="Centrica"/>
              <xsd:enumeration value="Central Networks"/>
              <xsd:enumeration value="CE"/>
              <xsd:enumeration value="CEER"/>
              <xsd:enumeration value="CHPA"/>
              <xsd:enumeration value="Competition Commission"/>
              <xsd:enumeration value="DCLG"/>
              <xsd:enumeration value="DCUSA Ltd"/>
              <xsd:enumeration value="DEFRA"/>
              <xsd:enumeration value="DETI (Northern Ireland)"/>
              <xsd:enumeration value="European Commission"/>
              <xsd:enumeration value="EdF"/>
              <xsd:enumeration value="Elec DNO"/>
              <xsd:enumeration value="ELEXON"/>
              <xsd:enumeration value="eon"/>
              <xsd:enumeration value="Electricity North West"/>
              <xsd:enumeration value="Energy Networks Association"/>
              <xsd:enumeration value="Energy Retail Association"/>
              <xsd:enumeration value="Energy Saving Trust"/>
              <xsd:enumeration value="energywatch"/>
              <xsd:enumeration value="ERGEG"/>
              <xsd:enumeration value="Ernst &amp; Young"/>
              <xsd:enumeration value="ESTA"/>
              <xsd:enumeration value="Gas DNs"/>
              <xsd:enumeration value="Gas Forum"/>
              <xsd:enumeration value="Gaz de France"/>
              <xsd:enumeration value="Government"/>
              <xsd:enumeration value="HM Revenue &amp; Customs"/>
              <xsd:enumeration value="HM Treasury"/>
              <xsd:enumeration value="House of Commons"/>
              <xsd:enumeration value="HSE"/>
              <xsd:enumeration value="IDNO"/>
              <xsd:enumeration value="IGT"/>
              <xsd:enumeration value="National Grid Gas"/>
              <xsd:enumeration value="National Grid Elec"/>
              <xsd:enumeration value="nPower"/>
              <xsd:enumeration value="NWOperators"/>
              <xsd:enumeration value="NEDL &amp;  YEDL"/>
              <xsd:enumeration value="Northern Gas Networks"/>
              <xsd:enumeration value="OFGEM"/>
              <xsd:enumeration value="OFREG"/>
              <xsd:enumeration value="OFT"/>
              <xsd:enumeration value="Parity"/>
              <xsd:enumeration value="Parl Renew &amp; Sustain Energy Grp"/>
              <xsd:enumeration value="Renewble Energy Assoc"/>
              <xsd:enumeration value="RWE"/>
              <xsd:enumeration value="Scotia Gas Networks"/>
              <xsd:enumeration value="Scottish and Southern"/>
              <xsd:enumeration value="Scottish Executive"/>
              <xsd:enumeration value="Scottish Power"/>
              <xsd:enumeration value="SmartestEnergy"/>
              <xsd:enumeration value="Suppliers"/>
              <xsd:enumeration value="Wales &amp; West Utilities"/>
              <xsd:enumeration value="Welsh Assembly"/>
              <xsd:enumeration value="WPD"/>
              <xsd:enumeration value="Xoserve"/>
              <xsd:enumeration value="-"/>
            </xsd:restriction>
          </xsd:simpleType>
        </xsd:union>
      </xsd:simpleType>
    </xsd:element>
    <xsd:element name="Meeting_x0020_Date" ma:index="11" nillable="true" ma:displayName="Meeting Date" ma:description="Enter the date as DD/MM/YYYY" ma:format="DateOnly" ma:internalName="Meeting_x0020_Date">
      <xsd:simpleType>
        <xsd:restriction base="dms:DateTime"/>
      </xsd:simpleType>
    </xsd:element>
    <xsd:element name="Publication_x0020_Date_x003a_" ma:index="13" nillable="true" ma:displayName="Publication Date:" ma:default="[today]" ma:description="The Publication Date" ma:format="DateOnly" ma:internalName="Publication_x0020_Date_x003A_">
      <xsd:simpleType>
        <xsd:restriction base="dms:DateTime"/>
      </xsd:simpleType>
    </xsd:element>
    <xsd:element name="Classification" ma:index="14" nillable="true" ma:displayName="Classification" ma:default="Unclassified" ma:format="Dropdown" ma:hidden="true" ma:internalName="Classification" ma:readOnly="false">
      <xsd:simpleType>
        <xsd:restriction base="dms:Choice">
          <xsd:enumeration value="Unclassified"/>
          <xsd:enumeration value="Protect"/>
          <xsd:enumeration value="Restricted"/>
        </xsd:restriction>
      </xsd:simpleType>
    </xsd:element>
    <xsd:element name="Descriptor" ma:index="15" nillable="true" ma:displayName="Descriptor" ma:format="Dropdown" ma:hidden="true" ma:internalName="Descriptor" ma:readOnly="false">
      <xsd:simpleType>
        <xsd:restriction base="dms:Choice">
          <xsd:enumeration value="Commercial"/>
          <xsd:enumeration value="Management"/>
          <xsd:enumeration value="Market Sensitive"/>
          <xsd:enumeration value="Staff"/>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ma:index="8"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Classification xmlns="631298fc-6a88-4548-b7d9-3b164918c4a3">Unclassified</Classification>
    <Meeting_x0020_Date xmlns="631298fc-6a88-4548-b7d9-3b164918c4a3">2018-07-15T23:00:00+00:00</Meeting_x0020_Date>
    <_Status xmlns="http://schemas.microsoft.com/sharepoint/v3/fields">Draft</_Status>
    <Descriptor xmlns="631298fc-6a88-4548-b7d9-3b164918c4a3" xsi:nil="true"/>
    <Recipient xmlns="631298fc-6a88-4548-b7d9-3b164918c4a3" xsi:nil="true"/>
    <Organisation xmlns="631298fc-6a88-4548-b7d9-3b164918c4a3">Choose an Organisation</Organisation>
    <Publication_x0020_Date_x003a_ xmlns="631298fc-6a88-4548-b7d9-3b164918c4a3">2018-07-12T08:28:33+00:00</Publication_x0020_Date_x003a_>
  </documentManagement>
</p:properties>
</file>

<file path=customXml/item5.xml><?xml version="1.0" encoding="utf-8"?>
<?mso-contentType ?>
<SharedContentType xmlns="Microsoft.SharePoint.Taxonomy.ContentTypeSync" SourceId="ca9306fc-8436-45f0-b931-e34f519be3a3" ContentTypeId="0x010100FAFD54A5D6473B468DE06B48FEFEE6D9" PreviousValue="true"/>
</file>

<file path=customXml/itemProps1.xml><?xml version="1.0" encoding="utf-8"?>
<ds:datastoreItem xmlns:ds="http://schemas.openxmlformats.org/officeDocument/2006/customXml" ds:itemID="{E5089B6F-36C0-48C7-9BE2-46B6644D4297}"/>
</file>

<file path=customXml/itemProps2.xml><?xml version="1.0" encoding="utf-8"?>
<ds:datastoreItem xmlns:ds="http://schemas.openxmlformats.org/officeDocument/2006/customXml" ds:itemID="{86404B12-65BA-4727-A3E6-BB837E8C7A95}"/>
</file>

<file path=customXml/itemProps3.xml><?xml version="1.0" encoding="utf-8"?>
<ds:datastoreItem xmlns:ds="http://schemas.openxmlformats.org/officeDocument/2006/customXml" ds:itemID="{CAA97545-E740-465D-B315-B1787D257445}"/>
</file>

<file path=customXml/itemProps4.xml><?xml version="1.0" encoding="utf-8"?>
<ds:datastoreItem xmlns:ds="http://schemas.openxmlformats.org/officeDocument/2006/customXml" ds:itemID="{90267B0D-485E-4973-942C-5022423EFFD3}"/>
</file>

<file path=customXml/itemProps5.xml><?xml version="1.0" encoding="utf-8"?>
<ds:datastoreItem xmlns:ds="http://schemas.openxmlformats.org/officeDocument/2006/customXml" ds:itemID="{E9242D4D-91FE-44C4-A693-078AA08A4866}"/>
</file>

<file path=docProps/app.xml><?xml version="1.0" encoding="utf-8"?>
<Properties xmlns="http://schemas.openxmlformats.org/officeDocument/2006/extended-properties" xmlns:vt="http://schemas.openxmlformats.org/officeDocument/2006/docPropsVTypes">
  <Template>Presentation template</Template>
  <TotalTime>1022</TotalTime>
  <Words>1340</Words>
  <Application>Microsoft Office PowerPoint</Application>
  <PresentationFormat>Custom</PresentationFormat>
  <Paragraphs>149</Paragraphs>
  <Slides>18</Slides>
  <Notes>6</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Presentation template</vt:lpstr>
      <vt:lpstr>Green</vt:lpstr>
      <vt:lpstr>Grey</vt:lpstr>
      <vt:lpstr>Capacity to Customers Second tier reward</vt:lpstr>
      <vt:lpstr>Smart grid vision &amp; innovation strategy</vt:lpstr>
      <vt:lpstr>What is Capacity to Customers?</vt:lpstr>
      <vt:lpstr>Capacity to Customers benefits</vt:lpstr>
      <vt:lpstr>Exceptional Benefits</vt:lpstr>
      <vt:lpstr>STR – Ofgem Questions</vt:lpstr>
      <vt:lpstr>1. Exceptional outcomes</vt:lpstr>
      <vt:lpstr>2. Innovation culture</vt:lpstr>
      <vt:lpstr>3. Project management and operational practices</vt:lpstr>
      <vt:lpstr>4. Intellectual property</vt:lpstr>
      <vt:lpstr>5. Finance</vt:lpstr>
      <vt:lpstr>6. Voltage reduction policies</vt:lpstr>
      <vt:lpstr>7. Net financial benefits</vt:lpstr>
      <vt:lpstr>8. Demand response market</vt:lpstr>
      <vt:lpstr>9. Customer acceptability</vt:lpstr>
      <vt:lpstr>Evidence</vt:lpstr>
      <vt:lpstr>Old website vs new website</vt:lpstr>
      <vt:lpstr>Innovation team</vt:lpstr>
    </vt:vector>
  </TitlesOfParts>
  <Company>Electricity North West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Second Tier Reward</dc:title>
  <dc:creator>Jane Stell</dc:creator>
  <cp:lastModifiedBy>Paul Turner</cp:lastModifiedBy>
  <cp:revision>86</cp:revision>
  <dcterms:created xsi:type="dcterms:W3CDTF">2018-07-05T10:55:48Z</dcterms:created>
  <dcterms:modified xsi:type="dcterms:W3CDTF">2018-07-12T07:37:07Z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0x010100FAFD54A5D6473B468DE06B48FEFEE6D900C13C5B54713EBA47AB99EF527CE10761</vt:lpwstr>
  </property>
  <property fmtid="{D5CDD505-2E9C-101B-9397-08002B2CF9AE}" pid="5" name="BJSCSummaryMarking">
    <vt:lpwstr>This item has no classification</vt:lpwstr>
  </property>
  <property fmtid="{D5CDD505-2E9C-101B-9397-08002B2CF9AE}" pid="6" name="BJSCInternalLabel">
    <vt:lpwstr>&lt;?xml version="1.0" encoding="us-ascii"?&gt;&lt;sisl xmlns:xsi="http://www.w3.org/2001/XMLSchema-instance" xmlns:xsd="http://www.w3.org/2001/XMLSchema" sislVersion="0" policy="973096ae-7329-4b3b-9368-47aeba6959e1" xmlns="http://www.boldonjames.com/2008/01/sie/internal/label" /&gt;</vt:lpwstr>
  </property>
  <property fmtid="{D5CDD505-2E9C-101B-9397-08002B2CF9AE}" pid="8" name="Order">
    <vt:r8>1576600</vt:r8>
  </property>
  <property fmtid="{D5CDD505-2E9C-101B-9397-08002B2CF9AE}" pid="10" name="Classification">
    <vt:lpwstr>Unclassified</vt:lpwstr>
  </property>
  <property fmtid="{D5CDD505-2E9C-101B-9397-08002B2CF9AE}" pid="11" name="BJSCc5a055b0-1bed-4579_x">
    <vt:lpwstr/>
  </property>
  <property fmtid="{D5CDD505-2E9C-101B-9397-08002B2CF9AE}" pid="13" name="BJSCdd9eba61-d6b9-469b_x">
    <vt:lpwstr/>
  </property>
</Properties>
</file>