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7"/>
  </p:notesMasterIdLst>
  <p:sldIdLst>
    <p:sldId id="256" r:id="rId6"/>
    <p:sldId id="257" r:id="rId7"/>
    <p:sldId id="258" r:id="rId8"/>
    <p:sldId id="259" r:id="rId9"/>
    <p:sldId id="260" r:id="rId10"/>
    <p:sldId id="266" r:id="rId11"/>
    <p:sldId id="261" r:id="rId12"/>
    <p:sldId id="262" r:id="rId13"/>
    <p:sldId id="265" r:id="rId14"/>
    <p:sldId id="263" r:id="rId15"/>
    <p:sldId id="264" r:id="rId16"/>
  </p:sldIdLst>
  <p:sldSz cx="6858000" cy="9144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hianne Ogilvie" initials="RO" lastIdx="6" clrIdx="0"/>
  <p:cmAuthor id="1" name="aldridget" initials="a" lastIdx="4"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47" autoAdjust="0"/>
    <p:restoredTop sz="94697" autoAdjust="0"/>
  </p:normalViewPr>
  <p:slideViewPr>
    <p:cSldViewPr>
      <p:cViewPr>
        <p:scale>
          <a:sx n="80" d="100"/>
          <a:sy n="80" d="100"/>
        </p:scale>
        <p:origin x="-3300" y="-78"/>
      </p:cViewPr>
      <p:guideLst>
        <p:guide orient="horz" pos="2880"/>
        <p:guide pos="2160"/>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9302" cy="496665"/>
          </a:xfrm>
          <a:prstGeom prst="rect">
            <a:avLst/>
          </a:prstGeom>
        </p:spPr>
        <p:txBody>
          <a:bodyPr vert="horz" lIns="88349" tIns="44175" rIns="88349" bIns="44175" rtlCol="0"/>
          <a:lstStyle>
            <a:lvl1pPr algn="l">
              <a:defRPr sz="1200"/>
            </a:lvl1pPr>
          </a:lstStyle>
          <a:p>
            <a:endParaRPr lang="en-GB"/>
          </a:p>
        </p:txBody>
      </p:sp>
      <p:sp>
        <p:nvSpPr>
          <p:cNvPr id="3" name="Date Placeholder 2"/>
          <p:cNvSpPr>
            <a:spLocks noGrp="1"/>
          </p:cNvSpPr>
          <p:nvPr>
            <p:ph type="dt" idx="1"/>
          </p:nvPr>
        </p:nvSpPr>
        <p:spPr>
          <a:xfrm>
            <a:off x="3854790" y="1"/>
            <a:ext cx="2949302" cy="496665"/>
          </a:xfrm>
          <a:prstGeom prst="rect">
            <a:avLst/>
          </a:prstGeom>
        </p:spPr>
        <p:txBody>
          <a:bodyPr vert="horz" lIns="88349" tIns="44175" rIns="88349" bIns="44175" rtlCol="0"/>
          <a:lstStyle>
            <a:lvl1pPr algn="r">
              <a:defRPr sz="1200"/>
            </a:lvl1pPr>
          </a:lstStyle>
          <a:p>
            <a:fld id="{2BF04FA9-3663-4711-B6D4-E5F5FA8F2AD0}" type="datetimeFigureOut">
              <a:rPr lang="en-GB" smtClean="0"/>
              <a:pPr/>
              <a:t>06/03/2015</a:t>
            </a:fld>
            <a:endParaRPr lang="en-GB"/>
          </a:p>
        </p:txBody>
      </p:sp>
      <p:sp>
        <p:nvSpPr>
          <p:cNvPr id="4" name="Slide Image Placeholder 3"/>
          <p:cNvSpPr>
            <a:spLocks noGrp="1" noRot="1" noChangeAspect="1"/>
          </p:cNvSpPr>
          <p:nvPr>
            <p:ph type="sldImg" idx="2"/>
          </p:nvPr>
        </p:nvSpPr>
        <p:spPr>
          <a:xfrm>
            <a:off x="2005013" y="746125"/>
            <a:ext cx="2795587" cy="3729038"/>
          </a:xfrm>
          <a:prstGeom prst="rect">
            <a:avLst/>
          </a:prstGeom>
          <a:noFill/>
          <a:ln w="12700">
            <a:solidFill>
              <a:prstClr val="black"/>
            </a:solidFill>
          </a:ln>
        </p:spPr>
        <p:txBody>
          <a:bodyPr vert="horz" lIns="88349" tIns="44175" rIns="88349" bIns="44175" rtlCol="0" anchor="ctr"/>
          <a:lstStyle/>
          <a:p>
            <a:endParaRPr lang="en-GB"/>
          </a:p>
        </p:txBody>
      </p:sp>
      <p:sp>
        <p:nvSpPr>
          <p:cNvPr id="5" name="Notes Placeholder 4"/>
          <p:cNvSpPr>
            <a:spLocks noGrp="1"/>
          </p:cNvSpPr>
          <p:nvPr>
            <p:ph type="body" sz="quarter" idx="3"/>
          </p:nvPr>
        </p:nvSpPr>
        <p:spPr>
          <a:xfrm>
            <a:off x="680258" y="4722946"/>
            <a:ext cx="5445099" cy="4474614"/>
          </a:xfrm>
          <a:prstGeom prst="rect">
            <a:avLst/>
          </a:prstGeom>
        </p:spPr>
        <p:txBody>
          <a:bodyPr vert="horz" lIns="88349" tIns="44175" rIns="88349" bIns="4417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5893"/>
            <a:ext cx="2949302" cy="496665"/>
          </a:xfrm>
          <a:prstGeom prst="rect">
            <a:avLst/>
          </a:prstGeom>
        </p:spPr>
        <p:txBody>
          <a:bodyPr vert="horz" lIns="88349" tIns="44175" rIns="88349" bIns="44175" rtlCol="0" anchor="b"/>
          <a:lstStyle>
            <a:lvl1pPr algn="l">
              <a:defRPr sz="1200"/>
            </a:lvl1pPr>
          </a:lstStyle>
          <a:p>
            <a:endParaRPr lang="en-GB"/>
          </a:p>
        </p:txBody>
      </p:sp>
      <p:sp>
        <p:nvSpPr>
          <p:cNvPr id="7" name="Slide Number Placeholder 6"/>
          <p:cNvSpPr>
            <a:spLocks noGrp="1"/>
          </p:cNvSpPr>
          <p:nvPr>
            <p:ph type="sldNum" sz="quarter" idx="5"/>
          </p:nvPr>
        </p:nvSpPr>
        <p:spPr>
          <a:xfrm>
            <a:off x="3854790" y="9445893"/>
            <a:ext cx="2949302" cy="496665"/>
          </a:xfrm>
          <a:prstGeom prst="rect">
            <a:avLst/>
          </a:prstGeom>
        </p:spPr>
        <p:txBody>
          <a:bodyPr vert="horz" lIns="88349" tIns="44175" rIns="88349" bIns="44175" rtlCol="0" anchor="b"/>
          <a:lstStyle>
            <a:lvl1pPr algn="r">
              <a:defRPr sz="1200"/>
            </a:lvl1pPr>
          </a:lstStyle>
          <a:p>
            <a:fld id="{4D87F0CA-6728-4A32-A889-2B37C048D41A}" type="slidenum">
              <a:rPr lang="en-GB" smtClean="0"/>
              <a:pPr/>
              <a:t>‹#›</a:t>
            </a:fld>
            <a:endParaRPr lang="en-GB"/>
          </a:p>
        </p:txBody>
      </p:sp>
    </p:spTree>
    <p:extLst>
      <p:ext uri="{BB962C8B-B14F-4D97-AF65-F5344CB8AC3E}">
        <p14:creationId xmlns:p14="http://schemas.microsoft.com/office/powerpoint/2010/main" val="1670844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D87F0CA-6728-4A32-A889-2B37C048D41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75DC4C3-366A-4A20-B49C-4EF21CCD0D85}" type="datetime1">
              <a:rPr lang="en-GB" smtClean="0"/>
              <a:pPr/>
              <a:t>06/03/2015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EE6D151-C3A3-4E04-9CDA-420FE3B7A6C3}"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A9B635-8F6F-49B3-BA7C-B25E78582FB6}" type="datetime1">
              <a:rPr lang="en-GB" smtClean="0"/>
              <a:pPr/>
              <a:t>06/03/2015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EE6D151-C3A3-4E04-9CDA-420FE3B7A6C3}"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FC5D186-7BAF-4554-8504-78A330ED046B}" type="datetime1">
              <a:rPr lang="en-GB" smtClean="0"/>
              <a:pPr/>
              <a:t>06/03/2015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EE6D151-C3A3-4E04-9CDA-420FE3B7A6C3}"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39AAC1-CED6-4FEE-BC5E-4FA5EF4B8D2B}" type="datetime1">
              <a:rPr lang="en-GB" smtClean="0"/>
              <a:pPr/>
              <a:t>06/03/2015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EE6D151-C3A3-4E04-9CDA-420FE3B7A6C3}"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F9E2F0-3AA7-46BD-B5A2-EA80F440DB09}" type="datetime1">
              <a:rPr lang="en-GB" smtClean="0"/>
              <a:pPr/>
              <a:t>06/03/2015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EE6D151-C3A3-4E04-9CDA-420FE3B7A6C3}"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9607798-D54D-45AF-9D81-E713D6D6CFCB}" type="datetime1">
              <a:rPr lang="en-GB" smtClean="0"/>
              <a:pPr/>
              <a:t>06/03/2015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EE6D151-C3A3-4E04-9CDA-420FE3B7A6C3}"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78371F7-B047-4BC9-B5BD-BEE79BCFEC45}" type="datetime1">
              <a:rPr lang="en-GB" smtClean="0"/>
              <a:pPr/>
              <a:t>06/03/2015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EE6D151-C3A3-4E04-9CDA-420FE3B7A6C3}"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8EABA38-6A48-4AF0-B380-E2A193D2BB43}" type="datetime1">
              <a:rPr lang="en-GB" smtClean="0"/>
              <a:pPr/>
              <a:t>06/03/2015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EE6D151-C3A3-4E04-9CDA-420FE3B7A6C3}"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2EE1AF-C9F7-4E1C-A3CF-848A7C5A3F22}" type="datetime1">
              <a:rPr lang="en-GB" smtClean="0"/>
              <a:pPr/>
              <a:t>06/03/2015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EE6D151-C3A3-4E04-9CDA-420FE3B7A6C3}"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6D1A0-31F8-45FB-9B14-4BC870C90ED3}" type="datetime1">
              <a:rPr lang="en-GB" smtClean="0"/>
              <a:pPr/>
              <a:t>06/03/2015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EE6D151-C3A3-4E04-9CDA-420FE3B7A6C3}"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D945A4-F924-4E05-926D-DBD814FD8BD4}" type="datetime1">
              <a:rPr lang="en-GB" smtClean="0"/>
              <a:pPr/>
              <a:t>06/03/2015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EE6D151-C3A3-4E04-9CDA-420FE3B7A6C3}"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25DBBB9-2D98-41B4-87D0-25A2AA960484}" type="datetime1">
              <a:rPr lang="en-GB" smtClean="0"/>
              <a:pPr/>
              <a:t>06/03/2015</a:t>
            </a:fld>
            <a:endParaRPr lang="en-GB" dirty="0"/>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EE6D151-C3A3-4E04-9CDA-420FE3B7A6C3}" type="slidenum">
              <a:rPr lang="en-GB" smtClean="0"/>
              <a:pPr/>
              <a:t>‹#›</a:t>
            </a:fld>
            <a:endParaRPr lang="en-GB" dirty="0"/>
          </a:p>
        </p:txBody>
      </p:sp>
      <p:pic>
        <p:nvPicPr>
          <p:cNvPr id="7" name="Picture 6" descr="LCNlogohires.jpg"/>
          <p:cNvPicPr>
            <a:picLocks noChangeAspect="1"/>
          </p:cNvPicPr>
          <p:nvPr userDrawn="1"/>
        </p:nvPicPr>
        <p:blipFill>
          <a:blip r:embed="rId13" cstate="print"/>
          <a:stretch>
            <a:fillRect/>
          </a:stretch>
        </p:blipFill>
        <p:spPr>
          <a:xfrm>
            <a:off x="648072" y="303654"/>
            <a:ext cx="1268760" cy="30790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000748610"/>
              </p:ext>
            </p:extLst>
          </p:nvPr>
        </p:nvGraphicFramePr>
        <p:xfrm>
          <a:off x="548680" y="1043608"/>
          <a:ext cx="5760640" cy="1296144"/>
        </p:xfrm>
        <a:graphic>
          <a:graphicData uri="http://schemas.openxmlformats.org/drawingml/2006/table">
            <a:tbl>
              <a:tblPr/>
              <a:tblGrid>
                <a:gridCol w="5760640"/>
              </a:tblGrid>
              <a:tr h="171183">
                <a:tc>
                  <a:txBody>
                    <a:bodyPr/>
                    <a:lstStyle/>
                    <a:p>
                      <a:pPr>
                        <a:lnSpc>
                          <a:spcPct val="115000"/>
                        </a:lnSpc>
                        <a:spcAft>
                          <a:spcPts val="0"/>
                        </a:spcAft>
                      </a:pPr>
                      <a:r>
                        <a:rPr lang="en-GB" sz="900" b="1" dirty="0">
                          <a:solidFill>
                            <a:srgbClr val="365F91"/>
                          </a:solidFill>
                          <a:latin typeface="Verdana"/>
                          <a:ea typeface="Calibri"/>
                          <a:cs typeface="Times New Roman"/>
                        </a:rPr>
                        <a:t>Notes on completion </a:t>
                      </a:r>
                      <a:endParaRPr lang="en-GB" sz="900" dirty="0">
                        <a:latin typeface="Calibri"/>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1124961">
                <a:tc>
                  <a:txBody>
                    <a:bodyPr/>
                    <a:lstStyle/>
                    <a:p>
                      <a:r>
                        <a:rPr lang="en-GB" sz="900"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Before completing this form, please refer to the Electricity Network Innovation Competition (NIC) Governance Document, which details all of the information that you are required to provide.</a:t>
                      </a:r>
                    </a:p>
                    <a:p>
                      <a:endParaRPr lang="en-GB" sz="900"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endParaRPr>
                    </a:p>
                    <a:p>
                      <a:r>
                        <a:rPr lang="en-GB" sz="900"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Please use Verdana size 10 font in your submission. The text entry areas are suggestions and the size of each text area can be altered if you need to provide more information in one section and less in another. In all cases the full-completed submission should not exceed </a:t>
                      </a:r>
                      <a:r>
                        <a:rPr lang="en-GB" sz="900" b="1" u="sng"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11 pages</a:t>
                      </a:r>
                      <a:r>
                        <a:rPr lang="en-GB" sz="900"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 in total. </a:t>
                      </a:r>
                    </a:p>
                    <a:p>
                      <a:endParaRPr lang="en-GB" sz="900" b="1"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endParaRPr>
                    </a:p>
                    <a:p>
                      <a:r>
                        <a:rPr lang="en-GB" sz="900" b="1"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Ofgem will publish all the information contained within the Screening submission</a:t>
                      </a:r>
                      <a:r>
                        <a:rPr lang="en-GB" sz="9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616294686"/>
              </p:ext>
            </p:extLst>
          </p:nvPr>
        </p:nvGraphicFramePr>
        <p:xfrm>
          <a:off x="548680" y="2339752"/>
          <a:ext cx="5760640" cy="1540059"/>
        </p:xfrm>
        <a:graphic>
          <a:graphicData uri="http://schemas.openxmlformats.org/drawingml/2006/table">
            <a:tbl>
              <a:tblPr/>
              <a:tblGrid>
                <a:gridCol w="5760640"/>
              </a:tblGrid>
              <a:tr h="137782">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Funding</a:t>
                      </a:r>
                      <a:r>
                        <a:rPr lang="en-GB" sz="900" b="1" baseline="0" dirty="0" smtClean="0">
                          <a:solidFill>
                            <a:srgbClr val="365F91"/>
                          </a:solidFill>
                          <a:latin typeface="Verdana" pitchFamily="34" charset="0"/>
                          <a:ea typeface="Calibri"/>
                          <a:cs typeface="Times New Roman"/>
                        </a:rPr>
                        <a:t> Licensee</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264925">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264">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Network Licence Project Partners</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270326">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60222">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Funding Licensee area </a:t>
                      </a:r>
                      <a:r>
                        <a:rPr lang="en-GB" sz="700" b="0" i="1" dirty="0" smtClean="0">
                          <a:solidFill>
                            <a:schemeClr val="tx1"/>
                          </a:solidFill>
                          <a:latin typeface="Verdana" pitchFamily="34" charset="0"/>
                          <a:ea typeface="Calibri"/>
                          <a:cs typeface="Times New Roman"/>
                        </a:rPr>
                        <a:t>(or where the licensee does not operate in a specific area the geographic location(s) of the Project)</a:t>
                      </a:r>
                      <a:endParaRPr lang="en-GB" sz="700" b="0" i="1" dirty="0">
                        <a:solidFill>
                          <a:schemeClr val="tx1"/>
                        </a:solidFill>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418649">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920441826"/>
              </p:ext>
            </p:extLst>
          </p:nvPr>
        </p:nvGraphicFramePr>
        <p:xfrm>
          <a:off x="548680" y="3851919"/>
          <a:ext cx="5760640" cy="4979470"/>
        </p:xfrm>
        <a:graphic>
          <a:graphicData uri="http://schemas.openxmlformats.org/drawingml/2006/table">
            <a:tbl>
              <a:tblPr>
                <a:effectLst>
                  <a:outerShdw dist="50800" dir="5400000" algn="ctr" rotWithShape="0">
                    <a:schemeClr val="bg1"/>
                  </a:outerShdw>
                </a:effectLst>
              </a:tblPr>
              <a:tblGrid>
                <a:gridCol w="1512168"/>
                <a:gridCol w="1368152"/>
                <a:gridCol w="1656184"/>
                <a:gridCol w="1224136"/>
              </a:tblGrid>
              <a:tr h="162432">
                <a:tc gridSpan="4">
                  <a:txBody>
                    <a:bodyPr/>
                    <a:lstStyle/>
                    <a:p>
                      <a:pPr>
                        <a:lnSpc>
                          <a:spcPct val="115000"/>
                        </a:lnSpc>
                        <a:spcAft>
                          <a:spcPts val="0"/>
                        </a:spcAft>
                      </a:pPr>
                      <a:r>
                        <a:rPr lang="en-GB" sz="900" b="1" dirty="0">
                          <a:solidFill>
                            <a:srgbClr val="365F91"/>
                          </a:solidFill>
                          <a:latin typeface="Verdana" pitchFamily="34" charset="0"/>
                          <a:ea typeface="Calibri"/>
                          <a:cs typeface="Times New Roman"/>
                        </a:rPr>
                        <a:t>Project title</a:t>
                      </a: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404092">
                <a:tc gridSpan="4">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162432">
                <a:tc gridSpan="4">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Project Summary</a:t>
                      </a: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29722">
                <a:tc gridSpan="4">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700" i="1" dirty="0" smtClean="0">
                          <a:latin typeface="Verdana" pitchFamily="34" charset="0"/>
                          <a:ea typeface="Calibri"/>
                          <a:cs typeface="Times New Roman"/>
                        </a:rPr>
                        <a:t>The</a:t>
                      </a:r>
                      <a:r>
                        <a:rPr lang="en-GB" sz="700" i="1" baseline="0" dirty="0" smtClean="0">
                          <a:latin typeface="Verdana" pitchFamily="34" charset="0"/>
                          <a:ea typeface="Calibri"/>
                          <a:cs typeface="Times New Roman"/>
                        </a:rPr>
                        <a:t> Licensee must</a:t>
                      </a:r>
                      <a:r>
                        <a:rPr lang="en-GB" sz="700" i="1" dirty="0" smtClean="0">
                          <a:latin typeface="Verdana" pitchFamily="34" charset="0"/>
                          <a:ea typeface="Calibri"/>
                          <a:cs typeface="Times New Roman"/>
                        </a:rPr>
                        <a:t> provide an approximate Project start and end date.</a:t>
                      </a: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2683666">
                <a:tc gridSpan="4">
                  <a:txBody>
                    <a:bodyPr/>
                    <a:lstStyle/>
                    <a:p>
                      <a:pPr>
                        <a:lnSpc>
                          <a:spcPct val="115000"/>
                        </a:lnSpc>
                        <a:spcAft>
                          <a:spcPts val="0"/>
                        </a:spcAft>
                      </a:pPr>
                      <a:endParaRPr lang="en-GB" sz="700" i="1"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62432">
                <a:tc gridSpan="4">
                  <a:txBody>
                    <a:bodyPr/>
                    <a:lstStyle/>
                    <a:p>
                      <a:pPr>
                        <a:lnSpc>
                          <a:spcPct val="115000"/>
                        </a:lnSpc>
                        <a:spcAft>
                          <a:spcPts val="0"/>
                        </a:spcAft>
                      </a:pPr>
                      <a:r>
                        <a:rPr lang="en-GB" sz="900" b="1" dirty="0">
                          <a:solidFill>
                            <a:srgbClr val="365F91"/>
                          </a:solidFill>
                          <a:latin typeface="Verdana" pitchFamily="34" charset="0"/>
                          <a:ea typeface="Calibri"/>
                          <a:cs typeface="Times New Roman"/>
                        </a:rPr>
                        <a:t>Estimated Project funding</a:t>
                      </a: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50307">
                <a:tc gridSpan="4">
                  <a:txBody>
                    <a:bodyPr/>
                    <a:lstStyle/>
                    <a:p>
                      <a:pPr>
                        <a:lnSpc>
                          <a:spcPct val="115000"/>
                        </a:lnSpc>
                        <a:spcAft>
                          <a:spcPts val="0"/>
                        </a:spcAft>
                      </a:pPr>
                      <a:r>
                        <a:rPr lang="en-GB" sz="700" i="1" dirty="0" smtClean="0">
                          <a:latin typeface="Verdana" pitchFamily="34" charset="0"/>
                          <a:ea typeface="Calibri"/>
                          <a:cs typeface="Times New Roman"/>
                        </a:rPr>
                        <a:t>The Licensee must provide </a:t>
                      </a:r>
                      <a:r>
                        <a:rPr lang="en-GB" sz="700" i="1" dirty="0">
                          <a:latin typeface="Verdana" pitchFamily="34" charset="0"/>
                          <a:ea typeface="Calibri"/>
                          <a:cs typeface="Times New Roman"/>
                        </a:rPr>
                        <a:t>an approximate figure of the total cost of the project and the </a:t>
                      </a:r>
                      <a:r>
                        <a:rPr lang="en-GB" sz="700" i="1" dirty="0" smtClean="0">
                          <a:latin typeface="Verdana" pitchFamily="34" charset="0"/>
                          <a:ea typeface="Calibri"/>
                          <a:cs typeface="Times New Roman"/>
                        </a:rPr>
                        <a:t>NIC </a:t>
                      </a:r>
                      <a:r>
                        <a:rPr lang="en-GB" sz="700" i="1" dirty="0">
                          <a:latin typeface="Verdana" pitchFamily="34" charset="0"/>
                          <a:ea typeface="Calibri"/>
                          <a:cs typeface="Times New Roman"/>
                        </a:rPr>
                        <a:t>funding </a:t>
                      </a:r>
                      <a:r>
                        <a:rPr lang="en-GB" sz="700" i="1" dirty="0" smtClean="0">
                          <a:latin typeface="Verdana" pitchFamily="34" charset="0"/>
                          <a:ea typeface="Calibri"/>
                          <a:cs typeface="Times New Roman"/>
                        </a:rPr>
                        <a:t>it is </a:t>
                      </a:r>
                      <a:r>
                        <a:rPr lang="en-GB" sz="700" i="1" dirty="0">
                          <a:latin typeface="Verdana" pitchFamily="34" charset="0"/>
                          <a:ea typeface="Calibri"/>
                          <a:cs typeface="Times New Roman"/>
                        </a:rPr>
                        <a:t>applying </a:t>
                      </a:r>
                      <a:r>
                        <a:rPr lang="en-GB" sz="700" i="1" dirty="0" smtClean="0">
                          <a:latin typeface="Verdana" pitchFamily="34" charset="0"/>
                          <a:ea typeface="Calibri"/>
                          <a:cs typeface="Times New Roman"/>
                        </a:rPr>
                        <a:t>for.</a:t>
                      </a:r>
                      <a:endParaRPr lang="en-GB" sz="700" i="1"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240620">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Total cost of Project</a:t>
                      </a:r>
                      <a:endParaRPr lang="en-GB" sz="900" dirty="0">
                        <a:latin typeface="Verdana" pitchFamily="34" charset="0"/>
                        <a:ea typeface="Calibri"/>
                        <a:cs typeface="Times New Roman"/>
                      </a:endParaRPr>
                    </a:p>
                  </a:txBody>
                  <a:tcPr marL="45593" marR="455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NIC </a:t>
                      </a:r>
                      <a:r>
                        <a:rPr lang="en-GB" sz="900" b="1" dirty="0">
                          <a:solidFill>
                            <a:srgbClr val="365F91"/>
                          </a:solidFill>
                          <a:latin typeface="Verdana" pitchFamily="34" charset="0"/>
                          <a:ea typeface="Calibri"/>
                          <a:cs typeface="Times New Roman"/>
                        </a:rPr>
                        <a:t>funding requested</a:t>
                      </a:r>
                      <a:endParaRPr lang="en-GB" sz="900" dirty="0">
                        <a:latin typeface="Verdana" pitchFamily="34" charset="0"/>
                        <a:ea typeface="Calibri"/>
                        <a:cs typeface="Times New Roman"/>
                      </a:endParaRPr>
                    </a:p>
                  </a:txBody>
                  <a:tcPr marL="45593" marR="455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30">
                <a:tc rowSpan="2">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Cross Sector Projects only: requested funding from Gas</a:t>
                      </a:r>
                      <a:r>
                        <a:rPr lang="en-GB" sz="900" b="1" baseline="0" dirty="0" smtClean="0">
                          <a:solidFill>
                            <a:srgbClr val="365F91"/>
                          </a:solidFill>
                          <a:latin typeface="Verdana" pitchFamily="34" charset="0"/>
                          <a:ea typeface="Calibri"/>
                          <a:cs typeface="Times New Roman"/>
                        </a:rPr>
                        <a:t> NIC </a:t>
                      </a:r>
                      <a:r>
                        <a:rPr lang="en-GB" sz="900" b="1" baseline="0" dirty="0" smtClean="0">
                          <a:solidFill>
                            <a:schemeClr val="accent1">
                              <a:lumMod val="75000"/>
                            </a:schemeClr>
                          </a:solidFill>
                          <a:latin typeface="Verdana" pitchFamily="34" charset="0"/>
                          <a:ea typeface="Calibri"/>
                          <a:cs typeface="Times New Roman"/>
                        </a:rPr>
                        <a:t>or NIA</a:t>
                      </a:r>
                      <a:r>
                        <a:rPr lang="en-GB" sz="900" b="1" baseline="0" dirty="0" smtClean="0">
                          <a:solidFill>
                            <a:srgbClr val="365F91"/>
                          </a:solidFill>
                          <a:latin typeface="Verdana" pitchFamily="34" charset="0"/>
                          <a:ea typeface="Calibri"/>
                          <a:cs typeface="Times New Roman"/>
                        </a:rPr>
                        <a:t>?</a:t>
                      </a:r>
                      <a:endParaRPr lang="en-GB" sz="900" dirty="0">
                        <a:solidFill>
                          <a:srgbClr val="7030A0"/>
                        </a:solidFill>
                        <a:latin typeface="Verdana" pitchFamily="34" charset="0"/>
                        <a:ea typeface="Calibri"/>
                        <a:cs typeface="Times New Roman"/>
                      </a:endParaRPr>
                    </a:p>
                  </a:txBody>
                  <a:tcPr marL="45593" marR="455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gridSpan="3">
                  <a:txBody>
                    <a:bodyPr/>
                    <a:lstStyle/>
                    <a:p>
                      <a:pPr>
                        <a:lnSpc>
                          <a:spcPct val="115000"/>
                        </a:lnSpc>
                        <a:spcAft>
                          <a:spcPts val="0"/>
                        </a:spcAft>
                      </a:pPr>
                      <a:r>
                        <a:rPr lang="en-GB" sz="700" i="1" dirty="0" smtClean="0">
                          <a:latin typeface="Verdana" pitchFamily="34" charset="0"/>
                          <a:ea typeface="Calibri"/>
                          <a:cs typeface="Times New Roman"/>
                        </a:rPr>
                        <a:t>If yes, please specify</a:t>
                      </a:r>
                      <a:endParaRPr lang="en-GB" sz="7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hMerge="1">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1337">
                <a:tc vMerge="1">
                  <a:txBody>
                    <a:bodyPr/>
                    <a:lstStyle/>
                    <a:p>
                      <a:endParaRPr lang="en-GB"/>
                    </a:p>
                  </a:txBody>
                  <a:tcPr/>
                </a:tc>
                <a:tc gridSpan="3">
                  <a:txBody>
                    <a:bodyPr/>
                    <a:lstStyle/>
                    <a:p>
                      <a:pPr>
                        <a:lnSpc>
                          <a:spcPct val="115000"/>
                        </a:lnSpc>
                        <a:spcAft>
                          <a:spcPts val="0"/>
                        </a:spcAft>
                      </a:pPr>
                      <a:endParaRPr lang="en-GB" sz="7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r>
            </a:tbl>
          </a:graphicData>
        </a:graphic>
      </p:graphicFrame>
      <p:sp>
        <p:nvSpPr>
          <p:cNvPr id="11265" name="Rectangle 1"/>
          <p:cNvSpPr>
            <a:spLocks noChangeArrowheads="1"/>
          </p:cNvSpPr>
          <p:nvPr/>
        </p:nvSpPr>
        <p:spPr bwMode="auto">
          <a:xfrm>
            <a:off x="260648" y="467544"/>
            <a:ext cx="6336704"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b="1" i="0" u="none" strike="noStrike" cap="none" normalizeH="0" baseline="0" dirty="0" smtClean="0">
                <a:ln>
                  <a:noFill/>
                </a:ln>
                <a:solidFill>
                  <a:srgbClr val="365F91"/>
                </a:solidFill>
                <a:effectLst/>
                <a:latin typeface="Verdana" pitchFamily="34" charset="0"/>
                <a:ea typeface="Calibri" pitchFamily="34" charset="0"/>
                <a:cs typeface="Times New Roman" pitchFamily="18" charset="0"/>
              </a:rPr>
              <a:t>Electricity Network Innovation Competition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b="1" i="0" u="none" strike="noStrike" cap="none" normalizeH="0" baseline="0" dirty="0" smtClean="0">
                <a:ln>
                  <a:noFill/>
                </a:ln>
                <a:solidFill>
                  <a:srgbClr val="365F91"/>
                </a:solidFill>
                <a:effectLst/>
                <a:latin typeface="Verdana" pitchFamily="34" charset="0"/>
                <a:ea typeface="Calibri" pitchFamily="34" charset="0"/>
                <a:cs typeface="Times New Roman" pitchFamily="18" charset="0"/>
              </a:rPr>
              <a:t>Screening Submission Pro-forma</a:t>
            </a:r>
            <a:endParaRPr kumimoji="0" lang="en-GB" sz="700" b="0" i="0" u="none" strike="noStrike" cap="none" normalizeH="0" baseline="0" dirty="0" smtClean="0">
              <a:ln>
                <a:noFill/>
              </a:ln>
              <a:solidFill>
                <a:schemeClr val="tx1"/>
              </a:solidFill>
              <a:effectLst/>
              <a:latin typeface="Arial" pitchFamily="34" charset="0"/>
            </a:endParaRPr>
          </a:p>
        </p:txBody>
      </p:sp>
      <p:sp>
        <p:nvSpPr>
          <p:cNvPr id="7" name="Slide Number Placeholder 6"/>
          <p:cNvSpPr>
            <a:spLocks noGrp="1"/>
          </p:cNvSpPr>
          <p:nvPr>
            <p:ph type="sldNum" sz="quarter" idx="12"/>
          </p:nvPr>
        </p:nvSpPr>
        <p:spPr/>
        <p:txBody>
          <a:bodyPr/>
          <a:lstStyle/>
          <a:p>
            <a:fld id="{BEE6D151-C3A3-4E04-9CDA-420FE3B7A6C3}" type="slidenum">
              <a:rPr lang="en-GB" smtClean="0"/>
              <a:pPr/>
              <a:t>1</a:t>
            </a:fld>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441646783"/>
              </p:ext>
            </p:extLst>
          </p:nvPr>
        </p:nvGraphicFramePr>
        <p:xfrm>
          <a:off x="476672" y="755576"/>
          <a:ext cx="5760640" cy="7992887"/>
        </p:xfrm>
        <a:graphic>
          <a:graphicData uri="http://schemas.openxmlformats.org/drawingml/2006/table">
            <a:tbl>
              <a:tblPr/>
              <a:tblGrid>
                <a:gridCol w="5760640"/>
              </a:tblGrid>
              <a:tr h="213377">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Details of cross sector aspects</a:t>
                      </a:r>
                      <a:endParaRPr lang="en-GB" sz="9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76348">
                <a:tc>
                  <a:txBody>
                    <a:bodyPr/>
                    <a:lstStyle/>
                    <a:p>
                      <a:pPr>
                        <a:lnSpc>
                          <a:spcPct val="115000"/>
                        </a:lnSpc>
                        <a:spcAft>
                          <a:spcPts val="0"/>
                        </a:spcAft>
                      </a:pPr>
                      <a:r>
                        <a:rPr lang="en-GB" sz="700" i="1" dirty="0" smtClean="0">
                          <a:latin typeface="Verdana" pitchFamily="34" charset="0"/>
                          <a:ea typeface="Calibri"/>
                          <a:cs typeface="Times New Roman"/>
                        </a:rPr>
                        <a:t>The Licensee should complete</a:t>
                      </a:r>
                      <a:r>
                        <a:rPr lang="en-GB" sz="700" i="1" baseline="0" dirty="0" smtClean="0">
                          <a:latin typeface="Verdana" pitchFamily="34" charset="0"/>
                          <a:ea typeface="Calibri"/>
                          <a:cs typeface="Times New Roman"/>
                        </a:rPr>
                        <a:t> this box only if this Project forms part of a larger cross sector Project that is seeking funding from multiple competitions (</a:t>
                      </a:r>
                      <a:r>
                        <a:rPr lang="en-GB" sz="700" i="1" baseline="0" dirty="0" smtClean="0">
                          <a:solidFill>
                            <a:schemeClr val="tx1"/>
                          </a:solidFill>
                          <a:latin typeface="Verdana" pitchFamily="34" charset="0"/>
                          <a:ea typeface="Calibri"/>
                          <a:cs typeface="Times New Roman"/>
                        </a:rPr>
                        <a:t>Electricity NIC </a:t>
                      </a:r>
                      <a:r>
                        <a:rPr lang="en-GB" sz="700" i="1" baseline="0" dirty="0" smtClean="0">
                          <a:solidFill>
                            <a:schemeClr val="tx1"/>
                          </a:solidFill>
                          <a:latin typeface="Verdana" pitchFamily="34" charset="0"/>
                          <a:ea typeface="Calibri"/>
                          <a:cs typeface="Times New Roman"/>
                        </a:rPr>
                        <a:t>and </a:t>
                      </a:r>
                      <a:r>
                        <a:rPr lang="en-GB" sz="700" i="1" baseline="0" dirty="0" smtClean="0">
                          <a:solidFill>
                            <a:schemeClr val="tx1"/>
                          </a:solidFill>
                          <a:latin typeface="Verdana" pitchFamily="34" charset="0"/>
                          <a:ea typeface="Calibri"/>
                          <a:cs typeface="Times New Roman"/>
                        </a:rPr>
                        <a:t>Gas NIC</a:t>
                      </a:r>
                      <a:r>
                        <a:rPr lang="en-GB" sz="700" i="1" baseline="0" dirty="0" smtClean="0">
                          <a:latin typeface="Verdana" pitchFamily="34" charset="0"/>
                          <a:ea typeface="Calibri"/>
                          <a:cs typeface="Times New Roman"/>
                        </a:rPr>
                        <a:t>). </a:t>
                      </a:r>
                      <a:r>
                        <a:rPr lang="en-GB" sz="700" i="1" baseline="0" dirty="0" smtClean="0">
                          <a:latin typeface="Verdana" pitchFamily="34" charset="0"/>
                          <a:ea typeface="Calibri"/>
                          <a:cs typeface="Times New Roman"/>
                        </a:rPr>
                        <a:t>The Licensee must explain about the Project it will be collaborating with, how it all fits together, and must also add a justification for the funding split. </a:t>
                      </a:r>
                      <a:endParaRPr lang="en-GB" sz="700" i="1"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7403162">
                <a:tc>
                  <a:txBody>
                    <a:bodyPr/>
                    <a:lstStyle/>
                    <a:p>
                      <a:pPr>
                        <a:lnSpc>
                          <a:spcPct val="115000"/>
                        </a:lnSpc>
                        <a:spcAft>
                          <a:spcPts val="0"/>
                        </a:spcAft>
                      </a:pPr>
                      <a:endParaRPr lang="en-GB" sz="8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fld id="{BEE6D151-C3A3-4E04-9CDA-420FE3B7A6C3}" type="slidenum">
              <a:rPr lang="en-GB" smtClean="0"/>
              <a:pPr/>
              <a:t>10</a:t>
            </a:fld>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530475990"/>
              </p:ext>
            </p:extLst>
          </p:nvPr>
        </p:nvGraphicFramePr>
        <p:xfrm>
          <a:off x="620688" y="5220072"/>
          <a:ext cx="5760640" cy="3240358"/>
        </p:xfrm>
        <a:graphic>
          <a:graphicData uri="http://schemas.openxmlformats.org/drawingml/2006/table">
            <a:tbl>
              <a:tblPr/>
              <a:tblGrid>
                <a:gridCol w="5760640"/>
              </a:tblGrid>
              <a:tr h="181577">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Contact name</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19551">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77">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Contact Address</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975148">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77">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E-mail</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98672">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77">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Direct telephone line</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19551">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77">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Job title</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19551">
                <a:tc>
                  <a:txBody>
                    <a:bodyPr/>
                    <a:lstStyle/>
                    <a:p>
                      <a:pPr>
                        <a:lnSpc>
                          <a:spcPct val="115000"/>
                        </a:lnSpc>
                        <a:spcAft>
                          <a:spcPts val="0"/>
                        </a:spcAft>
                      </a:pPr>
                      <a:endParaRPr lang="en-GB" sz="900" dirty="0">
                        <a:solidFill>
                          <a:srgbClr val="365F91"/>
                        </a:solidFill>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2"/>
          </p:nvPr>
        </p:nvSpPr>
        <p:spPr/>
        <p:txBody>
          <a:bodyPr/>
          <a:lstStyle/>
          <a:p>
            <a:fld id="{BEE6D151-C3A3-4E04-9CDA-420FE3B7A6C3}" type="slidenum">
              <a:rPr lang="en-GB" smtClean="0"/>
              <a:pPr/>
              <a:t>11</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936861139"/>
              </p:ext>
            </p:extLst>
          </p:nvPr>
        </p:nvGraphicFramePr>
        <p:xfrm>
          <a:off x="620688" y="683568"/>
          <a:ext cx="5760640" cy="4536504"/>
        </p:xfrm>
        <a:graphic>
          <a:graphicData uri="http://schemas.openxmlformats.org/drawingml/2006/table">
            <a:tbl>
              <a:tblPr/>
              <a:tblGrid>
                <a:gridCol w="5760640"/>
              </a:tblGrid>
              <a:tr h="219545">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Any further detail the Licensee feels may support its submission</a:t>
                      </a:r>
                      <a:endParaRPr lang="en-GB" sz="900" dirty="0">
                        <a:latin typeface="Verdana" pitchFamily="34" charset="0"/>
                        <a:ea typeface="Calibri"/>
                        <a:cs typeface="Times New Roman"/>
                      </a:endParaRPr>
                    </a:p>
                  </a:txBody>
                  <a:tcPr marL="32589" marR="32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4316959">
                <a:tc>
                  <a:txBody>
                    <a:bodyPr/>
                    <a:lstStyle/>
                    <a:p>
                      <a:pPr>
                        <a:lnSpc>
                          <a:spcPct val="115000"/>
                        </a:lnSpc>
                        <a:spcAft>
                          <a:spcPts val="0"/>
                        </a:spcAft>
                      </a:pPr>
                      <a:endParaRPr lang="en-GB" sz="900" dirty="0">
                        <a:latin typeface="Verdana" pitchFamily="34" charset="0"/>
                        <a:ea typeface="Calibri"/>
                        <a:cs typeface="Times New Roman"/>
                      </a:endParaRPr>
                    </a:p>
                  </a:txBody>
                  <a:tcPr marL="32589" marR="32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14002079"/>
              </p:ext>
            </p:extLst>
          </p:nvPr>
        </p:nvGraphicFramePr>
        <p:xfrm>
          <a:off x="548680" y="683568"/>
          <a:ext cx="5760640" cy="5472608"/>
        </p:xfrm>
        <a:graphic>
          <a:graphicData uri="http://schemas.openxmlformats.org/drawingml/2006/table">
            <a:tbl>
              <a:tblPr/>
              <a:tblGrid>
                <a:gridCol w="5760640"/>
              </a:tblGrid>
              <a:tr h="168425">
                <a:tc>
                  <a:txBody>
                    <a:bodyPr/>
                    <a:lstStyle/>
                    <a:p>
                      <a:pPr>
                        <a:lnSpc>
                          <a:spcPct val="115000"/>
                        </a:lnSpc>
                        <a:spcAft>
                          <a:spcPts val="0"/>
                        </a:spcAft>
                      </a:pPr>
                      <a:r>
                        <a:rPr lang="en-GB" sz="900" b="1" dirty="0" smtClean="0">
                          <a:solidFill>
                            <a:schemeClr val="accent1">
                              <a:lumMod val="75000"/>
                            </a:schemeClr>
                          </a:solidFill>
                          <a:latin typeface="Verdana" pitchFamily="34" charset="0"/>
                          <a:ea typeface="Calibri"/>
                          <a:cs typeface="Times New Roman"/>
                        </a:rPr>
                        <a:t>Problem(s)</a:t>
                      </a:r>
                      <a:endParaRPr lang="en-GB" sz="900" dirty="0">
                        <a:solidFill>
                          <a:schemeClr val="accent1">
                            <a:lumMod val="75000"/>
                          </a:schemeClr>
                        </a:solidFill>
                        <a:latin typeface="Verdana" pitchFamily="34" charset="0"/>
                        <a:ea typeface="Calibri"/>
                        <a:cs typeface="Times New Roman"/>
                      </a:endParaRPr>
                    </a:p>
                  </a:txBody>
                  <a:tcPr marL="35853" marR="358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124318">
                <a:tc>
                  <a:txBody>
                    <a:bodyPr/>
                    <a:lstStyle/>
                    <a:p>
                      <a:pPr>
                        <a:lnSpc>
                          <a:spcPct val="115000"/>
                        </a:lnSpc>
                        <a:spcAft>
                          <a:spcPts val="0"/>
                        </a:spcAft>
                      </a:pPr>
                      <a:r>
                        <a:rPr lang="en-GB" sz="700" i="1" dirty="0" smtClean="0">
                          <a:latin typeface="Verdana" pitchFamily="34" charset="0"/>
                          <a:ea typeface="Calibri"/>
                          <a:cs typeface="Times New Roman"/>
                        </a:rPr>
                        <a:t>The Licensee must </a:t>
                      </a:r>
                      <a:r>
                        <a:rPr lang="en-GB" sz="700" i="1" dirty="0">
                          <a:latin typeface="Verdana" pitchFamily="34" charset="0"/>
                          <a:ea typeface="Calibri"/>
                          <a:cs typeface="Times New Roman"/>
                        </a:rPr>
                        <a:t>provide a narrative which explains the Problem(s) which the Project is seeking to address.</a:t>
                      </a:r>
                      <a:endParaRPr lang="en-GB" sz="700" dirty="0">
                        <a:latin typeface="Verdana" pitchFamily="34" charset="0"/>
                        <a:ea typeface="Calibri"/>
                        <a:cs typeface="Times New Roman"/>
                      </a:endParaRPr>
                    </a:p>
                  </a:txBody>
                  <a:tcPr marL="35853" marR="358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5179865">
                <a:tc>
                  <a:txBody>
                    <a:bodyPr/>
                    <a:lstStyle/>
                    <a:p>
                      <a:pPr>
                        <a:lnSpc>
                          <a:spcPct val="115000"/>
                        </a:lnSpc>
                        <a:spcAft>
                          <a:spcPts val="0"/>
                        </a:spcAft>
                      </a:pPr>
                      <a:endParaRPr lang="en-GB" sz="900" dirty="0">
                        <a:latin typeface="Verdana" pitchFamily="34" charset="0"/>
                        <a:ea typeface="Calibri"/>
                        <a:cs typeface="Times New Roman"/>
                      </a:endParaRPr>
                    </a:p>
                  </a:txBody>
                  <a:tcPr marL="35853" marR="358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Table 4"/>
          <p:cNvGraphicFramePr>
            <a:graphicFrameLocks noGrp="1"/>
          </p:cNvGraphicFramePr>
          <p:nvPr/>
        </p:nvGraphicFramePr>
        <p:xfrm>
          <a:off x="548680" y="6156176"/>
          <a:ext cx="5760640" cy="2664296"/>
        </p:xfrm>
        <a:graphic>
          <a:graphicData uri="http://schemas.openxmlformats.org/drawingml/2006/table">
            <a:tbl>
              <a:tblPr/>
              <a:tblGrid>
                <a:gridCol w="5760640"/>
              </a:tblGrid>
              <a:tr h="175858">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Method(s)</a:t>
                      </a: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255793">
                <a:tc>
                  <a:txBody>
                    <a:bodyPr/>
                    <a:lstStyle/>
                    <a:p>
                      <a:pPr>
                        <a:lnSpc>
                          <a:spcPct val="115000"/>
                        </a:lnSpc>
                        <a:spcAft>
                          <a:spcPts val="0"/>
                        </a:spcAft>
                      </a:pPr>
                      <a:r>
                        <a:rPr lang="en-GB" sz="700" i="1" dirty="0" smtClean="0">
                          <a:latin typeface="Verdana" pitchFamily="34" charset="0"/>
                          <a:ea typeface="Calibri"/>
                          <a:cs typeface="Times New Roman"/>
                        </a:rPr>
                        <a:t>The Licensee must </a:t>
                      </a:r>
                      <a:r>
                        <a:rPr lang="en-GB" sz="700" i="1" dirty="0">
                          <a:latin typeface="Verdana" pitchFamily="34" charset="0"/>
                          <a:ea typeface="Calibri"/>
                          <a:cs typeface="Times New Roman"/>
                        </a:rPr>
                        <a:t>describe the Method(s) which are being </a:t>
                      </a:r>
                      <a:r>
                        <a:rPr lang="en-GB" sz="700" i="1" dirty="0" smtClean="0">
                          <a:latin typeface="Verdana" pitchFamily="34" charset="0"/>
                          <a:ea typeface="Calibri"/>
                          <a:cs typeface="Times New Roman"/>
                        </a:rPr>
                        <a:t>demonstrated</a:t>
                      </a:r>
                      <a:r>
                        <a:rPr lang="en-GB" sz="700" i="1" baseline="0" dirty="0" smtClean="0">
                          <a:latin typeface="Verdana" pitchFamily="34" charset="0"/>
                          <a:ea typeface="Calibri"/>
                          <a:cs typeface="Times New Roman"/>
                        </a:rPr>
                        <a:t> or developed</a:t>
                      </a:r>
                      <a:r>
                        <a:rPr lang="en-GB" sz="700" i="1" dirty="0" smtClean="0">
                          <a:latin typeface="Verdana" pitchFamily="34" charset="0"/>
                          <a:ea typeface="Calibri"/>
                          <a:cs typeface="Times New Roman"/>
                        </a:rPr>
                        <a:t>. It must also outline </a:t>
                      </a:r>
                      <a:r>
                        <a:rPr lang="en-GB" sz="700" i="1" dirty="0">
                          <a:latin typeface="Verdana" pitchFamily="34" charset="0"/>
                          <a:ea typeface="Calibri"/>
                          <a:cs typeface="Times New Roman"/>
                        </a:rPr>
                        <a:t>how the Method(s) could solve the Problem. The type of Method should be identified where possible </a:t>
                      </a:r>
                      <a:r>
                        <a:rPr lang="en-GB" sz="700" i="1" dirty="0" err="1" smtClean="0">
                          <a:latin typeface="Verdana" pitchFamily="34" charset="0"/>
                          <a:ea typeface="Calibri"/>
                          <a:cs typeface="Times New Roman"/>
                        </a:rPr>
                        <a:t>eg</a:t>
                      </a:r>
                      <a:r>
                        <a:rPr lang="en-GB" sz="700" i="1" dirty="0" smtClean="0">
                          <a:latin typeface="Verdana" pitchFamily="34" charset="0"/>
                          <a:ea typeface="Calibri"/>
                          <a:cs typeface="Times New Roman"/>
                        </a:rPr>
                        <a:t> technical, commercial etc.</a:t>
                      </a:r>
                      <a:endParaRPr lang="en-GB" sz="7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2232645">
                <a:tc>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p:txBody>
          <a:bodyPr/>
          <a:lstStyle/>
          <a:p>
            <a:fld id="{BEE6D151-C3A3-4E04-9CDA-420FE3B7A6C3}" type="slidenum">
              <a:rPr lang="en-GB" smtClean="0"/>
              <a:pPr/>
              <a:t>2</a:t>
            </a:fld>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48678" y="683568"/>
          <a:ext cx="5760642" cy="3456384"/>
        </p:xfrm>
        <a:graphic>
          <a:graphicData uri="http://schemas.openxmlformats.org/drawingml/2006/table">
            <a:tbl>
              <a:tblPr/>
              <a:tblGrid>
                <a:gridCol w="5760642"/>
              </a:tblGrid>
              <a:tr h="179600">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Method(s</a:t>
                      </a:r>
                      <a:r>
                        <a:rPr lang="en-GB" sz="900" b="1" dirty="0" smtClean="0">
                          <a:solidFill>
                            <a:srgbClr val="365F91"/>
                          </a:solidFill>
                          <a:latin typeface="Verdana" pitchFamily="34" charset="0"/>
                          <a:ea typeface="Calibri"/>
                          <a:cs typeface="Times New Roman"/>
                        </a:rPr>
                        <a:t>) continued</a:t>
                      </a: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76784">
                <a:tc>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974626807"/>
              </p:ext>
            </p:extLst>
          </p:nvPr>
        </p:nvGraphicFramePr>
        <p:xfrm>
          <a:off x="548680" y="4140364"/>
          <a:ext cx="5760640" cy="3058263"/>
        </p:xfrm>
        <a:graphic>
          <a:graphicData uri="http://schemas.openxmlformats.org/drawingml/2006/table">
            <a:tbl>
              <a:tblPr/>
              <a:tblGrid>
                <a:gridCol w="5760640"/>
              </a:tblGrid>
              <a:tr h="197585">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Funding commentary</a:t>
                      </a: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234051">
                <a:tc>
                  <a:txBody>
                    <a:bodyPr/>
                    <a:lstStyle/>
                    <a:p>
                      <a:pPr>
                        <a:lnSpc>
                          <a:spcPct val="115000"/>
                        </a:lnSpc>
                        <a:spcAft>
                          <a:spcPts val="0"/>
                        </a:spcAft>
                      </a:pPr>
                      <a:r>
                        <a:rPr lang="en-GB" sz="700" i="1" kern="1200" baseline="0" dirty="0" smtClean="0">
                          <a:solidFill>
                            <a:schemeClr val="tx1"/>
                          </a:solidFill>
                          <a:latin typeface="Verdana" pitchFamily="34" charset="0"/>
                          <a:ea typeface="+mn-ea"/>
                          <a:cs typeface="+mn-cs"/>
                        </a:rPr>
                        <a:t>The Licensee must provide a commentary on the accuracy of its funding estimate. If the Project has phases, the Licensee must identify the approximate cost of each phase. OFTOs should indicate potential bid costs expenses. </a:t>
                      </a:r>
                      <a:endParaRPr lang="en-GB" sz="700" i="1"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2615314">
                <a:tc>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808066915"/>
              </p:ext>
            </p:extLst>
          </p:nvPr>
        </p:nvGraphicFramePr>
        <p:xfrm>
          <a:off x="548680" y="7236296"/>
          <a:ext cx="5760640" cy="1440160"/>
        </p:xfrm>
        <a:graphic>
          <a:graphicData uri="http://schemas.openxmlformats.org/drawingml/2006/table">
            <a:tbl>
              <a:tblPr/>
              <a:tblGrid>
                <a:gridCol w="5328592"/>
                <a:gridCol w="432048"/>
              </a:tblGrid>
              <a:tr h="245000">
                <a:tc gridSpan="2">
                  <a:txBody>
                    <a:bodyPr/>
                    <a:lstStyle/>
                    <a:p>
                      <a:pPr algn="l">
                        <a:spcAft>
                          <a:spcPts val="0"/>
                        </a:spcAft>
                      </a:pPr>
                      <a:r>
                        <a:rPr lang="en-GB" sz="900" b="1" dirty="0">
                          <a:solidFill>
                            <a:srgbClr val="365F91"/>
                          </a:solidFill>
                          <a:latin typeface="Verdana" pitchFamily="34" charset="0"/>
                          <a:ea typeface="Calibri"/>
                          <a:cs typeface="Verdana"/>
                        </a:rPr>
                        <a:t>Specific </a:t>
                      </a:r>
                      <a:r>
                        <a:rPr lang="en-GB" sz="900" b="1" dirty="0" smtClean="0">
                          <a:solidFill>
                            <a:srgbClr val="365F91"/>
                          </a:solidFill>
                          <a:latin typeface="Verdana" pitchFamily="34" charset="0"/>
                          <a:ea typeface="Calibri"/>
                          <a:cs typeface="Verdana"/>
                        </a:rPr>
                        <a:t>Requirements</a:t>
                      </a:r>
                      <a:r>
                        <a:rPr lang="en-GB" sz="900" b="1" baseline="0" dirty="0" smtClean="0">
                          <a:solidFill>
                            <a:srgbClr val="365F91"/>
                          </a:solidFill>
                          <a:latin typeface="Verdana" pitchFamily="34" charset="0"/>
                          <a:ea typeface="Calibri"/>
                          <a:cs typeface="Verdana"/>
                        </a:rPr>
                        <a:t> </a:t>
                      </a:r>
                      <a:r>
                        <a:rPr lang="en-GB" sz="700" b="0" baseline="0" dirty="0" smtClean="0">
                          <a:solidFill>
                            <a:schemeClr val="tx1"/>
                          </a:solidFill>
                          <a:latin typeface="Verdana" pitchFamily="34" charset="0"/>
                          <a:ea typeface="Calibri"/>
                          <a:cs typeface="Verdana"/>
                        </a:rPr>
                        <a:t>(please </a:t>
                      </a:r>
                      <a:r>
                        <a:rPr lang="en-GB" sz="700" b="0" baseline="0" dirty="0" smtClean="0">
                          <a:solidFill>
                            <a:schemeClr val="tx1"/>
                          </a:solidFill>
                          <a:latin typeface="Verdana" pitchFamily="34" charset="0"/>
                          <a:ea typeface="Calibri"/>
                          <a:cs typeface="Verdana"/>
                        </a:rPr>
                        <a:t>tick which of the specific requirements this project fulfils)</a:t>
                      </a:r>
                      <a:endParaRPr lang="en-GB" sz="700" b="0" dirty="0">
                        <a:solidFill>
                          <a:schemeClr val="tx1"/>
                        </a:solidFill>
                        <a:latin typeface="Verdana" pitchFamily="34" charset="0"/>
                        <a:ea typeface="Calibri"/>
                        <a:cs typeface="Verdana"/>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GB"/>
                    </a:p>
                  </a:txBody>
                  <a:tcPr/>
                </a:tc>
              </a:tr>
              <a:tr h="331064">
                <a:tc>
                  <a:txBody>
                    <a:bodyPr/>
                    <a:lstStyle/>
                    <a:p>
                      <a:pPr marL="0" indent="0" algn="l">
                        <a:lnSpc>
                          <a:spcPct val="115000"/>
                        </a:lnSpc>
                        <a:spcAft>
                          <a:spcPts val="0"/>
                        </a:spcAft>
                      </a:pPr>
                      <a:r>
                        <a:rPr lang="en-GB" sz="800" dirty="0">
                          <a:latin typeface="Verdana" pitchFamily="34" charset="0"/>
                          <a:ea typeface="Calibri"/>
                          <a:cs typeface="Times New Roman"/>
                        </a:rPr>
                        <a:t>A specific piece of new (</a:t>
                      </a:r>
                      <a:r>
                        <a:rPr lang="en-GB" sz="800" dirty="0" err="1" smtClean="0">
                          <a:latin typeface="Verdana" pitchFamily="34" charset="0"/>
                          <a:ea typeface="Calibri"/>
                          <a:cs typeface="Times New Roman"/>
                        </a:rPr>
                        <a:t>ie</a:t>
                      </a:r>
                      <a:r>
                        <a:rPr lang="en-GB" sz="800" dirty="0" smtClean="0">
                          <a:latin typeface="Verdana" pitchFamily="34" charset="0"/>
                          <a:ea typeface="Calibri"/>
                          <a:cs typeface="Times New Roman"/>
                        </a:rPr>
                        <a:t> </a:t>
                      </a:r>
                      <a:r>
                        <a:rPr lang="en-GB" sz="800" dirty="0">
                          <a:latin typeface="Verdana" pitchFamily="34" charset="0"/>
                          <a:ea typeface="Calibri"/>
                          <a:cs typeface="Times New Roman"/>
                        </a:rPr>
                        <a:t>unproven in GB) equipment (including control </a:t>
                      </a:r>
                      <a:r>
                        <a:rPr lang="en-GB" sz="800" dirty="0" smtClean="0">
                          <a:latin typeface="Verdana" pitchFamily="34" charset="0"/>
                          <a:ea typeface="Calibri"/>
                          <a:cs typeface="Times New Roman"/>
                        </a:rPr>
                        <a:t>and/or </a:t>
                      </a:r>
                      <a:r>
                        <a:rPr lang="en-GB" sz="800" dirty="0">
                          <a:latin typeface="Verdana" pitchFamily="34" charset="0"/>
                          <a:ea typeface="Calibri"/>
                          <a:cs typeface="Times New Roman"/>
                        </a:rPr>
                        <a:t>communications systems </a:t>
                      </a:r>
                      <a:r>
                        <a:rPr lang="en-GB" sz="800" dirty="0" smtClean="0">
                          <a:latin typeface="Verdana" pitchFamily="34" charset="0"/>
                          <a:ea typeface="Calibri"/>
                          <a:cs typeface="Times New Roman"/>
                        </a:rPr>
                        <a:t>and/or </a:t>
                      </a:r>
                      <a:r>
                        <a:rPr lang="en-GB" sz="800" dirty="0">
                          <a:latin typeface="Verdana" pitchFamily="34" charset="0"/>
                          <a:ea typeface="Calibri"/>
                          <a:cs typeface="Times New Roman"/>
                        </a:rPr>
                        <a:t>software</a:t>
                      </a:r>
                      <a:r>
                        <a:rPr lang="en-GB" sz="800" dirty="0" smtClean="0">
                          <a:latin typeface="Verdana" pitchFamily="34" charset="0"/>
                          <a:ea typeface="Calibri"/>
                          <a:cs typeface="Times New Roman"/>
                        </a:rPr>
                        <a:t>)</a:t>
                      </a:r>
                      <a:endParaRPr lang="en-GB" sz="800" dirty="0">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15000"/>
                        </a:lnSpc>
                        <a:spcAft>
                          <a:spcPts val="0"/>
                        </a:spcAft>
                      </a:pPr>
                      <a:endParaRPr lang="en-GB" sz="900" dirty="0">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2">
                <a:tc>
                  <a:txBody>
                    <a:bodyPr/>
                    <a:lstStyle/>
                    <a:p>
                      <a:pPr marL="0" indent="0" algn="l">
                        <a:spcAft>
                          <a:spcPts val="0"/>
                        </a:spcAft>
                        <a:tabLst>
                          <a:tab pos="1638300" algn="l"/>
                          <a:tab pos="1638300" algn="l"/>
                        </a:tabLst>
                      </a:pPr>
                      <a:r>
                        <a:rPr lang="en-GB" sz="800" dirty="0">
                          <a:latin typeface="Verdana" pitchFamily="34" charset="0"/>
                          <a:ea typeface="Times New Roman"/>
                          <a:cs typeface="CGOmega-Regular"/>
                        </a:rPr>
                        <a:t>A </a:t>
                      </a:r>
                      <a:r>
                        <a:rPr lang="en-GB" sz="800" dirty="0" smtClean="0">
                          <a:latin typeface="Verdana" pitchFamily="34" charset="0"/>
                          <a:ea typeface="Times New Roman"/>
                          <a:cs typeface="CGOmega-Regular"/>
                        </a:rPr>
                        <a:t>specific novel </a:t>
                      </a:r>
                      <a:r>
                        <a:rPr lang="en-GB" sz="800" dirty="0">
                          <a:latin typeface="Verdana" pitchFamily="34" charset="0"/>
                          <a:ea typeface="Times New Roman"/>
                          <a:cs typeface="CGOmega-Regular"/>
                        </a:rPr>
                        <a:t>arrangement or application of existing </a:t>
                      </a:r>
                      <a:r>
                        <a:rPr lang="en-GB" sz="800" dirty="0" smtClean="0">
                          <a:latin typeface="Verdana" pitchFamily="34" charset="0"/>
                          <a:ea typeface="Times New Roman"/>
                          <a:cs typeface="CGOmega-Regular"/>
                        </a:rPr>
                        <a:t>electricity </a:t>
                      </a:r>
                      <a:r>
                        <a:rPr lang="en-GB" sz="800" dirty="0" smtClean="0">
                          <a:solidFill>
                            <a:schemeClr val="tx1"/>
                          </a:solidFill>
                          <a:latin typeface="Verdana" pitchFamily="34" charset="0"/>
                          <a:ea typeface="Times New Roman"/>
                          <a:cs typeface="CGOmega-Regular"/>
                        </a:rPr>
                        <a:t>transmission and/or distribution equipment </a:t>
                      </a:r>
                      <a:r>
                        <a:rPr lang="en-GB" sz="800" dirty="0">
                          <a:solidFill>
                            <a:schemeClr val="tx1"/>
                          </a:solidFill>
                          <a:latin typeface="Verdana" pitchFamily="34" charset="0"/>
                          <a:ea typeface="Times New Roman"/>
                          <a:cs typeface="CGOmega-Regular"/>
                        </a:rPr>
                        <a:t>(including control and communications systems software)</a:t>
                      </a: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15000"/>
                        </a:lnSpc>
                        <a:spcAft>
                          <a:spcPts val="0"/>
                        </a:spcAft>
                      </a:pPr>
                      <a:endParaRPr lang="en-GB" sz="900" dirty="0">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2">
                <a:tc>
                  <a:txBody>
                    <a:bodyPr/>
                    <a:lstStyle/>
                    <a:p>
                      <a:pPr marL="0" indent="0" algn="l">
                        <a:lnSpc>
                          <a:spcPct val="115000"/>
                        </a:lnSpc>
                        <a:spcAft>
                          <a:spcPts val="0"/>
                        </a:spcAft>
                      </a:pPr>
                      <a:r>
                        <a:rPr lang="en-GB" sz="800" dirty="0">
                          <a:solidFill>
                            <a:schemeClr val="tx1"/>
                          </a:solidFill>
                          <a:latin typeface="Verdana" pitchFamily="34" charset="0"/>
                          <a:ea typeface="Calibri"/>
                          <a:cs typeface="Times New Roman"/>
                        </a:rPr>
                        <a:t>A </a:t>
                      </a:r>
                      <a:r>
                        <a:rPr lang="en-GB" sz="800" dirty="0" smtClean="0">
                          <a:solidFill>
                            <a:schemeClr val="tx1"/>
                          </a:solidFill>
                          <a:latin typeface="Verdana" pitchFamily="34" charset="0"/>
                          <a:ea typeface="Calibri"/>
                          <a:cs typeface="Times New Roman"/>
                        </a:rPr>
                        <a:t>specific novel </a:t>
                      </a:r>
                      <a:r>
                        <a:rPr lang="en-GB" sz="800" dirty="0">
                          <a:solidFill>
                            <a:schemeClr val="tx1"/>
                          </a:solidFill>
                          <a:latin typeface="Verdana" pitchFamily="34" charset="0"/>
                          <a:ea typeface="Calibri"/>
                          <a:cs typeface="Times New Roman"/>
                        </a:rPr>
                        <a:t>operational practice directly related to the operation of the </a:t>
                      </a:r>
                      <a:r>
                        <a:rPr lang="en-GB" sz="800" dirty="0" smtClean="0">
                          <a:solidFill>
                            <a:schemeClr val="tx1"/>
                          </a:solidFill>
                          <a:latin typeface="Verdana" pitchFamily="34" charset="0"/>
                          <a:ea typeface="Calibri"/>
                          <a:cs typeface="Times New Roman"/>
                        </a:rPr>
                        <a:t>electricity transmission and/or distribution system</a:t>
                      </a:r>
                      <a:endParaRPr lang="en-GB" sz="800" dirty="0">
                        <a:solidFill>
                          <a:schemeClr val="tx1"/>
                        </a:solidFill>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15000"/>
                        </a:lnSpc>
                        <a:spcAft>
                          <a:spcPts val="0"/>
                        </a:spcAft>
                      </a:pPr>
                      <a:endParaRPr lang="en-GB" sz="900" dirty="0">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2">
                <a:tc>
                  <a:txBody>
                    <a:bodyPr/>
                    <a:lstStyle/>
                    <a:p>
                      <a:pPr marL="0" indent="0" algn="l">
                        <a:lnSpc>
                          <a:spcPct val="115000"/>
                        </a:lnSpc>
                        <a:spcAft>
                          <a:spcPts val="0"/>
                        </a:spcAft>
                      </a:pPr>
                      <a:r>
                        <a:rPr lang="en-GB" sz="800" dirty="0">
                          <a:latin typeface="Verdana" pitchFamily="34" charset="0"/>
                          <a:ea typeface="Calibri"/>
                          <a:cs typeface="Times New Roman"/>
                        </a:rPr>
                        <a:t>A </a:t>
                      </a:r>
                      <a:r>
                        <a:rPr lang="en-GB" sz="800" dirty="0" smtClean="0">
                          <a:latin typeface="Verdana" pitchFamily="34" charset="0"/>
                          <a:ea typeface="Calibri"/>
                          <a:cs typeface="Times New Roman"/>
                        </a:rPr>
                        <a:t>specific novel </a:t>
                      </a:r>
                      <a:r>
                        <a:rPr lang="en-GB" sz="800" dirty="0">
                          <a:latin typeface="Verdana" pitchFamily="34" charset="0"/>
                          <a:ea typeface="Calibri"/>
                          <a:cs typeface="Times New Roman"/>
                        </a:rPr>
                        <a:t>commercial arrangement</a:t>
                      </a: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15000"/>
                        </a:lnSpc>
                        <a:spcAft>
                          <a:spcPts val="0"/>
                        </a:spcAft>
                      </a:pPr>
                      <a:endParaRPr lang="en-GB" sz="900" dirty="0">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Slide Number Placeholder 6"/>
          <p:cNvSpPr>
            <a:spLocks noGrp="1"/>
          </p:cNvSpPr>
          <p:nvPr>
            <p:ph type="sldNum" sz="quarter" idx="12"/>
          </p:nvPr>
        </p:nvSpPr>
        <p:spPr/>
        <p:txBody>
          <a:bodyPr/>
          <a:lstStyle/>
          <a:p>
            <a:fld id="{BEE6D151-C3A3-4E04-9CDA-420FE3B7A6C3}" type="slidenum">
              <a:rPr lang="en-GB" smtClean="0"/>
              <a:pPr/>
              <a:t>3</a:t>
            </a:fld>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17347728"/>
              </p:ext>
            </p:extLst>
          </p:nvPr>
        </p:nvGraphicFramePr>
        <p:xfrm>
          <a:off x="548680" y="683568"/>
          <a:ext cx="5760640" cy="8086181"/>
        </p:xfrm>
        <a:graphic>
          <a:graphicData uri="http://schemas.openxmlformats.org/drawingml/2006/table">
            <a:tbl>
              <a:tblPr/>
              <a:tblGrid>
                <a:gridCol w="5760640"/>
              </a:tblGrid>
              <a:tr h="3069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900" b="1" kern="1200" dirty="0" smtClean="0">
                          <a:solidFill>
                            <a:schemeClr val="accent1">
                              <a:lumMod val="75000"/>
                            </a:schemeClr>
                          </a:solidFill>
                          <a:latin typeface="Verdana" pitchFamily="34" charset="0"/>
                          <a:ea typeface="+mn-ea"/>
                          <a:cs typeface="+mn-cs"/>
                        </a:rPr>
                        <a:t>Accelerates the development of a low carbon energy sector &amp; has the potential to deliver net financial benefits to existing and/or future Customers </a:t>
                      </a:r>
                      <a:endParaRPr lang="en-GB" sz="900" dirty="0">
                        <a:solidFill>
                          <a:schemeClr val="accent1">
                            <a:lumMod val="75000"/>
                          </a:schemeClr>
                        </a:solidFill>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1637281">
                <a:tc>
                  <a:txBody>
                    <a:bodyPr/>
                    <a:lstStyle/>
                    <a:p>
                      <a:pPr>
                        <a:spcAft>
                          <a:spcPts val="0"/>
                        </a:spcAft>
                      </a:pPr>
                      <a:r>
                        <a:rPr lang="en-GB" sz="700" i="1" dirty="0" smtClean="0">
                          <a:solidFill>
                            <a:srgbClr val="000000"/>
                          </a:solidFill>
                          <a:latin typeface="Verdana" pitchFamily="34" charset="0"/>
                          <a:ea typeface="Calibri"/>
                          <a:cs typeface="Verdana"/>
                        </a:rPr>
                        <a:t>The Licensee must demonstrate that the Solution</a:t>
                      </a:r>
                      <a:r>
                        <a:rPr lang="en-GB" sz="700" i="1" baseline="0" dirty="0" smtClean="0">
                          <a:solidFill>
                            <a:srgbClr val="000000"/>
                          </a:solidFill>
                          <a:latin typeface="Verdana" pitchFamily="34" charset="0"/>
                          <a:ea typeface="Calibri"/>
                          <a:cs typeface="Verdana"/>
                        </a:rPr>
                        <a:t> has </a:t>
                      </a:r>
                      <a:r>
                        <a:rPr lang="en-GB" sz="700" i="1" baseline="0" dirty="0" smtClean="0">
                          <a:solidFill>
                            <a:schemeClr val="tx1"/>
                          </a:solidFill>
                          <a:latin typeface="Verdana" pitchFamily="34" charset="0"/>
                          <a:ea typeface="Calibri"/>
                          <a:cs typeface="Verdana"/>
                        </a:rPr>
                        <a:t>the potential to accelerate the development of the low carbon energy sector in GB and/or deliver wider environmental benefits to GB Customers. The Licensee must demonstrate the potential to deliver net financial benefits to existing and/or future Customers</a:t>
                      </a:r>
                      <a:r>
                        <a:rPr lang="en-GB" sz="700" i="1" baseline="0" dirty="0" smtClean="0">
                          <a:solidFill>
                            <a:srgbClr val="000000"/>
                          </a:solidFill>
                          <a:latin typeface="Verdana" pitchFamily="34" charset="0"/>
                          <a:ea typeface="Calibri"/>
                          <a:cs typeface="Verdana"/>
                        </a:rPr>
                        <a:t>.</a:t>
                      </a:r>
                    </a:p>
                    <a:p>
                      <a:pPr>
                        <a:spcAft>
                          <a:spcPts val="0"/>
                        </a:spcAft>
                      </a:pPr>
                      <a:endParaRPr lang="en-GB" sz="700" i="1" baseline="0" dirty="0" smtClean="0">
                        <a:solidFill>
                          <a:srgbClr val="000000"/>
                        </a:solidFill>
                        <a:latin typeface="Verdana" pitchFamily="34" charset="0"/>
                        <a:ea typeface="Calibri"/>
                        <a:cs typeface="Verdana"/>
                      </a:endParaRPr>
                    </a:p>
                    <a:p>
                      <a:pPr>
                        <a:spcAft>
                          <a:spcPts val="0"/>
                        </a:spcAft>
                      </a:pPr>
                      <a:r>
                        <a:rPr lang="en-GB" sz="700" i="1" baseline="0" dirty="0" smtClean="0">
                          <a:solidFill>
                            <a:srgbClr val="000000"/>
                          </a:solidFill>
                          <a:latin typeface="Verdana" pitchFamily="34" charset="0"/>
                          <a:ea typeface="Calibri"/>
                          <a:cs typeface="Verdana"/>
                        </a:rPr>
                        <a:t>As stated in the Electricity NIC Governance Document, the Network Licensee must provide the following to demonstrate compliance with this criterion:</a:t>
                      </a:r>
                    </a:p>
                    <a:p>
                      <a:pPr>
                        <a:spcAft>
                          <a:spcPts val="0"/>
                        </a:spcAft>
                      </a:pPr>
                      <a:endParaRPr lang="en-GB" sz="700" i="1" baseline="0" dirty="0" smtClean="0">
                        <a:solidFill>
                          <a:srgbClr val="000000"/>
                        </a:solidFill>
                        <a:latin typeface="Verdana" pitchFamily="34" charset="0"/>
                        <a:ea typeface="Calibri"/>
                        <a:cs typeface="Verdana"/>
                      </a:endParaRPr>
                    </a:p>
                    <a:p>
                      <a:pPr marL="285750" indent="-285750">
                        <a:spcAft>
                          <a:spcPts val="0"/>
                        </a:spcAft>
                        <a:buFont typeface="+mj-lt"/>
                        <a:buAutoNum type="romanLcPeriod"/>
                      </a:pPr>
                      <a:r>
                        <a:rPr lang="en-GB" sz="700" i="1" baseline="0" dirty="0" smtClean="0">
                          <a:solidFill>
                            <a:srgbClr val="000000"/>
                          </a:solidFill>
                          <a:latin typeface="Verdana" pitchFamily="34" charset="0"/>
                          <a:ea typeface="Calibri"/>
                          <a:cs typeface="Verdana"/>
                        </a:rPr>
                        <a:t>How the proposed Project will make a contribution to the Carbon Plan. In particular the Network Licensee should outline:</a:t>
                      </a:r>
                      <a:endParaRPr lang="en-GB" sz="700" i="1" baseline="0" dirty="0">
                        <a:solidFill>
                          <a:srgbClr val="000000"/>
                        </a:solidFill>
                        <a:latin typeface="Verdana" pitchFamily="34" charset="0"/>
                        <a:ea typeface="Calibri"/>
                        <a:cs typeface="Verdana"/>
                      </a:endParaRPr>
                    </a:p>
                    <a:p>
                      <a:pPr marL="717550" indent="177800">
                        <a:spcAft>
                          <a:spcPts val="0"/>
                        </a:spcAft>
                        <a:buFont typeface="Arial" panose="020B0604020202020204" pitchFamily="34" charset="0"/>
                        <a:buChar char="•"/>
                      </a:pPr>
                      <a:r>
                        <a:rPr lang="en-GB" sz="700" i="1" baseline="0" dirty="0" smtClean="0">
                          <a:solidFill>
                            <a:srgbClr val="000000"/>
                          </a:solidFill>
                          <a:latin typeface="Verdana" pitchFamily="34" charset="0"/>
                          <a:ea typeface="Calibri"/>
                          <a:cs typeface="Verdana"/>
                        </a:rPr>
                        <a:t>What aspects of the Carbon Plan the Solution facilitates</a:t>
                      </a:r>
                    </a:p>
                    <a:p>
                      <a:pPr marL="717550" indent="177800" defTabSz="895350">
                        <a:spcAft>
                          <a:spcPts val="0"/>
                        </a:spcAft>
                        <a:buFont typeface="Arial" panose="020B0604020202020204" pitchFamily="34" charset="0"/>
                        <a:buChar char="•"/>
                      </a:pPr>
                      <a:r>
                        <a:rPr lang="en-GB" sz="700" i="1" baseline="0" dirty="0" smtClean="0">
                          <a:solidFill>
                            <a:srgbClr val="000000"/>
                          </a:solidFill>
                          <a:latin typeface="Verdana" pitchFamily="34" charset="0"/>
                          <a:ea typeface="Calibri"/>
                          <a:cs typeface="Verdana"/>
                        </a:rPr>
                        <a:t>The contribution of the rollout of the Method across GB can have in facilitating these aspects of the Carbon Plan</a:t>
                      </a:r>
                    </a:p>
                    <a:p>
                      <a:pPr marL="717550" indent="177800">
                        <a:spcAft>
                          <a:spcPts val="0"/>
                        </a:spcAft>
                        <a:buFont typeface="Arial" panose="020B0604020202020204" pitchFamily="34" charset="0"/>
                        <a:buChar char="•"/>
                      </a:pPr>
                      <a:r>
                        <a:rPr lang="en-GB" sz="700" i="1" baseline="0" dirty="0">
                          <a:solidFill>
                            <a:srgbClr val="000000"/>
                          </a:solidFill>
                          <a:latin typeface="Verdana" pitchFamily="34" charset="0"/>
                          <a:ea typeface="Calibri"/>
                          <a:cs typeface="Verdana"/>
                        </a:rPr>
                        <a:t>	</a:t>
                      </a:r>
                      <a:r>
                        <a:rPr lang="en-GB" sz="700" i="1" baseline="0" dirty="0" smtClean="0">
                          <a:solidFill>
                            <a:srgbClr val="000000"/>
                          </a:solidFill>
                          <a:latin typeface="Verdana" pitchFamily="34" charset="0"/>
                          <a:ea typeface="Calibri"/>
                          <a:cs typeface="Verdana"/>
                        </a:rPr>
                        <a:t>How the rollout of the proposed Method across GB will deliver the Solution more quickly than the current most efficient method in GB; and/or</a:t>
                      </a:r>
                      <a:endParaRPr lang="en-GB" sz="700" i="1" baseline="0" dirty="0" smtClean="0">
                        <a:solidFill>
                          <a:schemeClr val="tx1"/>
                        </a:solidFill>
                        <a:latin typeface="Verdana" pitchFamily="34" charset="0"/>
                        <a:ea typeface="Calibri"/>
                        <a:cs typeface="Verdana"/>
                      </a:endParaRPr>
                    </a:p>
                    <a:p>
                      <a:pPr marL="285750" indent="-285750">
                        <a:spcAft>
                          <a:spcPts val="0"/>
                        </a:spcAft>
                        <a:buFont typeface="+mj-lt"/>
                        <a:buAutoNum type="romanLcPeriod" startAt="2"/>
                      </a:pPr>
                      <a:r>
                        <a:rPr lang="en-GB" sz="700" i="1" baseline="0" dirty="0" smtClean="0">
                          <a:solidFill>
                            <a:schemeClr val="tx1"/>
                          </a:solidFill>
                          <a:latin typeface="Verdana" pitchFamily="34" charset="0"/>
                          <a:ea typeface="Calibri"/>
                          <a:cs typeface="Verdana"/>
                        </a:rPr>
                        <a:t>How the proposed Project could deliver environmental benefits to Customers; and</a:t>
                      </a:r>
                    </a:p>
                    <a:p>
                      <a:pPr marL="285750" indent="-285750">
                        <a:spcAft>
                          <a:spcPts val="0"/>
                        </a:spcAft>
                        <a:buFont typeface="+mj-lt"/>
                        <a:buAutoNum type="romanLcPeriod" startAt="2"/>
                      </a:pPr>
                      <a:r>
                        <a:rPr lang="en-GB" sz="700" i="1" baseline="0" dirty="0" smtClean="0">
                          <a:solidFill>
                            <a:schemeClr val="tx1"/>
                          </a:solidFill>
                          <a:latin typeface="Verdana" pitchFamily="34" charset="0"/>
                          <a:ea typeface="Calibri"/>
                          <a:cs typeface="Verdana"/>
                        </a:rPr>
                        <a:t>The expected financial benefits the Project could deliver to Customers</a:t>
                      </a:r>
                      <a:r>
                        <a:rPr lang="en-GB" sz="700" i="1" baseline="0" dirty="0" smtClean="0">
                          <a:solidFill>
                            <a:srgbClr val="000000"/>
                          </a:solidFill>
                          <a:latin typeface="Verdana" pitchFamily="34" charset="0"/>
                          <a:ea typeface="Calibri"/>
                          <a:cs typeface="Verdana"/>
                        </a:rPr>
                        <a:t>.</a:t>
                      </a: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6072366">
                <a:tc>
                  <a:txBody>
                    <a:bodyPr/>
                    <a:lstStyle/>
                    <a:p>
                      <a:pPr marL="457200">
                        <a:lnSpc>
                          <a:spcPct val="115000"/>
                        </a:lnSpc>
                        <a:spcAft>
                          <a:spcPts val="0"/>
                        </a:spcAft>
                      </a:pPr>
                      <a:endParaRPr lang="en-GB" sz="900" dirty="0">
                        <a:latin typeface="Verdana" pitchFamily="34" charset="0"/>
                        <a:ea typeface="Calibri"/>
                        <a:cs typeface="Times New Roman"/>
                      </a:endParaRPr>
                    </a:p>
                    <a:p>
                      <a:pPr marL="457200">
                        <a:lnSpc>
                          <a:spcPct val="115000"/>
                        </a:lnSpc>
                        <a:spcAft>
                          <a:spcPts val="0"/>
                        </a:spcAft>
                      </a:pPr>
                      <a:r>
                        <a:rPr lang="en-GB" sz="900" dirty="0">
                          <a:latin typeface="Verdana" pitchFamily="34" charset="0"/>
                          <a:ea typeface="Calibri"/>
                          <a:cs typeface="Times New Roman"/>
                        </a:rPr>
                        <a:t> </a:t>
                      </a: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2"/>
          </p:nvPr>
        </p:nvSpPr>
        <p:spPr/>
        <p:txBody>
          <a:bodyPr/>
          <a:lstStyle/>
          <a:p>
            <a:fld id="{BEE6D151-C3A3-4E04-9CDA-420FE3B7A6C3}" type="slidenum">
              <a:rPr lang="en-GB" smtClean="0"/>
              <a:pPr/>
              <a:t>4</a:t>
            </a:fld>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36660540"/>
              </p:ext>
            </p:extLst>
          </p:nvPr>
        </p:nvGraphicFramePr>
        <p:xfrm>
          <a:off x="548680" y="734196"/>
          <a:ext cx="5760640" cy="8193855"/>
        </p:xfrm>
        <a:graphic>
          <a:graphicData uri="http://schemas.openxmlformats.org/drawingml/2006/table">
            <a:tbl>
              <a:tblPr/>
              <a:tblGrid>
                <a:gridCol w="5760640"/>
              </a:tblGrid>
              <a:tr h="135657">
                <a:tc>
                  <a:txBody>
                    <a:bodyPr/>
                    <a:lstStyle/>
                    <a:p>
                      <a:pPr>
                        <a:lnSpc>
                          <a:spcPct val="115000"/>
                        </a:lnSpc>
                        <a:spcAft>
                          <a:spcPts val="0"/>
                        </a:spcAft>
                      </a:pPr>
                      <a:r>
                        <a:rPr lang="en-GB" sz="900" b="1" dirty="0" smtClean="0">
                          <a:solidFill>
                            <a:schemeClr val="accent1">
                              <a:lumMod val="75000"/>
                            </a:schemeClr>
                          </a:solidFill>
                          <a:latin typeface="Verdana" pitchFamily="34" charset="0"/>
                          <a:ea typeface="Calibri"/>
                          <a:cs typeface="Times New Roman"/>
                        </a:rPr>
                        <a:t>Delivers value for money for electricity Customers</a:t>
                      </a:r>
                      <a:endParaRPr lang="en-GB" sz="900" dirty="0">
                        <a:solidFill>
                          <a:schemeClr val="accent1">
                            <a:lumMod val="75000"/>
                          </a:schemeClr>
                        </a:solidFill>
                        <a:latin typeface="Verdana" pitchFamily="34" charset="0"/>
                        <a:ea typeface="Calibri"/>
                        <a:cs typeface="Times New Roman"/>
                      </a:endParaRPr>
                    </a:p>
                  </a:txBody>
                  <a:tcPr marL="43601" marR="436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1426943">
                <a:tc>
                  <a:txBody>
                    <a:bodyPr/>
                    <a:lstStyle/>
                    <a:p>
                      <a:r>
                        <a:rPr lang="en-GB" sz="700" i="1" kern="1200" baseline="0" dirty="0" smtClean="0">
                          <a:solidFill>
                            <a:schemeClr val="tx1"/>
                          </a:solidFill>
                          <a:latin typeface="Verdana" pitchFamily="34" charset="0"/>
                          <a:ea typeface="+mn-ea"/>
                          <a:cs typeface="+mn-cs"/>
                        </a:rPr>
                        <a:t>The Licensee must demonstrate that the Method(s) being trialled can derive benefits and resulting learning that can be attributed to or are applicable to the electricity transmission system/ to the electricity Distribution System. </a:t>
                      </a:r>
                    </a:p>
                    <a:p>
                      <a:endParaRPr lang="en-GB" sz="700" i="1" kern="1200" baseline="0" dirty="0" smtClean="0">
                        <a:solidFill>
                          <a:schemeClr val="tx1"/>
                        </a:solidFill>
                        <a:latin typeface="Verdana"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700" i="1" baseline="0" dirty="0" smtClean="0">
                          <a:solidFill>
                            <a:schemeClr val="tx1"/>
                          </a:solidFill>
                          <a:latin typeface="Verdana" pitchFamily="34" charset="0"/>
                          <a:ea typeface="Calibri"/>
                          <a:cs typeface="Verdana"/>
                        </a:rPr>
                        <a:t>As stated in the Electricity NIC Governance Document, the Network Licensee must provide the following to demonstrate compliance with this criterion:</a:t>
                      </a:r>
                    </a:p>
                    <a:p>
                      <a:endParaRPr lang="en-GB" sz="700" i="1" kern="1200" baseline="0" dirty="0" smtClean="0">
                        <a:solidFill>
                          <a:schemeClr val="tx1"/>
                        </a:solidFill>
                        <a:latin typeface="Verdana" pitchFamily="34" charset="0"/>
                        <a:ea typeface="+mn-ea"/>
                        <a:cs typeface="+mn-cs"/>
                      </a:endParaRPr>
                    </a:p>
                    <a:p>
                      <a:pPr marL="285750" indent="-285750">
                        <a:buFont typeface="+mj-lt"/>
                        <a:buAutoNum type="romanLcPeriod"/>
                      </a:pPr>
                      <a:r>
                        <a:rPr lang="en-GB" sz="700" i="1" kern="1200" baseline="0" dirty="0" smtClean="0">
                          <a:solidFill>
                            <a:schemeClr val="tx1"/>
                          </a:solidFill>
                          <a:latin typeface="Verdana" pitchFamily="34" charset="0"/>
                          <a:ea typeface="+mn-ea"/>
                          <a:cs typeface="+mn-cs"/>
                        </a:rPr>
                        <a:t>What is the potential Direct Impact of the Project on a Network Licensee’s electricity network or on the operations of the GB System Operator;</a:t>
                      </a:r>
                    </a:p>
                    <a:p>
                      <a:pPr marL="285750" indent="-285750">
                        <a:buFont typeface="+mj-lt"/>
                        <a:buAutoNum type="romanLcPeriod"/>
                      </a:pPr>
                      <a:r>
                        <a:rPr lang="en-GB" sz="700" i="1" kern="1200" baseline="0" dirty="0" smtClean="0">
                          <a:solidFill>
                            <a:schemeClr val="tx1"/>
                          </a:solidFill>
                          <a:latin typeface="Verdana" pitchFamily="34" charset="0"/>
                          <a:ea typeface="+mn-ea"/>
                          <a:cs typeface="+mn-cs"/>
                        </a:rPr>
                        <a:t>Justification that the scale/ cost of the Project is appropriate in relation to the learning that is expected to be captured;</a:t>
                      </a:r>
                    </a:p>
                    <a:p>
                      <a:pPr marL="285750" indent="-285750">
                        <a:buFont typeface="+mj-lt"/>
                        <a:buAutoNum type="romanLcPeriod"/>
                      </a:pPr>
                      <a:r>
                        <a:rPr lang="en-GB" sz="700" i="1" kern="1200" baseline="0" dirty="0" smtClean="0">
                          <a:solidFill>
                            <a:schemeClr val="tx1"/>
                          </a:solidFill>
                          <a:latin typeface="Verdana" pitchFamily="34" charset="0"/>
                          <a:ea typeface="+mn-ea"/>
                          <a:cs typeface="+mn-cs"/>
                        </a:rPr>
                        <a:t>The processes that will be employed to ensure that the Project is delivered at a competitive cost; and</a:t>
                      </a:r>
                    </a:p>
                    <a:p>
                      <a:pPr marL="285750" indent="-285750">
                        <a:buFont typeface="+mj-lt"/>
                        <a:buAutoNum type="romanLcPeriod"/>
                      </a:pPr>
                      <a:r>
                        <a:rPr lang="en-GB" sz="700" i="1" kern="1200" baseline="0" dirty="0" smtClean="0">
                          <a:solidFill>
                            <a:schemeClr val="tx1"/>
                          </a:solidFill>
                          <a:latin typeface="Verdana" pitchFamily="34" charset="0"/>
                          <a:ea typeface="+mn-ea"/>
                          <a:cs typeface="+mn-cs"/>
                        </a:rPr>
                        <a:t>The expected proportion of the benefits which will accrue to the electricity Transmission System/to the electricity Distribution System as opposed to other parts of the energy supply </a:t>
                      </a:r>
                      <a:r>
                        <a:rPr lang="en-GB" sz="700" i="1" kern="1200" baseline="0" dirty="0" smtClean="0">
                          <a:solidFill>
                            <a:schemeClr val="tx1"/>
                          </a:solidFill>
                          <a:latin typeface="Verdana" pitchFamily="34" charset="0"/>
                          <a:ea typeface="+mn-ea"/>
                          <a:cs typeface="+mn-cs"/>
                        </a:rPr>
                        <a:t>chain.</a:t>
                      </a:r>
                      <a:endParaRPr lang="en-GB" sz="700" i="1" strike="sngStrike" kern="1200" baseline="0" dirty="0" smtClean="0">
                        <a:solidFill>
                          <a:schemeClr val="tx1"/>
                        </a:solidFill>
                        <a:latin typeface="Verdana" pitchFamily="34" charset="0"/>
                        <a:ea typeface="+mn-ea"/>
                        <a:cs typeface="+mn-cs"/>
                      </a:endParaRPr>
                    </a:p>
                    <a:p>
                      <a:pPr marL="0" indent="0">
                        <a:buFont typeface="+mj-lt"/>
                        <a:buNone/>
                      </a:pPr>
                      <a:endParaRPr lang="en-GB" sz="700" i="1" kern="1200" baseline="0" dirty="0" smtClean="0">
                        <a:solidFill>
                          <a:schemeClr val="tx1"/>
                        </a:solidFill>
                        <a:latin typeface="Verdana" pitchFamily="34" charset="0"/>
                        <a:ea typeface="+mn-ea"/>
                        <a:cs typeface="+mn-cs"/>
                      </a:endParaRPr>
                    </a:p>
                    <a:p>
                      <a:pPr marL="0" indent="0">
                        <a:buFont typeface="+mj-lt"/>
                        <a:buNone/>
                      </a:pPr>
                      <a:r>
                        <a:rPr lang="en-GB" sz="700" i="1" kern="1200" baseline="0" dirty="0" smtClean="0">
                          <a:solidFill>
                            <a:schemeClr val="tx1"/>
                          </a:solidFill>
                          <a:latin typeface="Verdana" pitchFamily="34" charset="0"/>
                          <a:ea typeface="+mn-ea"/>
                          <a:cs typeface="+mn-cs"/>
                        </a:rPr>
                        <a:t>Sub-criterion v (the internal systems, procedures and processes used by the Network Licensee to identify Project Participants and Project ideas) should be covered in the ‘Project Partners and external resourcing/funding‘ </a:t>
                      </a:r>
                      <a:r>
                        <a:rPr lang="en-GB" sz="700" i="1" kern="1200" baseline="0" dirty="0" smtClean="0">
                          <a:solidFill>
                            <a:schemeClr val="tx1"/>
                          </a:solidFill>
                          <a:latin typeface="Verdana" pitchFamily="34" charset="0"/>
                          <a:ea typeface="+mn-ea"/>
                          <a:cs typeface="+mn-cs"/>
                        </a:rPr>
                        <a:t>section </a:t>
                      </a:r>
                      <a:r>
                        <a:rPr lang="en-GB" sz="700" i="1" kern="1200" baseline="0" dirty="0" smtClean="0">
                          <a:solidFill>
                            <a:schemeClr val="tx1"/>
                          </a:solidFill>
                          <a:latin typeface="Verdana" pitchFamily="34" charset="0"/>
                          <a:ea typeface="+mn-ea"/>
                          <a:cs typeface="+mn-cs"/>
                        </a:rPr>
                        <a:t>below. </a:t>
                      </a:r>
                    </a:p>
                  </a:txBody>
                  <a:tcPr marL="43601" marR="436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6451669">
                <a:tc>
                  <a:txBody>
                    <a:bodyPr/>
                    <a:lstStyle/>
                    <a:p>
                      <a:pPr>
                        <a:lnSpc>
                          <a:spcPct val="115000"/>
                        </a:lnSpc>
                        <a:spcAft>
                          <a:spcPts val="0"/>
                        </a:spcAft>
                      </a:pPr>
                      <a:endParaRPr lang="en-GB" sz="900" dirty="0">
                        <a:latin typeface="Verdana" pitchFamily="34" charset="0"/>
                        <a:ea typeface="Calibri"/>
                        <a:cs typeface="Times New Roman"/>
                      </a:endParaRPr>
                    </a:p>
                    <a:p>
                      <a:pPr>
                        <a:lnSpc>
                          <a:spcPct val="115000"/>
                        </a:lnSpc>
                        <a:spcAft>
                          <a:spcPts val="0"/>
                        </a:spcAft>
                      </a:pPr>
                      <a:r>
                        <a:rPr lang="en-GB" sz="900" dirty="0">
                          <a:latin typeface="Verdana" pitchFamily="34" charset="0"/>
                          <a:ea typeface="Calibri"/>
                          <a:cs typeface="Times New Roman"/>
                        </a:rPr>
                        <a:t> </a:t>
                      </a:r>
                    </a:p>
                  </a:txBody>
                  <a:tcPr marL="43601" marR="436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p:txBody>
          <a:bodyPr/>
          <a:lstStyle/>
          <a:p>
            <a:fld id="{BEE6D151-C3A3-4E04-9CDA-420FE3B7A6C3}" type="slidenum">
              <a:rPr lang="en-GB" smtClean="0"/>
              <a:pPr/>
              <a:t>5</a:t>
            </a:fld>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EE6D151-C3A3-4E04-9CDA-420FE3B7A6C3}" type="slidenum">
              <a:rPr lang="en-GB" smtClean="0"/>
              <a:pPr/>
              <a:t>6</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4139375902"/>
              </p:ext>
            </p:extLst>
          </p:nvPr>
        </p:nvGraphicFramePr>
        <p:xfrm>
          <a:off x="548680" y="683568"/>
          <a:ext cx="5760640" cy="8136904"/>
        </p:xfrm>
        <a:graphic>
          <a:graphicData uri="http://schemas.openxmlformats.org/drawingml/2006/table">
            <a:tbl>
              <a:tblPr/>
              <a:tblGrid>
                <a:gridCol w="5760640"/>
              </a:tblGrid>
              <a:tr h="317314">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Demonstrates</a:t>
                      </a:r>
                      <a:r>
                        <a:rPr lang="en-GB" sz="900" b="1" baseline="0" dirty="0" smtClean="0">
                          <a:solidFill>
                            <a:srgbClr val="365F91"/>
                          </a:solidFill>
                          <a:latin typeface="Verdana" pitchFamily="34" charset="0"/>
                          <a:ea typeface="Calibri"/>
                          <a:cs typeface="Times New Roman"/>
                        </a:rPr>
                        <a:t> the Project generates knowledge that can be shared amongst all Network Licensees</a:t>
                      </a:r>
                      <a:endParaRPr lang="en-GB" sz="900" dirty="0">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1408333">
                <a:tc>
                  <a:txBody>
                    <a:bodyPr/>
                    <a:lstStyle/>
                    <a:p>
                      <a:pPr>
                        <a:spcAft>
                          <a:spcPts val="0"/>
                        </a:spcAft>
                      </a:pPr>
                      <a:r>
                        <a:rPr lang="en-GB" sz="700" i="1" dirty="0">
                          <a:solidFill>
                            <a:srgbClr val="000000"/>
                          </a:solidFill>
                          <a:latin typeface="Verdana" pitchFamily="34" charset="0"/>
                          <a:ea typeface="Calibri"/>
                          <a:cs typeface="Verdana"/>
                        </a:rPr>
                        <a:t>The </a:t>
                      </a:r>
                      <a:r>
                        <a:rPr lang="en-GB" sz="700" i="1" dirty="0" smtClean="0">
                          <a:solidFill>
                            <a:srgbClr val="000000"/>
                          </a:solidFill>
                          <a:latin typeface="Verdana" pitchFamily="34" charset="0"/>
                          <a:ea typeface="Calibri"/>
                          <a:cs typeface="Verdana"/>
                        </a:rPr>
                        <a:t>Licensee </a:t>
                      </a:r>
                      <a:r>
                        <a:rPr lang="en-GB" sz="700" i="1" dirty="0">
                          <a:solidFill>
                            <a:srgbClr val="000000"/>
                          </a:solidFill>
                          <a:latin typeface="Verdana" pitchFamily="34" charset="0"/>
                          <a:ea typeface="Calibri"/>
                          <a:cs typeface="Verdana"/>
                        </a:rPr>
                        <a:t>must explain the learning which it expects the Method(s) it is trialling to deliver. The </a:t>
                      </a:r>
                      <a:r>
                        <a:rPr lang="en-GB" sz="700" i="1" dirty="0" smtClean="0">
                          <a:solidFill>
                            <a:srgbClr val="000000"/>
                          </a:solidFill>
                          <a:latin typeface="Verdana" pitchFamily="34" charset="0"/>
                          <a:ea typeface="Calibri"/>
                          <a:cs typeface="Verdana"/>
                        </a:rPr>
                        <a:t>Licensee </a:t>
                      </a:r>
                      <a:r>
                        <a:rPr lang="en-GB" sz="700" i="1" dirty="0">
                          <a:solidFill>
                            <a:srgbClr val="000000"/>
                          </a:solidFill>
                          <a:latin typeface="Verdana" pitchFamily="34" charset="0"/>
                          <a:ea typeface="Calibri"/>
                          <a:cs typeface="Verdana"/>
                        </a:rPr>
                        <a:t>must demonstrate that it has a robust methodology in place to capture the learning from the Trial(s</a:t>
                      </a:r>
                      <a:r>
                        <a:rPr lang="en-GB" sz="700" i="1" dirty="0" smtClean="0">
                          <a:solidFill>
                            <a:srgbClr val="000000"/>
                          </a:solidFill>
                          <a:latin typeface="Verdana" pitchFamily="34" charset="0"/>
                          <a:ea typeface="Calibri"/>
                          <a:cs typeface="Verdana"/>
                        </a:rPr>
                        <a:t>).</a:t>
                      </a:r>
                    </a:p>
                    <a:p>
                      <a:pPr>
                        <a:spcAft>
                          <a:spcPts val="0"/>
                        </a:spcAft>
                      </a:pPr>
                      <a:endParaRPr lang="en-GB" sz="700" i="1" dirty="0" smtClean="0">
                        <a:solidFill>
                          <a:srgbClr val="000000"/>
                        </a:solidFill>
                        <a:latin typeface="Verdana" pitchFamily="34" charset="0"/>
                        <a:ea typeface="Calibri"/>
                        <a:cs typeface="Verdana"/>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700" i="1" baseline="0" dirty="0" smtClean="0">
                          <a:solidFill>
                            <a:srgbClr val="000000"/>
                          </a:solidFill>
                          <a:latin typeface="Verdana" pitchFamily="34" charset="0"/>
                          <a:ea typeface="Calibri"/>
                          <a:cs typeface="Verdana"/>
                        </a:rPr>
                        <a:t>As stated in the Electricity NIC Governance Document, the Network Licensee must provide the following to demonstrate compliance with this criterion:</a:t>
                      </a:r>
                    </a:p>
                    <a:p>
                      <a:pPr>
                        <a:spcAft>
                          <a:spcPts val="0"/>
                        </a:spcAft>
                      </a:pPr>
                      <a:endParaRPr lang="en-GB" sz="700" dirty="0" smtClean="0">
                        <a:solidFill>
                          <a:srgbClr val="000000"/>
                        </a:solidFill>
                        <a:latin typeface="Verdana" pitchFamily="34" charset="0"/>
                        <a:ea typeface="Calibri"/>
                        <a:cs typeface="Verdana"/>
                      </a:endParaRPr>
                    </a:p>
                    <a:p>
                      <a:pPr marL="285750" indent="-285750">
                        <a:spcAft>
                          <a:spcPts val="0"/>
                        </a:spcAft>
                        <a:buFont typeface="+mj-lt"/>
                        <a:buAutoNum type="romanLcPeriod"/>
                      </a:pPr>
                      <a:r>
                        <a:rPr lang="en-GB" sz="700" i="1" dirty="0" smtClean="0">
                          <a:solidFill>
                            <a:srgbClr val="000000"/>
                          </a:solidFill>
                          <a:latin typeface="Verdana" pitchFamily="34" charset="0"/>
                          <a:ea typeface="Calibri"/>
                          <a:cs typeface="Verdana"/>
                        </a:rPr>
                        <a:t>What new knowledge is intended to be generated from completing the Project;</a:t>
                      </a:r>
                    </a:p>
                    <a:p>
                      <a:pPr marL="285750" indent="-285750">
                        <a:spcAft>
                          <a:spcPts val="0"/>
                        </a:spcAft>
                        <a:buFont typeface="+mj-lt"/>
                        <a:buAutoNum type="romanLcPeriod"/>
                      </a:pPr>
                      <a:r>
                        <a:rPr lang="en-GB" sz="700" i="1" dirty="0" smtClean="0">
                          <a:solidFill>
                            <a:srgbClr val="000000"/>
                          </a:solidFill>
                          <a:latin typeface="Verdana" pitchFamily="34" charset="0"/>
                          <a:ea typeface="Calibri"/>
                          <a:cs typeface="Verdana"/>
                        </a:rPr>
                        <a:t>What methodology will be used to capture results</a:t>
                      </a:r>
                      <a:r>
                        <a:rPr lang="en-GB" sz="700" i="1" baseline="0" dirty="0" smtClean="0">
                          <a:solidFill>
                            <a:srgbClr val="000000"/>
                          </a:solidFill>
                          <a:latin typeface="Verdana" pitchFamily="34" charset="0"/>
                          <a:ea typeface="Calibri"/>
                          <a:cs typeface="Verdana"/>
                        </a:rPr>
                        <a:t> from the Project and how the Project’s results will be disseminated to other Network Licensees; and</a:t>
                      </a:r>
                    </a:p>
                    <a:p>
                      <a:pPr marL="285750" marR="0" lvl="0" indent="-285750" algn="l" defTabSz="914400" rtl="0" eaLnBrk="1" fontAlgn="auto" latinLnBrk="0" hangingPunct="1">
                        <a:lnSpc>
                          <a:spcPct val="100000"/>
                        </a:lnSpc>
                        <a:spcBef>
                          <a:spcPts val="0"/>
                        </a:spcBef>
                        <a:spcAft>
                          <a:spcPts val="0"/>
                        </a:spcAft>
                        <a:buClrTx/>
                        <a:buSzTx/>
                        <a:buFont typeface="+mj-lt"/>
                        <a:buAutoNum type="romanLcPeriod"/>
                        <a:tabLst/>
                        <a:defRPr/>
                      </a:pPr>
                      <a:r>
                        <a:rPr lang="en-GB" sz="700" i="1" kern="1200" dirty="0" smtClean="0">
                          <a:solidFill>
                            <a:srgbClr val="000000"/>
                          </a:solidFill>
                          <a:latin typeface="Verdana" pitchFamily="34" charset="0"/>
                          <a:ea typeface="Calibri"/>
                          <a:cs typeface="Verdana"/>
                        </a:rPr>
                        <a:t>Whether the </a:t>
                      </a:r>
                      <a:r>
                        <a:rPr lang="en-GB" sz="700" i="1" kern="1200" dirty="0" smtClean="0">
                          <a:solidFill>
                            <a:schemeClr val="tx1"/>
                          </a:solidFill>
                          <a:latin typeface="Verdana" pitchFamily="34" charset="0"/>
                          <a:ea typeface="Calibri"/>
                          <a:cs typeface="Verdana"/>
                        </a:rPr>
                        <a:t>Network Licensee wishes to conform to the default IPR arrangements as set out in Section B: Chapter 9. If the Network Licensee wishes to deviate from the default IPR arrangements it must outline the proposed arrangements, justify why the arrangements are more suitable than the default arrangements and justify how the new arrangements will deliver value for money for Customer</a:t>
                      </a:r>
                      <a:r>
                        <a:rPr lang="en-GB" sz="700" i="1" kern="1200" dirty="0" smtClean="0">
                          <a:solidFill>
                            <a:srgbClr val="000000"/>
                          </a:solidFill>
                          <a:latin typeface="Verdana" pitchFamily="34" charset="0"/>
                          <a:ea typeface="Calibri"/>
                          <a:cs typeface="Verdana"/>
                        </a:rPr>
                        <a:t>s. </a:t>
                      </a: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6411257">
                <a:tc>
                  <a:txBody>
                    <a:bodyPr/>
                    <a:lstStyle/>
                    <a:p>
                      <a:pPr>
                        <a:lnSpc>
                          <a:spcPct val="115000"/>
                        </a:lnSpc>
                        <a:spcAft>
                          <a:spcPts val="0"/>
                        </a:spcAft>
                      </a:pPr>
                      <a:endParaRPr lang="en-GB" sz="900" dirty="0">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96199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48680" y="611560"/>
          <a:ext cx="5760641" cy="3816424"/>
        </p:xfrm>
        <a:graphic>
          <a:graphicData uri="http://schemas.openxmlformats.org/drawingml/2006/table">
            <a:tbl>
              <a:tblPr/>
              <a:tblGrid>
                <a:gridCol w="5328593"/>
                <a:gridCol w="432048"/>
              </a:tblGrid>
              <a:tr h="318015">
                <a:tc>
                  <a:txBody>
                    <a:bodyPr/>
                    <a:lstStyle/>
                    <a:p>
                      <a:pPr>
                        <a:lnSpc>
                          <a:spcPct val="115000"/>
                        </a:lnSpc>
                        <a:spcAft>
                          <a:spcPts val="0"/>
                        </a:spcAft>
                      </a:pPr>
                      <a:r>
                        <a:rPr lang="en-GB" sz="900" b="1" dirty="0" smtClean="0">
                          <a:solidFill>
                            <a:srgbClr val="365F91"/>
                          </a:solidFill>
                          <a:latin typeface="Verdana"/>
                          <a:ea typeface="Calibri"/>
                          <a:cs typeface="Times New Roman"/>
                        </a:rPr>
                        <a:t>Please tick</a:t>
                      </a:r>
                      <a:r>
                        <a:rPr lang="en-GB" sz="900" b="1" baseline="0" dirty="0" smtClean="0">
                          <a:solidFill>
                            <a:srgbClr val="365F91"/>
                          </a:solidFill>
                          <a:latin typeface="Verdana"/>
                          <a:ea typeface="Calibri"/>
                          <a:cs typeface="Times New Roman"/>
                        </a:rPr>
                        <a:t> if the </a:t>
                      </a:r>
                      <a:r>
                        <a:rPr lang="en-GB" sz="900" b="1" dirty="0" smtClean="0">
                          <a:solidFill>
                            <a:srgbClr val="365F91"/>
                          </a:solidFill>
                          <a:latin typeface="Verdana"/>
                          <a:ea typeface="Calibri"/>
                          <a:cs typeface="Times New Roman"/>
                        </a:rPr>
                        <a:t>project conforms </a:t>
                      </a:r>
                      <a:r>
                        <a:rPr lang="en-GB" sz="900" b="1" dirty="0">
                          <a:solidFill>
                            <a:srgbClr val="365F91"/>
                          </a:solidFill>
                          <a:latin typeface="Verdana"/>
                          <a:ea typeface="Calibri"/>
                          <a:cs typeface="Times New Roman"/>
                        </a:rPr>
                        <a:t>to the default IPR arrangements set out in the </a:t>
                      </a:r>
                      <a:r>
                        <a:rPr lang="en-GB" sz="900" b="1" dirty="0" smtClean="0">
                          <a:solidFill>
                            <a:srgbClr val="365F91"/>
                          </a:solidFill>
                          <a:latin typeface="Verdana"/>
                          <a:ea typeface="Calibri"/>
                          <a:cs typeface="Times New Roman"/>
                        </a:rPr>
                        <a:t>NIC Governance </a:t>
                      </a:r>
                      <a:r>
                        <a:rPr lang="en-GB" sz="900" b="1" dirty="0">
                          <a:solidFill>
                            <a:srgbClr val="365F91"/>
                          </a:solidFill>
                          <a:latin typeface="Verdana"/>
                          <a:ea typeface="Calibri"/>
                          <a:cs typeface="Times New Roman"/>
                        </a:rPr>
                        <a:t>Document</a:t>
                      </a:r>
                      <a:r>
                        <a:rPr lang="en-GB" sz="900" b="1" dirty="0" smtClean="0">
                          <a:solidFill>
                            <a:srgbClr val="365F91"/>
                          </a:solidFill>
                          <a:latin typeface="Verdana"/>
                          <a:ea typeface="Calibri"/>
                          <a:cs typeface="Times New Roman"/>
                        </a:rPr>
                        <a:t>?</a:t>
                      </a:r>
                      <a:endParaRPr lang="en-GB"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15000"/>
                        </a:lnSpc>
                        <a:spcAft>
                          <a:spcPts val="0"/>
                        </a:spcAft>
                      </a:pPr>
                      <a:endParaRPr lang="en-GB" sz="900" dirty="0">
                        <a:latin typeface="Verdan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33846">
                <a:tc gridSpan="2">
                  <a:txBody>
                    <a:bodyPr/>
                    <a:lstStyle/>
                    <a:p>
                      <a:r>
                        <a:rPr lang="en-GB" sz="700" i="1" dirty="0" smtClean="0">
                          <a:latin typeface="Verdana" pitchFamily="34" charset="0"/>
                          <a:ea typeface="Calibri"/>
                          <a:cs typeface="Times New Roman"/>
                        </a:rPr>
                        <a:t>If </a:t>
                      </a:r>
                      <a:r>
                        <a:rPr lang="en-GB" sz="700" i="1" dirty="0">
                          <a:latin typeface="Verdana" pitchFamily="34" charset="0"/>
                          <a:ea typeface="Calibri"/>
                          <a:cs typeface="Times New Roman"/>
                        </a:rPr>
                        <a:t>the </a:t>
                      </a:r>
                      <a:r>
                        <a:rPr lang="en-GB" sz="700" i="1" dirty="0" smtClean="0">
                          <a:latin typeface="Verdana" pitchFamily="34" charset="0"/>
                          <a:ea typeface="Calibri"/>
                          <a:cs typeface="Times New Roman"/>
                        </a:rPr>
                        <a:t>Licensee </a:t>
                      </a:r>
                      <a:r>
                        <a:rPr lang="en-GB" sz="700" i="1" dirty="0">
                          <a:latin typeface="Verdana" pitchFamily="34" charset="0"/>
                          <a:ea typeface="Calibri"/>
                          <a:cs typeface="Times New Roman"/>
                        </a:rPr>
                        <a:t>wishes to deviate from the default requirement for IPR then it must demonstrate </a:t>
                      </a:r>
                      <a:r>
                        <a:rPr lang="en-GB" sz="700" i="1" dirty="0" smtClean="0">
                          <a:latin typeface="Verdana" pitchFamily="34" charset="0"/>
                          <a:ea typeface="Calibri"/>
                          <a:cs typeface="Times New Roman"/>
                        </a:rPr>
                        <a:t>how the learning</a:t>
                      </a:r>
                      <a:r>
                        <a:rPr lang="en-GB" sz="700" i="1" baseline="0" dirty="0" smtClean="0">
                          <a:latin typeface="Verdana" pitchFamily="34" charset="0"/>
                          <a:ea typeface="Calibri"/>
                          <a:cs typeface="Times New Roman"/>
                        </a:rPr>
                        <a:t> will be disseminated to other Licensees and how value for money will be ensured. </a:t>
                      </a:r>
                      <a:r>
                        <a:rPr lang="en-GB" sz="700" i="1" kern="1200" baseline="0" dirty="0" smtClean="0">
                          <a:solidFill>
                            <a:schemeClr val="tx1"/>
                          </a:solidFill>
                          <a:latin typeface="Verdana" pitchFamily="34" charset="0"/>
                          <a:ea typeface="+mn-ea"/>
                          <a:cs typeface="+mn-cs"/>
                        </a:rPr>
                        <a:t>The Licensee must also outline the proposed alternative arrangements and justify why the arrangements are more suitable than the default arrangements.</a:t>
                      </a:r>
                      <a:endParaRPr lang="en-GB" sz="700" i="1" dirty="0">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pPr>
                        <a:lnSpc>
                          <a:spcPct val="115000"/>
                        </a:lnSpc>
                        <a:spcAft>
                          <a:spcPts val="0"/>
                        </a:spcAft>
                      </a:pPr>
                      <a:endParaRPr lang="en-GB" sz="600" dirty="0">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3164563">
                <a:tc gridSpan="2">
                  <a:txBody>
                    <a:bodyPr/>
                    <a:lstStyle/>
                    <a:p>
                      <a:pPr>
                        <a:lnSpc>
                          <a:spcPct val="115000"/>
                        </a:lnSpc>
                        <a:spcAft>
                          <a:spcPts val="0"/>
                        </a:spcAft>
                      </a:pPr>
                      <a:endParaRPr lang="en-GB" sz="900" dirty="0">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n-GB" sz="800" dirty="0">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94533452"/>
              </p:ext>
            </p:extLst>
          </p:nvPr>
        </p:nvGraphicFramePr>
        <p:xfrm>
          <a:off x="548680" y="4410206"/>
          <a:ext cx="5760640" cy="4410266"/>
        </p:xfrm>
        <a:graphic>
          <a:graphicData uri="http://schemas.openxmlformats.org/drawingml/2006/table">
            <a:tbl>
              <a:tblPr/>
              <a:tblGrid>
                <a:gridCol w="5760640"/>
              </a:tblGrid>
              <a:tr h="4510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b="1" dirty="0" smtClean="0">
                          <a:solidFill>
                            <a:srgbClr val="365F91"/>
                          </a:solidFill>
                          <a:latin typeface="Verdana"/>
                          <a:ea typeface="Calibri"/>
                          <a:cs typeface="Times New Roman"/>
                        </a:rPr>
                        <a:t>How is the project innovative and with</a:t>
                      </a:r>
                      <a:r>
                        <a:rPr lang="en-GB" sz="900" b="1" baseline="0" dirty="0" smtClean="0">
                          <a:solidFill>
                            <a:srgbClr val="365F91"/>
                          </a:solidFill>
                          <a:latin typeface="Verdana"/>
                          <a:ea typeface="Calibri"/>
                          <a:cs typeface="Times New Roman"/>
                        </a:rPr>
                        <a:t> an unproven business case where the innovation risk warrants a limited Development or Demonstration Project to demonstrate its effectiveness?</a:t>
                      </a:r>
                      <a:endParaRPr lang="en-GB" sz="900" dirty="0">
                        <a:latin typeface="Verdana" pitchFamily="34" charset="0"/>
                        <a:ea typeface="Calibri"/>
                        <a:cs typeface="Times New Roman"/>
                      </a:endParaRPr>
                    </a:p>
                  </a:txBody>
                  <a:tcPr marL="41851" marR="41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1212852">
                <a:tc>
                  <a:txBody>
                    <a:bodyPr/>
                    <a:lstStyle/>
                    <a:p>
                      <a:pPr marL="0" algn="l" defTabSz="914400" rtl="0" eaLnBrk="1" latinLnBrk="0" hangingPunct="1">
                        <a:spcAft>
                          <a:spcPts val="0"/>
                        </a:spcAft>
                      </a:pPr>
                      <a:r>
                        <a:rPr lang="en-GB" sz="700" i="1" kern="1200" dirty="0" smtClean="0">
                          <a:solidFill>
                            <a:schemeClr val="tx1"/>
                          </a:solidFill>
                          <a:latin typeface="Verdana" pitchFamily="34" charset="0"/>
                          <a:ea typeface="+mn-ea"/>
                          <a:cs typeface="+mn-cs"/>
                        </a:rPr>
                        <a:t>Demonstrate why the Licensee has not previously used this Solution (including where the Solution involves commercial arrangements) and why NIC funding is required to undertake it. This must include why the Licensee would not run the trial as part of its normal course of business and why the Solution is not Research.</a:t>
                      </a:r>
                    </a:p>
                    <a:p>
                      <a:pPr marL="0" algn="l" defTabSz="914400" rtl="0" eaLnBrk="1" latinLnBrk="0" hangingPunct="1">
                        <a:spcAft>
                          <a:spcPts val="0"/>
                        </a:spcAft>
                      </a:pPr>
                      <a:endParaRPr lang="en-GB" sz="700" i="1" kern="1200" dirty="0" smtClean="0">
                        <a:solidFill>
                          <a:schemeClr val="tx1"/>
                        </a:solidFill>
                        <a:latin typeface="Verdana"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700" i="1" kern="1200" dirty="0" smtClean="0">
                          <a:solidFill>
                            <a:schemeClr val="tx1"/>
                          </a:solidFill>
                          <a:latin typeface="Verdana" pitchFamily="34" charset="0"/>
                          <a:ea typeface="+mn-ea"/>
                          <a:cs typeface="+mn-cs"/>
                        </a:rPr>
                        <a:t>As stated in the Electricity NIC Governance Document, the Network Licensee must provide the following to demonstrate compliance with this criterion:</a:t>
                      </a:r>
                    </a:p>
                    <a:p>
                      <a:pPr marL="0" algn="l" defTabSz="914400" rtl="0" eaLnBrk="1" latinLnBrk="0" hangingPunct="1">
                        <a:spcAft>
                          <a:spcPts val="0"/>
                        </a:spcAft>
                      </a:pPr>
                      <a:endParaRPr lang="en-GB" sz="700" i="1" kern="1200" dirty="0" smtClean="0">
                        <a:solidFill>
                          <a:schemeClr val="tx1"/>
                        </a:solidFill>
                        <a:latin typeface="Verdana" pitchFamily="34" charset="0"/>
                        <a:ea typeface="+mn-ea"/>
                        <a:cs typeface="+mn-cs"/>
                      </a:endParaRPr>
                    </a:p>
                    <a:p>
                      <a:pPr marL="285750" lvl="0" indent="-285750" algn="l" defTabSz="914400" rtl="0" eaLnBrk="1" latinLnBrk="0" hangingPunct="1">
                        <a:spcAft>
                          <a:spcPts val="0"/>
                        </a:spcAft>
                        <a:buFont typeface="+mj-lt"/>
                        <a:buAutoNum type="romanLcPeriod"/>
                      </a:pPr>
                      <a:r>
                        <a:rPr lang="en-GB" sz="700" i="1" kern="1200" dirty="0" smtClean="0">
                          <a:solidFill>
                            <a:schemeClr val="tx1"/>
                          </a:solidFill>
                          <a:latin typeface="Verdana" pitchFamily="34" charset="0"/>
                          <a:ea typeface="+mn-ea"/>
                          <a:cs typeface="+mn-cs"/>
                        </a:rPr>
                        <a:t>Why the Project is innovative and has not been tried before; </a:t>
                      </a:r>
                    </a:p>
                    <a:p>
                      <a:pPr marL="285750" lvl="0" indent="-285750" algn="l" defTabSz="914400" rtl="0" eaLnBrk="1" latinLnBrk="0" hangingPunct="1">
                        <a:spcAft>
                          <a:spcPts val="0"/>
                        </a:spcAft>
                        <a:buFont typeface="+mj-lt"/>
                        <a:buAutoNum type="romanLcPeriod"/>
                      </a:pPr>
                      <a:r>
                        <a:rPr lang="en-GB" sz="700" i="1" kern="1200" dirty="0" smtClean="0">
                          <a:solidFill>
                            <a:schemeClr val="tx1"/>
                          </a:solidFill>
                          <a:latin typeface="Verdana" pitchFamily="34" charset="0"/>
                          <a:ea typeface="+mn-ea"/>
                          <a:cs typeface="+mn-cs"/>
                        </a:rPr>
                        <a:t>Why the Network Licensee will not fund such a Project as part of their business as usual activities; </a:t>
                      </a:r>
                    </a:p>
                    <a:p>
                      <a:pPr marL="285750" lvl="0" indent="-285750" algn="l" defTabSz="914400" rtl="0" eaLnBrk="1" latinLnBrk="0" hangingPunct="1">
                        <a:spcAft>
                          <a:spcPts val="0"/>
                        </a:spcAft>
                        <a:buFont typeface="+mj-lt"/>
                        <a:buAutoNum type="romanLcPeriod"/>
                      </a:pPr>
                      <a:r>
                        <a:rPr lang="en-GB" sz="700" i="1" kern="1200" dirty="0" smtClean="0">
                          <a:solidFill>
                            <a:schemeClr val="tx1"/>
                          </a:solidFill>
                          <a:latin typeface="Verdana" pitchFamily="34" charset="0"/>
                          <a:ea typeface="+mn-ea"/>
                          <a:cs typeface="+mn-cs"/>
                        </a:rPr>
                        <a:t>Why the Project can only be undertaken with the support of the NIC, including reference to the specific risks (e.g. commercial, technical, operational or regulatory) associated with the Project.</a:t>
                      </a:r>
                    </a:p>
                  </a:txBody>
                  <a:tcPr marL="41851" marR="41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2746339">
                <a:tc>
                  <a:txBody>
                    <a:bodyPr/>
                    <a:lstStyle/>
                    <a:p>
                      <a:pPr>
                        <a:lnSpc>
                          <a:spcPct val="115000"/>
                        </a:lnSpc>
                        <a:spcAft>
                          <a:spcPts val="0"/>
                        </a:spcAft>
                      </a:pPr>
                      <a:endParaRPr lang="en-GB" sz="800" dirty="0">
                        <a:latin typeface="Verdana" pitchFamily="34" charset="0"/>
                        <a:ea typeface="Calibri"/>
                        <a:cs typeface="Times New Roman"/>
                      </a:endParaRPr>
                    </a:p>
                  </a:txBody>
                  <a:tcPr marL="41851" marR="41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p:txBody>
          <a:bodyPr/>
          <a:lstStyle/>
          <a:p>
            <a:fld id="{BEE6D151-C3A3-4E04-9CDA-420FE3B7A6C3}" type="slidenum">
              <a:rPr lang="en-GB" smtClean="0"/>
              <a:pPr/>
              <a:t>7</a:t>
            </a:fld>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679186534"/>
              </p:ext>
            </p:extLst>
          </p:nvPr>
        </p:nvGraphicFramePr>
        <p:xfrm>
          <a:off x="548680" y="4644008"/>
          <a:ext cx="5760640" cy="4176776"/>
        </p:xfrm>
        <a:graphic>
          <a:graphicData uri="http://schemas.openxmlformats.org/drawingml/2006/table">
            <a:tbl>
              <a:tblPr/>
              <a:tblGrid>
                <a:gridCol w="5760640"/>
              </a:tblGrid>
              <a:tr h="136848">
                <a:tc>
                  <a:txBody>
                    <a:bodyPr/>
                    <a:lstStyle/>
                    <a:p>
                      <a:pPr>
                        <a:spcAft>
                          <a:spcPts val="0"/>
                        </a:spcAft>
                      </a:pPr>
                      <a:r>
                        <a:rPr lang="en-GB" sz="900" b="1" dirty="0">
                          <a:solidFill>
                            <a:srgbClr val="365F91"/>
                          </a:solidFill>
                          <a:latin typeface="Verdana" pitchFamily="34" charset="0"/>
                          <a:ea typeface="Calibri"/>
                          <a:cs typeface="Verdana"/>
                        </a:rPr>
                        <a:t>Project Partners and external resourcing/funding </a:t>
                      </a:r>
                      <a:endParaRPr lang="en-GB" sz="900" dirty="0">
                        <a:solidFill>
                          <a:srgbClr val="000000"/>
                        </a:solidFill>
                        <a:latin typeface="Verdana" pitchFamily="34" charset="0"/>
                        <a:ea typeface="Calibri"/>
                        <a:cs typeface="Verdana"/>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8515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0" i="1" u="none" strike="noStrike" kern="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Funding Licensee should provide a description of the internal systems, procedures and processes used by the Funding Licensee to identify Project Participants and Project ideas.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700" i="1" dirty="0" smtClean="0">
                        <a:solidFill>
                          <a:schemeClr val="tx1"/>
                        </a:solidFill>
                        <a:latin typeface="Verdana" pitchFamily="34" charset="0"/>
                        <a:ea typeface="Calibri"/>
                        <a:cs typeface="Verdana"/>
                      </a:endParaRPr>
                    </a:p>
                    <a:p>
                      <a:pPr>
                        <a:spcAft>
                          <a:spcPts val="0"/>
                        </a:spcAft>
                      </a:pPr>
                      <a:r>
                        <a:rPr lang="en-GB" sz="700" i="1" dirty="0" smtClean="0">
                          <a:solidFill>
                            <a:schemeClr val="tx1"/>
                          </a:solidFill>
                          <a:latin typeface="Verdana" pitchFamily="34" charset="0"/>
                          <a:ea typeface="Calibri"/>
                          <a:cs typeface="Verdana"/>
                        </a:rPr>
                        <a:t>The Licensee </a:t>
                      </a:r>
                      <a:r>
                        <a:rPr lang="en-GB" sz="700" i="1" dirty="0">
                          <a:solidFill>
                            <a:schemeClr val="tx1"/>
                          </a:solidFill>
                          <a:latin typeface="Verdana" pitchFamily="34" charset="0"/>
                          <a:ea typeface="Calibri"/>
                          <a:cs typeface="Verdana"/>
                        </a:rPr>
                        <a:t>should provide details of any Project </a:t>
                      </a:r>
                      <a:r>
                        <a:rPr lang="en-GB" sz="700" i="1" dirty="0" smtClean="0">
                          <a:solidFill>
                            <a:schemeClr val="tx1"/>
                          </a:solidFill>
                          <a:latin typeface="Verdana" pitchFamily="34" charset="0"/>
                          <a:ea typeface="Calibri"/>
                          <a:cs typeface="Verdana"/>
                        </a:rPr>
                        <a:t>Partners, External Funders</a:t>
                      </a:r>
                      <a:r>
                        <a:rPr lang="en-GB" sz="700" i="1" baseline="0" dirty="0" smtClean="0">
                          <a:solidFill>
                            <a:schemeClr val="tx1"/>
                          </a:solidFill>
                          <a:latin typeface="Verdana" pitchFamily="34" charset="0"/>
                          <a:ea typeface="Calibri"/>
                          <a:cs typeface="Verdana"/>
                        </a:rPr>
                        <a:t> or Non-Network Licensees</a:t>
                      </a:r>
                      <a:r>
                        <a:rPr lang="en-GB" sz="700" i="1" dirty="0" smtClean="0">
                          <a:solidFill>
                            <a:schemeClr val="tx1"/>
                          </a:solidFill>
                          <a:latin typeface="Verdana" pitchFamily="34" charset="0"/>
                          <a:ea typeface="Calibri"/>
                          <a:cs typeface="Verdana"/>
                        </a:rPr>
                        <a:t> </a:t>
                      </a:r>
                      <a:r>
                        <a:rPr lang="en-GB" sz="700" i="1" dirty="0">
                          <a:solidFill>
                            <a:schemeClr val="tx1"/>
                          </a:solidFill>
                          <a:latin typeface="Verdana" pitchFamily="34" charset="0"/>
                          <a:ea typeface="Calibri"/>
                          <a:cs typeface="Verdana"/>
                        </a:rPr>
                        <a:t>who will be actively involved in the Project and are prepared to devote time, resources and/or funding to the Project</a:t>
                      </a:r>
                      <a:r>
                        <a:rPr lang="en-GB" sz="700" i="1" dirty="0" smtClean="0">
                          <a:solidFill>
                            <a:schemeClr val="tx1"/>
                          </a:solidFill>
                          <a:latin typeface="Verdana" pitchFamily="34" charset="0"/>
                          <a:ea typeface="Calibri"/>
                          <a:cs typeface="Verdana"/>
                        </a:rPr>
                        <a:t>. </a:t>
                      </a:r>
                      <a:r>
                        <a:rPr lang="en-GB" sz="700" i="1" dirty="0">
                          <a:solidFill>
                            <a:schemeClr val="tx1"/>
                          </a:solidFill>
                          <a:latin typeface="Verdana" pitchFamily="34" charset="0"/>
                          <a:ea typeface="Calibri"/>
                          <a:cs typeface="Verdana"/>
                        </a:rPr>
                        <a:t>If the </a:t>
                      </a:r>
                      <a:r>
                        <a:rPr lang="en-GB" sz="700" i="1" dirty="0" smtClean="0">
                          <a:solidFill>
                            <a:schemeClr val="tx1"/>
                          </a:solidFill>
                          <a:latin typeface="Verdana" pitchFamily="34" charset="0"/>
                          <a:ea typeface="Calibri"/>
                          <a:cs typeface="Verdana"/>
                        </a:rPr>
                        <a:t>Licensee </a:t>
                      </a:r>
                      <a:r>
                        <a:rPr lang="en-GB" sz="700" i="1" dirty="0">
                          <a:solidFill>
                            <a:schemeClr val="tx1"/>
                          </a:solidFill>
                          <a:latin typeface="Verdana" pitchFamily="34" charset="0"/>
                          <a:ea typeface="Calibri"/>
                          <a:cs typeface="Verdana"/>
                        </a:rPr>
                        <a:t>has not identified any specific Project Partners, it should provide details of the type of Project Partners it wishes to </a:t>
                      </a:r>
                      <a:r>
                        <a:rPr lang="en-GB" sz="700" i="1" kern="1200" dirty="0">
                          <a:solidFill>
                            <a:srgbClr val="000000"/>
                          </a:solidFill>
                          <a:latin typeface="Verdana" pitchFamily="34" charset="0"/>
                          <a:ea typeface="Calibri"/>
                          <a:cs typeface="Verdana"/>
                        </a:rPr>
                        <a:t>attract</a:t>
                      </a:r>
                      <a:r>
                        <a:rPr lang="en-GB" sz="700" i="1" dirty="0">
                          <a:solidFill>
                            <a:srgbClr val="000000"/>
                          </a:solidFill>
                          <a:latin typeface="Verdana" pitchFamily="34" charset="0"/>
                          <a:ea typeface="Calibri"/>
                          <a:cs typeface="Verdana"/>
                        </a:rPr>
                        <a:t> to the Project. </a:t>
                      </a: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188114">
                <a:tc>
                  <a:txBody>
                    <a:bodyPr/>
                    <a:lstStyle/>
                    <a:p>
                      <a:pPr>
                        <a:lnSpc>
                          <a:spcPct val="115000"/>
                        </a:lnSpc>
                        <a:spcAft>
                          <a:spcPts val="0"/>
                        </a:spcAft>
                      </a:pPr>
                      <a:endParaRPr lang="en-GB" sz="700" dirty="0">
                        <a:latin typeface="Calibri"/>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2"/>
          </p:nvPr>
        </p:nvSpPr>
        <p:spPr/>
        <p:txBody>
          <a:bodyPr/>
          <a:lstStyle/>
          <a:p>
            <a:fld id="{BEE6D151-C3A3-4E04-9CDA-420FE3B7A6C3}" type="slidenum">
              <a:rPr lang="en-GB" smtClean="0"/>
              <a:pPr/>
              <a:t>8</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706531214"/>
              </p:ext>
            </p:extLst>
          </p:nvPr>
        </p:nvGraphicFramePr>
        <p:xfrm>
          <a:off x="548680" y="683568"/>
          <a:ext cx="5760640" cy="3960440"/>
        </p:xfrm>
        <a:graphic>
          <a:graphicData uri="http://schemas.openxmlformats.org/drawingml/2006/table">
            <a:tbl>
              <a:tblPr/>
              <a:tblGrid>
                <a:gridCol w="5760640"/>
              </a:tblGrid>
              <a:tr h="448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b="1" dirty="0" smtClean="0">
                          <a:solidFill>
                            <a:srgbClr val="365F91"/>
                          </a:solidFill>
                          <a:latin typeface="Verdana"/>
                          <a:ea typeface="Calibri"/>
                          <a:cs typeface="Times New Roman"/>
                        </a:rPr>
                        <a:t>How is the project innovative and with</a:t>
                      </a:r>
                      <a:r>
                        <a:rPr lang="en-GB" sz="900" b="1" baseline="0" dirty="0" smtClean="0">
                          <a:solidFill>
                            <a:srgbClr val="365F91"/>
                          </a:solidFill>
                          <a:latin typeface="Verdana"/>
                          <a:ea typeface="Calibri"/>
                          <a:cs typeface="Times New Roman"/>
                        </a:rPr>
                        <a:t> an unproven business case where the innovation risk warrants a limited Development or Demonstration Project to demonstrate its effectiveness? (Continued)</a:t>
                      </a:r>
                      <a:endParaRPr lang="en-GB" sz="900" dirty="0">
                        <a:latin typeface="Verdana" pitchFamily="34" charset="0"/>
                        <a:ea typeface="Calibri"/>
                        <a:cs typeface="Times New Roman"/>
                      </a:endParaRPr>
                    </a:p>
                  </a:txBody>
                  <a:tcPr marL="41851" marR="41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512345">
                <a:tc>
                  <a:txBody>
                    <a:bodyPr/>
                    <a:lstStyle/>
                    <a:p>
                      <a:pPr>
                        <a:lnSpc>
                          <a:spcPct val="115000"/>
                        </a:lnSpc>
                        <a:spcAft>
                          <a:spcPts val="0"/>
                        </a:spcAft>
                      </a:pPr>
                      <a:endParaRPr lang="en-GB" sz="800" dirty="0">
                        <a:latin typeface="Verdana" pitchFamily="34" charset="0"/>
                        <a:ea typeface="Calibri"/>
                        <a:cs typeface="Times New Roman"/>
                      </a:endParaRPr>
                    </a:p>
                  </a:txBody>
                  <a:tcPr marL="41851" marR="41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836105445"/>
              </p:ext>
            </p:extLst>
          </p:nvPr>
        </p:nvGraphicFramePr>
        <p:xfrm>
          <a:off x="548680" y="683568"/>
          <a:ext cx="5760640" cy="4128966"/>
        </p:xfrm>
        <a:graphic>
          <a:graphicData uri="http://schemas.openxmlformats.org/drawingml/2006/table">
            <a:tbl>
              <a:tblPr/>
              <a:tblGrid>
                <a:gridCol w="5760640"/>
              </a:tblGrid>
              <a:tr h="147824">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Derogations </a:t>
                      </a:r>
                      <a:r>
                        <a:rPr lang="en-GB" sz="900" b="1" dirty="0">
                          <a:solidFill>
                            <a:srgbClr val="365F91"/>
                          </a:solidFill>
                          <a:latin typeface="Verdana" pitchFamily="34" charset="0"/>
                          <a:ea typeface="Calibri"/>
                          <a:cs typeface="Times New Roman"/>
                        </a:rPr>
                        <a:t>or exemptions</a:t>
                      </a:r>
                      <a:endParaRPr lang="en-GB" sz="9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202306">
                <a:tc>
                  <a:txBody>
                    <a:bodyPr/>
                    <a:lstStyle/>
                    <a:p>
                      <a:pPr>
                        <a:lnSpc>
                          <a:spcPct val="115000"/>
                        </a:lnSpc>
                        <a:spcAft>
                          <a:spcPts val="0"/>
                        </a:spcAft>
                      </a:pPr>
                      <a:r>
                        <a:rPr lang="en-GB" sz="700" i="1" dirty="0" smtClean="0">
                          <a:latin typeface="Verdana" pitchFamily="34" charset="0"/>
                          <a:ea typeface="Calibri"/>
                          <a:cs typeface="Times New Roman"/>
                        </a:rPr>
                        <a:t>The Licensee should </a:t>
                      </a:r>
                      <a:r>
                        <a:rPr lang="en-GB" sz="700" i="1" dirty="0">
                          <a:latin typeface="Verdana" pitchFamily="34" charset="0"/>
                          <a:ea typeface="Calibri"/>
                          <a:cs typeface="Times New Roman"/>
                        </a:rPr>
                        <a:t>outline </a:t>
                      </a:r>
                      <a:r>
                        <a:rPr lang="en-GB" sz="700" i="1" dirty="0" smtClean="0">
                          <a:latin typeface="Verdana" pitchFamily="34" charset="0"/>
                          <a:ea typeface="Calibri"/>
                          <a:cs typeface="Times New Roman"/>
                        </a:rPr>
                        <a:t>if it considers </a:t>
                      </a:r>
                      <a:r>
                        <a:rPr lang="en-GB" sz="700" i="1" dirty="0">
                          <a:latin typeface="Verdana" pitchFamily="34" charset="0"/>
                          <a:ea typeface="Calibri"/>
                          <a:cs typeface="Times New Roman"/>
                        </a:rPr>
                        <a:t>that the Project will require any derogations, exemptions or changes to the regulatory arrangements.</a:t>
                      </a:r>
                      <a:endParaRPr lang="en-GB" sz="7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725868">
                <a:tc>
                  <a:txBody>
                    <a:bodyPr/>
                    <a:lstStyle/>
                    <a:p>
                      <a:pPr>
                        <a:lnSpc>
                          <a:spcPct val="115000"/>
                        </a:lnSpc>
                        <a:spcAft>
                          <a:spcPts val="0"/>
                        </a:spcAft>
                      </a:pPr>
                      <a:endParaRPr lang="en-GB" sz="8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6146959"/>
              </p:ext>
            </p:extLst>
          </p:nvPr>
        </p:nvGraphicFramePr>
        <p:xfrm>
          <a:off x="548680" y="4788024"/>
          <a:ext cx="5760640" cy="4010044"/>
        </p:xfrm>
        <a:graphic>
          <a:graphicData uri="http://schemas.openxmlformats.org/drawingml/2006/table">
            <a:tbl>
              <a:tblPr/>
              <a:tblGrid>
                <a:gridCol w="5760640"/>
              </a:tblGrid>
              <a:tr h="160618">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Customer impact</a:t>
                      </a:r>
                      <a:endParaRPr lang="en-GB" sz="9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249851">
                <a:tc>
                  <a:txBody>
                    <a:bodyPr/>
                    <a:lstStyle/>
                    <a:p>
                      <a:pPr>
                        <a:lnSpc>
                          <a:spcPct val="115000"/>
                        </a:lnSpc>
                        <a:spcAft>
                          <a:spcPts val="0"/>
                        </a:spcAft>
                      </a:pPr>
                      <a:r>
                        <a:rPr lang="en-GB" sz="700" i="1" dirty="0" smtClean="0">
                          <a:solidFill>
                            <a:schemeClr val="tx1"/>
                          </a:solidFill>
                          <a:latin typeface="Verdana" pitchFamily="34" charset="0"/>
                          <a:ea typeface="Calibri"/>
                          <a:cs typeface="Times New Roman"/>
                        </a:rPr>
                        <a:t>The Licensee should outline any planned interaction with Customers or Customers’ premises as part of the Project, and any</a:t>
                      </a:r>
                      <a:r>
                        <a:rPr lang="en-GB" sz="700" i="1" baseline="0" dirty="0" smtClean="0">
                          <a:solidFill>
                            <a:schemeClr val="tx1"/>
                          </a:solidFill>
                          <a:latin typeface="Verdana" pitchFamily="34" charset="0"/>
                          <a:ea typeface="Calibri"/>
                          <a:cs typeface="Times New Roman"/>
                        </a:rPr>
                        <a:t> other </a:t>
                      </a:r>
                      <a:r>
                        <a:rPr lang="en-GB" sz="700" i="1" baseline="0" dirty="0" smtClean="0">
                          <a:solidFill>
                            <a:schemeClr val="tx1"/>
                          </a:solidFill>
                          <a:latin typeface="Verdana" pitchFamily="34" charset="0"/>
                          <a:ea typeface="Calibri"/>
                          <a:cs typeface="Times New Roman"/>
                        </a:rPr>
                        <a:t>impacts </a:t>
                      </a:r>
                      <a:r>
                        <a:rPr lang="en-GB" sz="700" i="1" baseline="0" dirty="0" smtClean="0">
                          <a:solidFill>
                            <a:schemeClr val="tx1"/>
                          </a:solidFill>
                          <a:latin typeface="Verdana" pitchFamily="34" charset="0"/>
                          <a:ea typeface="Calibri"/>
                          <a:cs typeface="Times New Roman"/>
                        </a:rPr>
                        <a:t>(such as amended contractual or charging arrangements, or supply interruptions).</a:t>
                      </a:r>
                      <a:endParaRPr lang="en-GB" sz="700" i="1" dirty="0">
                        <a:solidFill>
                          <a:schemeClr val="tx1"/>
                        </a:solidFill>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599575">
                <a:tc>
                  <a:txBody>
                    <a:bodyPr/>
                    <a:lstStyle/>
                    <a:p>
                      <a:pPr>
                        <a:lnSpc>
                          <a:spcPct val="115000"/>
                        </a:lnSpc>
                        <a:spcAft>
                          <a:spcPts val="0"/>
                        </a:spcAft>
                      </a:pPr>
                      <a:endParaRPr lang="en-GB" sz="8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a:xfrm>
            <a:off x="4914900" y="8547142"/>
            <a:ext cx="1600200" cy="486833"/>
          </a:xfrm>
        </p:spPr>
        <p:txBody>
          <a:bodyPr/>
          <a:lstStyle/>
          <a:p>
            <a:fld id="{BEE6D151-C3A3-4E04-9CDA-420FE3B7A6C3}" type="slidenum">
              <a:rPr lang="en-GB" smtClean="0"/>
              <a:pPr/>
              <a:t>9</a:t>
            </a:fld>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ID Template" ma:contentTypeID="0x010100D1758EA966A38B42A41486868DBA2A3800A3EA4DB310623A489FAC4E3D843FCC39" ma:contentTypeVersion="0" ma:contentTypeDescription="" ma:contentTypeScope="" ma:versionID="a9018d8735d0e70b8900263c02c714ba">
  <xsd:schema xmlns:xsd="http://www.w3.org/2001/XMLSchema" xmlns:xs="http://www.w3.org/2001/XMLSchema" xmlns:p="http://schemas.microsoft.com/office/2006/metadata/properties" xmlns:ns2="http://schemas.microsoft.com/sharepoint/v3/fields" xmlns:ns3="631298fc-6a88-4548-b7d9-3b164918c4a3" targetNamespace="http://schemas.microsoft.com/office/2006/metadata/properties" ma:root="true" ma:fieldsID="cea74c1bf3711363f70b52924c289932" ns2:_="" ns3:_="">
    <xsd:import namespace="http://schemas.microsoft.com/sharepoint/v3/fields"/>
    <xsd:import namespace="631298fc-6a88-4548-b7d9-3b164918c4a3"/>
    <xsd:element name="properties">
      <xsd:complexType>
        <xsd:sequence>
          <xsd:element name="documentManagement">
            <xsd:complexType>
              <xsd:all>
                <xsd:element ref="ns3:Project_x0020_Name" minOccurs="0"/>
                <xsd:element ref="ns3:Project_x0020_Manager" minOccurs="0"/>
                <xsd:element ref="ns3:Project_x0020_Owner" minOccurs="0"/>
                <xsd:element ref="ns3:Recipient" minOccurs="0"/>
                <xsd:element ref="ns2:_Status" minOccurs="0"/>
                <xsd:element ref="ns3:Applicable_x0020_Duration" minOccurs="0"/>
                <xsd:element ref="ns3:Applicable_x0020_Start_x0020_Date" minOccurs="0"/>
                <xsd:element ref="ns3:Classification"/>
                <xsd:element ref="ns3:Descripto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3" nillable="true" ma:displayName="Status" ma:default="Draft" ma:description="Choose the appropriate status from the drop-down" ma:format="Dropdown" ma:internalName="_Status">
      <xsd:simpleType>
        <xsd:restriction base="dms:Choice">
          <xsd:enumeration value="Draft"/>
          <xsd:enumeration value="For comment"/>
          <xsd:enumeration value="Peer Reviewed"/>
          <xsd:enumeration value="Head of Dept Reviewed"/>
          <xsd:enumeration value="Legally Reviewed"/>
          <xsd:enumeration value="MD Approved"/>
          <xsd:enumeration value="Final not for Registry"/>
          <xsd:enumeration value="Final and Sent to Registry"/>
          <xsd:enumeration value="Published"/>
          <xsd:enumeration value="For deletion review"/>
          <xsd:enumeration value="External Draft"/>
          <xsd:enumeration value="External for comment"/>
          <xsd:enumeration value="External for action"/>
          <xsd:enumeration value="External Final"/>
        </xsd:restriction>
      </xsd:simpleType>
    </xsd:element>
  </xsd:schema>
  <xsd:schema xmlns:xsd="http://www.w3.org/2001/XMLSchema" xmlns:xs="http://www.w3.org/2001/XMLSchema" xmlns:dms="http://schemas.microsoft.com/office/2006/documentManagement/types" xmlns:pc="http://schemas.microsoft.com/office/infopath/2007/PartnerControls" targetNamespace="631298fc-6a88-4548-b7d9-3b164918c4a3" elementFormDefault="qualified">
    <xsd:import namespace="http://schemas.microsoft.com/office/2006/documentManagement/types"/>
    <xsd:import namespace="http://schemas.microsoft.com/office/infopath/2007/PartnerControls"/>
    <xsd:element name="Project_x0020_Name" ma:index="9" nillable="true" ma:displayName="Project Name" ma:internalName="Project_x0020_Name">
      <xsd:simpleType>
        <xsd:restriction base="dms:Text">
          <xsd:maxLength value="255"/>
        </xsd:restriction>
      </xsd:simpleType>
    </xsd:element>
    <xsd:element name="Project_x0020_Manager" ma:index="10" nillable="true" ma:displayName="Project Manager" ma:internalName="Project_x0020_Manager" ma:readOnly="false">
      <xsd:simpleType>
        <xsd:restriction base="dms:Text">
          <xsd:maxLength value="255"/>
        </xsd:restriction>
      </xsd:simpleType>
    </xsd:element>
    <xsd:element name="Project_x0020_Owner" ma:index="11" nillable="true" ma:displayName="Project Owner" ma:internalName="Project_x0020_Owner" ma:readOnly="false">
      <xsd:simpleType>
        <xsd:restriction base="dms:Text">
          <xsd:maxLength value="255"/>
        </xsd:restriction>
      </xsd:simpleType>
    </xsd:element>
    <xsd:element name="Recipient" ma:index="12" nillable="true" ma:displayName="Recipient" ma:default="" ma:description="Internal or external person(s) or group (eg Exec, SMT or Authority).  For Legal Advice put recipient of advice." ma:internalName="Recipient">
      <xsd:simpleType>
        <xsd:restriction base="dms:Text">
          <xsd:maxLength value="255"/>
        </xsd:restriction>
      </xsd:simpleType>
    </xsd:element>
    <xsd:element name="Applicable_x0020_Duration" ma:index="14" nillable="true" ma:displayName="Applicable Duration" ma:default="-" ma:description="For how long is this document applicable, from the Applicable Start Date?" ma:format="Dropdown" ma:internalName="Applicable_x0020_Duration">
      <xsd:simpleType>
        <xsd:restriction base="dms:Choice">
          <xsd:enumeration value="-"/>
          <xsd:enumeration value="Day"/>
          <xsd:enumeration value="Week"/>
          <xsd:enumeration value="Month"/>
          <xsd:enumeration value="Quarter"/>
          <xsd:enumeration value="6 Months"/>
          <xsd:enumeration value="Winter"/>
          <xsd:enumeration value="Summer"/>
          <xsd:enumeration value="1 Year"/>
          <xsd:enumeration value="2 Years"/>
          <xsd:enumeration value="3 Years"/>
          <xsd:enumeration value="5 Years"/>
          <xsd:enumeration value="6 - 10 Years"/>
          <xsd:enumeration value="Enduring"/>
        </xsd:restriction>
      </xsd:simpleType>
    </xsd:element>
    <xsd:element name="Applicable_x0020_Start_x0020_Date" ma:index="15" nillable="true" ma:displayName="Applicable Start Date" ma:default="[today]" ma:description="The Starting Date for the work - format is DD/MM/YYYY" ma:format="DateOnly" ma:internalName="Applicable_x0020_Start_x0020_Date">
      <xsd:simpleType>
        <xsd:restriction base="dms:DateTime"/>
      </xsd:simpleType>
    </xsd:element>
    <xsd:element name="Classification" ma:index="16" ma:displayName="Classification" ma:default="Unclassified" ma:format="Dropdown" ma:internalName="Classification" ma:readOnly="false">
      <xsd:simpleType>
        <xsd:restriction base="dms:Choice">
          <xsd:enumeration value="Unclassified"/>
          <xsd:enumeration value="Protect"/>
          <xsd:enumeration value="Restricted"/>
        </xsd:restriction>
      </xsd:simpleType>
    </xsd:element>
    <xsd:element name="Descriptor" ma:index="17" nillable="true" ma:displayName="Descriptor" ma:format="Dropdown" ma:internalName="Descriptor">
      <xsd:simpleType>
        <xsd:restriction base="dms:Choice">
          <xsd:enumeration value="Commercial"/>
          <xsd:enumeration value="Management"/>
          <xsd:enumeration value="Market Sensitive"/>
          <xsd:enumeration value="Staff"/>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_Status xmlns="http://schemas.microsoft.com/sharepoint/v3/fields">Draft</_Status>
    <Classification xmlns="631298fc-6a88-4548-b7d9-3b164918c4a3">Unclassified</Classification>
    <Descriptor xmlns="631298fc-6a88-4548-b7d9-3b164918c4a3" xsi:nil="true"/>
    <Applicable_x0020_Start_x0020_Date xmlns="631298fc-6a88-4548-b7d9-3b164918c4a3" xsi:nil="true"/>
    <Recipient xmlns="631298fc-6a88-4548-b7d9-3b164918c4a3" xsi:nil="true"/>
    <Applicable_x0020_Duration xmlns="631298fc-6a88-4548-b7d9-3b164918c4a3">-</Applicable_x0020_Duration>
    <Project_x0020_Owner xmlns="631298fc-6a88-4548-b7d9-3b164918c4a3" xsi:nil="true"/>
    <Project_x0020_Name xmlns="631298fc-6a88-4548-b7d9-3b164918c4a3" xsi:nil="true"/>
    <Project_x0020_Manager xmlns="631298fc-6a88-4548-b7d9-3b164918c4a3" xsi:nil="true"/>
  </documentManagement>
</p:properties>
</file>

<file path=customXml/item4.xml><?xml version="1.0" encoding="utf-8"?>
<?mso-contentType ?>
<SharedContentType xmlns="Microsoft.SharePoint.Taxonomy.ContentTypeSync" SourceId="69773578-b348-4185-91b0-0c3a7eda8d2a" ContentTypeId="0x010100D1758EA966A38B42A41486868DBA2A38" PreviousValue="false"/>
</file>

<file path=customXml/itemProps1.xml><?xml version="1.0" encoding="utf-8"?>
<ds:datastoreItem xmlns:ds="http://schemas.openxmlformats.org/officeDocument/2006/customXml" ds:itemID="{2227811E-AD63-48CD-9868-56AF4333F2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631298fc-6a88-4548-b7d9-3b164918c4a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7B09F33-1979-4EF2-9B3F-F9FA12B49E60}">
  <ds:schemaRefs>
    <ds:schemaRef ds:uri="http://schemas.microsoft.com/sharepoint/v3/contenttype/forms"/>
  </ds:schemaRefs>
</ds:datastoreItem>
</file>

<file path=customXml/itemProps3.xml><?xml version="1.0" encoding="utf-8"?>
<ds:datastoreItem xmlns:ds="http://schemas.openxmlformats.org/officeDocument/2006/customXml" ds:itemID="{F54B4B8A-CB59-459C-A657-453A3F15D00D}">
  <ds:schemaRefs>
    <ds:schemaRef ds:uri="http://schemas.microsoft.com/office/infopath/2007/PartnerControls"/>
    <ds:schemaRef ds:uri="http://purl.org/dc/dcmitype/"/>
    <ds:schemaRef ds:uri="http://schemas.microsoft.com/office/2006/metadata/properties"/>
    <ds:schemaRef ds:uri="http://schemas.microsoft.com/office/2006/documentManagement/types"/>
    <ds:schemaRef ds:uri="http://purl.org/dc/elements/1.1/"/>
    <ds:schemaRef ds:uri="http://schemas.microsoft.com/sharepoint/v3/fields"/>
    <ds:schemaRef ds:uri="631298fc-6a88-4548-b7d9-3b164918c4a3"/>
    <ds:schemaRef ds:uri="http://purl.org/dc/terms/"/>
    <ds:schemaRef ds:uri="http://schemas.openxmlformats.org/package/2006/metadata/core-properties"/>
    <ds:schemaRef ds:uri="http://www.w3.org/XML/1998/namespace"/>
  </ds:schemaRefs>
</ds:datastoreItem>
</file>

<file path=customXml/itemProps4.xml><?xml version="1.0" encoding="utf-8"?>
<ds:datastoreItem xmlns:ds="http://schemas.openxmlformats.org/officeDocument/2006/customXml" ds:itemID="{A498DAFC-B8F6-4490-AEBE-520A5D46392A}">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1319</TotalTime>
  <Words>1401</Words>
  <Application>Microsoft Office PowerPoint</Application>
  <PresentationFormat>On-screen Show (4:3)</PresentationFormat>
  <Paragraphs>105</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Ofgem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Electricity ISP Proforma NIC</dc:title>
  <dc:creator>copelandn</dc:creator>
  <cp:lastModifiedBy>Ofgem</cp:lastModifiedBy>
  <cp:revision>118</cp:revision>
  <cp:lastPrinted>2015-03-02T17:50:42Z</cp:lastPrinted>
  <dcterms:created xsi:type="dcterms:W3CDTF">2011-03-07T11:43:39Z</dcterms:created>
  <dcterms:modified xsi:type="dcterms:W3CDTF">2015-03-06T10:37:51Z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0x010100D1758EA966A38B42A41486868DBA2A3800A3EA4DB310623A489FAC4E3D843FCC39</vt:lpwstr>
  </property>
  <property fmtid="{D5CDD505-2E9C-101B-9397-08002B2CF9AE}" pid="3" name="Select Content Type Above">
    <vt:lpwstr/>
  </property>
  <property fmtid="{D5CDD505-2E9C-101B-9397-08002B2CF9AE}" pid="4" name="Order">
    <vt:r8>11474300</vt:r8>
  </property>
  <property fmtid="{D5CDD505-2E9C-101B-9397-08002B2CF9AE}" pid="5" name="URL">
    <vt:lpwstr/>
  </property>
  <property fmtid="{D5CDD505-2E9C-101B-9397-08002B2CF9AE}" pid="6" name="From">
    <vt:lpwstr/>
  </property>
  <property fmtid="{D5CDD505-2E9C-101B-9397-08002B2CF9AE}" pid="7" name="Project Sponsor">
    <vt:lpwstr/>
  </property>
  <property fmtid="{D5CDD505-2E9C-101B-9397-08002B2CF9AE}" pid="8" name="BCC">
    <vt:lpwstr/>
  </property>
  <property fmtid="{D5CDD505-2E9C-101B-9397-08002B2CF9AE}" pid="9" name="xd_ProgID">
    <vt:lpwstr/>
  </property>
  <property fmtid="{D5CDD505-2E9C-101B-9397-08002B2CF9AE}" pid="10" name="Organisation">
    <vt:lpwstr/>
  </property>
  <property fmtid="{D5CDD505-2E9C-101B-9397-08002B2CF9AE}" pid="11" name=":">
    <vt:lpwstr/>
  </property>
  <property fmtid="{D5CDD505-2E9C-101B-9397-08002B2CF9AE}" pid="12" name="Importance">
    <vt:lpwstr/>
  </property>
  <property fmtid="{D5CDD505-2E9C-101B-9397-08002B2CF9AE}" pid="13" name="Ref No">
    <vt:lpwstr/>
  </property>
  <property fmtid="{D5CDD505-2E9C-101B-9397-08002B2CF9AE}" pid="14" name="TemplateUrl">
    <vt:lpwstr/>
  </property>
  <property fmtid="{D5CDD505-2E9C-101B-9397-08002B2CF9AE}" pid="15" name="CC">
    <vt:lpwstr/>
  </property>
  <property fmtid="{D5CDD505-2E9C-101B-9397-08002B2CF9AE}" pid="16" name="To">
    <vt:lpwstr/>
  </property>
  <property fmtid="{D5CDD505-2E9C-101B-9397-08002B2CF9AE}" pid="17" name="::">
    <vt:lpwstr/>
  </property>
  <property fmtid="{D5CDD505-2E9C-101B-9397-08002B2CF9AE}" pid="18" name="Attach Count">
    <vt:lpwstr/>
  </property>
</Properties>
</file>