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theme/theme4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slideLayouts/slideLayout16.xml" ContentType="application/vnd.openxmlformats-officedocument.presentationml.slideLayout+xml"/>
  <Override PartName="/ppt/theme/theme6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7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8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9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10.xml" ContentType="application/vnd.openxmlformats-officedocument.theme+xml"/>
  <Override PartName="/ppt/tags/tag1.xml" ContentType="application/vnd.openxmlformats-officedocument.presentationml.tags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11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12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13.xml" ContentType="application/vnd.openxmlformats-officedocument.theme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14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15.xml" ContentType="application/vnd.openxmlformats-officedocument.theme+xml"/>
  <Override PartName="/ppt/slideLayouts/slideLayout70.xml" ContentType="application/vnd.openxmlformats-officedocument.presentationml.slideLayout+xml"/>
  <Override PartName="/ppt/theme/theme16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17.xml" ContentType="application/vnd.openxmlformats-officedocument.theme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theme/theme18.xml" ContentType="application/vnd.openxmlformats-officedocument.theme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20.xml" ContentType="application/vnd.openxmlformats-officedocument.theme+xml"/>
  <Override PartName="/ppt/tags/tag2.xml" ContentType="application/vnd.openxmlformats-officedocument.presentationml.tags+xml"/>
  <Override PartName="/ppt/theme/theme21.xml" ContentType="application/vnd.openxmlformats-officedocument.theme+xml"/>
  <Override PartName="/ppt/theme/theme22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4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5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0" r:id="rId6"/>
    <p:sldMasterId id="2147483660" r:id="rId7"/>
    <p:sldMasterId id="2147483662" r:id="rId8"/>
    <p:sldMasterId id="2147483686" r:id="rId9"/>
    <p:sldMasterId id="2147483688" r:id="rId10"/>
    <p:sldMasterId id="2147483698" r:id="rId11"/>
    <p:sldMasterId id="2147483701" r:id="rId12"/>
    <p:sldMasterId id="2147483705" r:id="rId13"/>
    <p:sldMasterId id="2147483717" r:id="rId14"/>
    <p:sldMasterId id="2147483721" r:id="rId15"/>
    <p:sldMasterId id="2147483740" r:id="rId16"/>
    <p:sldMasterId id="2147483753" r:id="rId17"/>
    <p:sldMasterId id="2147483758" r:id="rId18"/>
    <p:sldMasterId id="2147483783" r:id="rId19"/>
    <p:sldMasterId id="2147483787" r:id="rId20"/>
    <p:sldMasterId id="2147483792" r:id="rId21"/>
    <p:sldMasterId id="2147483807" r:id="rId22"/>
    <p:sldMasterId id="2147483812" r:id="rId23"/>
    <p:sldMasterId id="2147483817" r:id="rId24"/>
    <p:sldMasterId id="2147483832" r:id="rId25"/>
  </p:sldMasterIdLst>
  <p:notesMasterIdLst>
    <p:notesMasterId r:id="rId31"/>
  </p:notesMasterIdLst>
  <p:handoutMasterIdLst>
    <p:handoutMasterId r:id="rId32"/>
  </p:handoutMasterIdLst>
  <p:sldIdLst>
    <p:sldId id="258" r:id="rId26"/>
    <p:sldId id="424" r:id="rId27"/>
    <p:sldId id="497" r:id="rId28"/>
    <p:sldId id="498" r:id="rId29"/>
    <p:sldId id="499" r:id="rId30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B20"/>
    <a:srgbClr val="4959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F4F7298-097C-48F0-94AF-BD0AD0F4C9B2}" v="387" dt="2023-05-17T15:03:50.192"/>
    <p1510:client id="{CF79F47D-0D0A-4175-AD35-83BB48B27F48}" v="339" dt="2023-05-17T15:16:25.3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7628" autoAdjust="0"/>
    <p:restoredTop sz="86385" autoAdjust="0"/>
  </p:normalViewPr>
  <p:slideViewPr>
    <p:cSldViewPr>
      <p:cViewPr varScale="1">
        <p:scale>
          <a:sx n="98" d="100"/>
          <a:sy n="98" d="100"/>
        </p:scale>
        <p:origin x="1494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 varScale="1">
      <p:scale>
        <a:sx n="1" d="1"/>
        <a:sy n="1" d="1"/>
      </p:scale>
      <p:origin x="0" y="-26466"/>
    </p:cViewPr>
  </p:sorterViewPr>
  <p:notesViewPr>
    <p:cSldViewPr>
      <p:cViewPr varScale="1">
        <p:scale>
          <a:sx n="83" d="100"/>
          <a:sy n="83" d="100"/>
        </p:scale>
        <p:origin x="2166" y="4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8.xml"/><Relationship Id="rId18" Type="http://schemas.openxmlformats.org/officeDocument/2006/relationships/slideMaster" Target="slideMasters/slideMaster13.xml"/><Relationship Id="rId26" Type="http://schemas.openxmlformats.org/officeDocument/2006/relationships/slide" Target="slides/slide1.xml"/><Relationship Id="rId21" Type="http://schemas.openxmlformats.org/officeDocument/2006/relationships/slideMaster" Target="slideMasters/slideMaster16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2.xml"/><Relationship Id="rId12" Type="http://schemas.openxmlformats.org/officeDocument/2006/relationships/slideMaster" Target="slideMasters/slideMaster7.xml"/><Relationship Id="rId17" Type="http://schemas.openxmlformats.org/officeDocument/2006/relationships/slideMaster" Target="slideMasters/slideMaster12.xml"/><Relationship Id="rId25" Type="http://schemas.openxmlformats.org/officeDocument/2006/relationships/slideMaster" Target="slideMasters/slideMaster20.xml"/><Relationship Id="rId33" Type="http://schemas.openxmlformats.org/officeDocument/2006/relationships/commentAuthors" Target="commentAuthors.xml"/><Relationship Id="rId38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Master" Target="slideMasters/slideMaster11.xml"/><Relationship Id="rId20" Type="http://schemas.openxmlformats.org/officeDocument/2006/relationships/slideMaster" Target="slideMasters/slideMaster15.xml"/><Relationship Id="rId29" Type="http://schemas.openxmlformats.org/officeDocument/2006/relationships/slide" Target="slides/slide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Master" Target="slideMasters/slideMaster6.xml"/><Relationship Id="rId24" Type="http://schemas.openxmlformats.org/officeDocument/2006/relationships/slideMaster" Target="slideMasters/slideMaster19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customXml" Target="../customXml/item5.xml"/><Relationship Id="rId15" Type="http://schemas.openxmlformats.org/officeDocument/2006/relationships/slideMaster" Target="slideMasters/slideMaster10.xml"/><Relationship Id="rId23" Type="http://schemas.openxmlformats.org/officeDocument/2006/relationships/slideMaster" Target="slideMasters/slideMaster18.xml"/><Relationship Id="rId28" Type="http://schemas.openxmlformats.org/officeDocument/2006/relationships/slide" Target="slides/slide3.xml"/><Relationship Id="rId36" Type="http://schemas.openxmlformats.org/officeDocument/2006/relationships/theme" Target="theme/theme1.xml"/><Relationship Id="rId10" Type="http://schemas.openxmlformats.org/officeDocument/2006/relationships/slideMaster" Target="slideMasters/slideMaster5.xml"/><Relationship Id="rId19" Type="http://schemas.openxmlformats.org/officeDocument/2006/relationships/slideMaster" Target="slideMasters/slideMaster14.xml"/><Relationship Id="rId31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4.xml"/><Relationship Id="rId14" Type="http://schemas.openxmlformats.org/officeDocument/2006/relationships/slideMaster" Target="slideMasters/slideMaster9.xml"/><Relationship Id="rId22" Type="http://schemas.openxmlformats.org/officeDocument/2006/relationships/slideMaster" Target="slideMasters/slideMaster17.xml"/><Relationship Id="rId27" Type="http://schemas.openxmlformats.org/officeDocument/2006/relationships/slide" Target="slides/slide2.xml"/><Relationship Id="rId30" Type="http://schemas.openxmlformats.org/officeDocument/2006/relationships/slide" Target="slides/slide5.xml"/><Relationship Id="rId35" Type="http://schemas.openxmlformats.org/officeDocument/2006/relationships/viewProps" Target="viewProps.xml"/><Relationship Id="rId8" Type="http://schemas.openxmlformats.org/officeDocument/2006/relationships/slideMaster" Target="slideMasters/slideMaster3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tags" Target="../tags/tag3.xml"/><Relationship Id="rId1" Type="http://schemas.openxmlformats.org/officeDocument/2006/relationships/theme" Target="../theme/theme2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9B7C3D04-F6DC-4EB5-AC40-1808D4D53B16}" type="slidenum">
              <a:rPr lang="en-GB" altLang="en-US"/>
              <a:pPr/>
              <a:t>‹#›</a:t>
            </a:fld>
            <a:endParaRPr lang="en-GB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"/>
            <p:custDataLst>
              <p:tags r:id="rId2"/>
            </p:custDataLst>
          </p:nvPr>
        </p:nvSpPr>
        <p:spPr>
          <a:xfrm>
            <a:off x="0" y="8685213"/>
            <a:ext cx="68580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smtClean="0">
                <a:solidFill>
                  <a:srgbClr val="000000"/>
                </a:solidFill>
                <a:latin typeface="Verdana" panose="020B0604030504040204" pitchFamily="34" charset="0"/>
                <a:cs typeface="+mn-cs"/>
              </a:defRPr>
            </a:lvl1pPr>
          </a:lstStyle>
          <a:p>
            <a:pPr algn="ctr"/>
            <a:r>
              <a:rPr lang="en-GB"/>
              <a:t>       
  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9370214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65573058-CF0E-4FFC-A8C9-EE56CEBC424D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556772277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notesMaster" Target="../notesMasters/notesMaster1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notesMaster" Target="../notesMasters/notesMaster1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4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notesMaster" Target="../notesMasters/notesMaster1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4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 dirty="0"/>
              <a:t>Use the following reference when developing the improvement plan</a:t>
            </a:r>
            <a:r>
              <a:rPr lang="en-US" altLang="en-US" sz="1200" dirty="0">
                <a:effectLst/>
                <a:latin typeface="Verdana" panose="020B0604030504040204" pitchFamily="34" charset="0"/>
                <a:cs typeface="Times New Roman" panose="02020603050405020304" pitchFamily="18" charset="0"/>
              </a:rPr>
              <a:t>- </a:t>
            </a:r>
            <a:r>
              <a:rPr lang="en-US" sz="18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Part 4: Improvement Plan. </a:t>
            </a:r>
            <a:r>
              <a:rPr lang="en-US" sz="1800" b="1" i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NIS Guidance for Downstream Gas and Electricity Operators of Essential Services in Great Britain</a:t>
            </a:r>
            <a:r>
              <a:rPr lang="en-US" sz="18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Part 6, Page 30 – 31.</a:t>
            </a:r>
          </a:p>
          <a:p>
            <a:pPr eaLnBrk="1" hangingPunct="1">
              <a:spcBef>
                <a:spcPct val="0"/>
              </a:spcBef>
            </a:pPr>
            <a:endParaRPr lang="en-US" sz="1800" b="1" dirty="0"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GB" altLang="en-US" sz="1200" b="0" dirty="0">
                <a:effectLst/>
                <a:latin typeface="Verdana" panose="020B0604030504040204" pitchFamily="34" charset="0"/>
                <a:cs typeface="Times New Roman" panose="02020603050405020304" pitchFamily="18" charset="0"/>
              </a:rPr>
              <a:t>These are some examples of a Gantt chart and high-level improvement plan. An OES should develop its Improvement Plan in accordance with the Guidance referenced above. </a:t>
            </a:r>
            <a:endParaRPr lang="en-GB" altLang="en-US" b="0" dirty="0"/>
          </a:p>
          <a:p>
            <a:pPr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BDA1F82C-D1FA-4725-98EA-FFAAA5BAF7B3}" type="slidenum">
              <a:rPr lang="en-GB" altLang="en-US"/>
              <a:pPr/>
              <a:t>1</a:t>
            </a:fld>
            <a:endParaRPr lang="en-GB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573058-CF0E-4FFC-A8C9-EE56CEBC424D}" type="slidenum">
              <a:rPr lang="en-GB" altLang="en-US" smtClean="0"/>
              <a:pPr/>
              <a:t>2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851929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  <p:custDataLst>
              <p:tags r:id="rId1"/>
            </p:custDataLst>
          </p:nvPr>
        </p:nvSpPr>
        <p:spPr>
          <a:xfrm>
            <a:off x="0" y="0"/>
            <a:ext cx="6858000" cy="458788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0" y="8685213"/>
            <a:ext cx="6858000" cy="458787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>
                <a:solidFill>
                  <a:srgbClr val="000000"/>
                </a:solidFill>
                <a:latin typeface="Verdana" panose="020B0604030504040204" pitchFamily="34" charset="0"/>
              </a:rPr>
              <a:t>       
  </a:t>
            </a:r>
            <a:endParaRPr lang="en-GB" sz="900" dirty="0">
              <a:solidFill>
                <a:srgbClr val="000000"/>
              </a:solidFill>
              <a:latin typeface="Verdana" panose="020B060403050404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CA51A6-BF9F-4526-9631-ADECDF34EE30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862348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  <p:custDataLst>
              <p:tags r:id="rId1"/>
            </p:custDataLst>
          </p:nvPr>
        </p:nvSpPr>
        <p:spPr>
          <a:xfrm>
            <a:off x="0" y="0"/>
            <a:ext cx="6858000" cy="458788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0" y="8685213"/>
            <a:ext cx="6858000" cy="458787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>
                <a:solidFill>
                  <a:srgbClr val="000000"/>
                </a:solidFill>
                <a:latin typeface="Verdana" panose="020B0604030504040204" pitchFamily="34" charset="0"/>
              </a:rPr>
              <a:t>       
  </a:t>
            </a:r>
            <a:endParaRPr lang="en-GB" sz="900" dirty="0">
              <a:solidFill>
                <a:srgbClr val="000000"/>
              </a:solidFill>
              <a:latin typeface="Verdana" panose="020B060403050404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CA51A6-BF9F-4526-9631-ADECDF34EE30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10832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  <p:custDataLst>
              <p:tags r:id="rId1"/>
            </p:custDataLst>
          </p:nvPr>
        </p:nvSpPr>
        <p:spPr>
          <a:xfrm>
            <a:off x="0" y="0"/>
            <a:ext cx="6858000" cy="458788"/>
          </a:xfrm>
        </p:spPr>
        <p:txBody>
          <a:bodyPr/>
          <a:lstStyle/>
          <a:p>
            <a:pPr algn="ctr"/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0" y="8685213"/>
            <a:ext cx="6858000" cy="458787"/>
          </a:xfrm>
        </p:spPr>
        <p:txBody>
          <a:bodyPr/>
          <a:lstStyle/>
          <a:p>
            <a:pPr algn="ctr"/>
            <a:r>
              <a:rPr lang="en-GB" sz="900">
                <a:solidFill>
                  <a:srgbClr val="000000"/>
                </a:solidFill>
                <a:latin typeface="Verdana" panose="020B0604030504040204" pitchFamily="34" charset="0"/>
              </a:rPr>
              <a:t>       
  </a:t>
            </a:r>
            <a:endParaRPr lang="en-GB" sz="900" dirty="0">
              <a:solidFill>
                <a:srgbClr val="000000"/>
              </a:solidFill>
              <a:latin typeface="Verdana" panose="020B060403050404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A51A6-BF9F-4526-9631-ADECDF34EE30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34345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0.xml"/><Relationship Id="rId1" Type="http://schemas.openxmlformats.org/officeDocument/2006/relationships/tags" Target="../tags/tag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0.xml"/><Relationship Id="rId1" Type="http://schemas.openxmlformats.org/officeDocument/2006/relationships/tags" Target="../tags/tag2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7381" y="1556797"/>
            <a:ext cx="10972800" cy="338295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3779063-46DA-7342-B97D-58A965EE6D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4128" y="6525349"/>
            <a:ext cx="2844800" cy="268139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2D0DF9ED-8BA0-410B-84D1-2D8774E69E9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3791745" y="260649"/>
            <a:ext cx="8160907" cy="288032"/>
          </a:xfrm>
          <a:prstGeom prst="rect">
            <a:avLst/>
          </a:prstGeom>
        </p:spPr>
        <p:txBody>
          <a:bodyPr tIns="72000"/>
          <a:lstStyle>
            <a:lvl1pPr algn="r">
              <a:defRPr sz="1351" b="1" baseline="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Place title here, please do not move the position of this box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36442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6712" y="1571612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857497"/>
            <a:ext cx="5384800" cy="3268667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857497"/>
            <a:ext cx="5384800" cy="3268667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5C647CC-E257-A847-8D80-AAD98A60E3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4128" y="6525345"/>
            <a:ext cx="2844800" cy="268139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2D0DF9ED-8BA0-410B-84D1-2D8774E69E9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044B9EA-48E0-D24A-97DB-FF9C82CE0BCC}"/>
              </a:ext>
            </a:extLst>
          </p:cNvPr>
          <p:cNvSpPr txBox="1"/>
          <p:nvPr userDrawn="1"/>
        </p:nvSpPr>
        <p:spPr>
          <a:xfrm>
            <a:off x="3887755" y="312911"/>
            <a:ext cx="825691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Place title here, please do not move the position of this box</a:t>
            </a:r>
          </a:p>
        </p:txBody>
      </p:sp>
    </p:spTree>
    <p:extLst>
      <p:ext uri="{BB962C8B-B14F-4D97-AF65-F5344CB8AC3E}">
        <p14:creationId xmlns:p14="http://schemas.microsoft.com/office/powerpoint/2010/main" val="185234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61" y="135729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 sz="3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62" y="2571744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3286124"/>
            <a:ext cx="5386917" cy="284003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252" y="2571744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3286124"/>
            <a:ext cx="5389033" cy="284003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777132F6-C410-694D-9915-2128B7F3A97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04128" y="6525345"/>
            <a:ext cx="2844800" cy="268139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2D0DF9ED-8BA0-410B-84D1-2D8774E69E9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441E2DE-20ED-1143-B517-D610A2A7B228}"/>
              </a:ext>
            </a:extLst>
          </p:cNvPr>
          <p:cNvSpPr txBox="1"/>
          <p:nvPr userDrawn="1"/>
        </p:nvSpPr>
        <p:spPr>
          <a:xfrm>
            <a:off x="3887755" y="312911"/>
            <a:ext cx="825691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Place title here, please do not move the position of this box</a:t>
            </a:r>
          </a:p>
        </p:txBody>
      </p:sp>
    </p:spTree>
    <p:extLst>
      <p:ext uri="{BB962C8B-B14F-4D97-AF65-F5344CB8AC3E}">
        <p14:creationId xmlns:p14="http://schemas.microsoft.com/office/powerpoint/2010/main" val="36310095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6712" y="1428736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 sz="3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9EB0159-7AC8-4246-BB9E-B60FC531E7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4128" y="6525345"/>
            <a:ext cx="2844800" cy="268139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2D0DF9ED-8BA0-410B-84D1-2D8774E69E9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5687320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19787F6-9C48-914D-ACB3-1E20CAAE92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4128" y="6525345"/>
            <a:ext cx="2844800" cy="268139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2D0DF9ED-8BA0-410B-84D1-2D8774E69E9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EB1E60E-BB27-014B-A133-570F3EDC7AC5}"/>
              </a:ext>
            </a:extLst>
          </p:cNvPr>
          <p:cNvSpPr txBox="1"/>
          <p:nvPr userDrawn="1"/>
        </p:nvSpPr>
        <p:spPr>
          <a:xfrm>
            <a:off x="3887755" y="312911"/>
            <a:ext cx="825691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Place title here, please do not move the position of this box</a:t>
            </a:r>
          </a:p>
        </p:txBody>
      </p:sp>
    </p:spTree>
    <p:extLst>
      <p:ext uri="{BB962C8B-B14F-4D97-AF65-F5344CB8AC3E}">
        <p14:creationId xmlns:p14="http://schemas.microsoft.com/office/powerpoint/2010/main" val="7855147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62" y="1500174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500175"/>
            <a:ext cx="6815667" cy="4625989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462" y="2786059"/>
            <a:ext cx="4011084" cy="33337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8EE8ADB-E63A-5444-812E-6B57BAEA71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4128" y="6525345"/>
            <a:ext cx="2844800" cy="268139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2D0DF9ED-8BA0-410B-84D1-2D8774E69E9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695424E-53A7-E84E-ADB9-E28CAC8A6B32}"/>
              </a:ext>
            </a:extLst>
          </p:cNvPr>
          <p:cNvSpPr txBox="1"/>
          <p:nvPr userDrawn="1"/>
        </p:nvSpPr>
        <p:spPr>
          <a:xfrm>
            <a:off x="3887755" y="312911"/>
            <a:ext cx="825691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Place title here, please do not move the position of this box</a:t>
            </a:r>
          </a:p>
        </p:txBody>
      </p:sp>
    </p:spTree>
    <p:extLst>
      <p:ext uri="{BB962C8B-B14F-4D97-AF65-F5344CB8AC3E}">
        <p14:creationId xmlns:p14="http://schemas.microsoft.com/office/powerpoint/2010/main" val="21747193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1571612"/>
            <a:ext cx="7315200" cy="31559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852AF18-5DC0-FF4C-9205-2B0BFF0033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4128" y="6525345"/>
            <a:ext cx="2844800" cy="268139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2D0DF9ED-8BA0-410B-84D1-2D8774E69E9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D09D76-C8BA-E342-A5A4-48C7E8D39A95}"/>
              </a:ext>
            </a:extLst>
          </p:cNvPr>
          <p:cNvSpPr txBox="1"/>
          <p:nvPr userDrawn="1"/>
        </p:nvSpPr>
        <p:spPr>
          <a:xfrm>
            <a:off x="3887755" y="312911"/>
            <a:ext cx="825691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Place title here, please do not move the position of this box</a:t>
            </a:r>
          </a:p>
        </p:txBody>
      </p:sp>
    </p:spTree>
    <p:extLst>
      <p:ext uri="{BB962C8B-B14F-4D97-AF65-F5344CB8AC3E}">
        <p14:creationId xmlns:p14="http://schemas.microsoft.com/office/powerpoint/2010/main" val="18411681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74895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7381" y="1556793"/>
            <a:ext cx="10972800" cy="338295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3779063-46DA-7342-B97D-58A965EE6D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4128" y="6525345"/>
            <a:ext cx="2844800" cy="268139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2D0DF9ED-8BA0-410B-84D1-2D8774E69E9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3791744" y="260649"/>
            <a:ext cx="8160907" cy="288032"/>
          </a:xfrm>
          <a:prstGeom prst="rect">
            <a:avLst/>
          </a:prstGeom>
        </p:spPr>
        <p:txBody>
          <a:bodyPr tIns="72000"/>
          <a:lstStyle>
            <a:lvl1pPr algn="r">
              <a:defRPr sz="1350" b="1" baseline="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Place title here, please do not move the position of this box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47648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983766" y="288000"/>
            <a:ext cx="7996469" cy="288032"/>
          </a:xfrm>
          <a:prstGeom prst="rect">
            <a:avLst/>
          </a:prstGeom>
        </p:spPr>
        <p:txBody>
          <a:bodyPr/>
          <a:lstStyle>
            <a:lvl1pPr algn="r">
              <a:defRPr sz="1350" b="1" baseline="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Place title here, please do not move the position of this box</a:t>
            </a:r>
            <a:endParaRPr lang="en-GB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9EB0159-7AC8-4246-BB9E-B60FC531E7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4128" y="6525345"/>
            <a:ext cx="2844800" cy="268139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2D0DF9ED-8BA0-410B-84D1-2D8774E69E9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 hasCustomPrompt="1"/>
          </p:nvPr>
        </p:nvSpPr>
        <p:spPr>
          <a:xfrm>
            <a:off x="527381" y="1556793"/>
            <a:ext cx="10972800" cy="338295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Add text here…</a:t>
            </a:r>
          </a:p>
        </p:txBody>
      </p:sp>
    </p:spTree>
    <p:extLst>
      <p:ext uri="{BB962C8B-B14F-4D97-AF65-F5344CB8AC3E}">
        <p14:creationId xmlns:p14="http://schemas.microsoft.com/office/powerpoint/2010/main" val="39558627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7755" y="288000"/>
            <a:ext cx="8115333" cy="288032"/>
          </a:xfrm>
          <a:prstGeom prst="rect">
            <a:avLst/>
          </a:prstGeom>
        </p:spPr>
        <p:txBody>
          <a:bodyPr/>
          <a:lstStyle>
            <a:lvl1pPr algn="r">
              <a:defRPr sz="1350" b="1" baseline="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Place title, please do not move the position of this box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DF9ED-8BA0-410B-84D1-2D8774E69E9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>
          <a:xfrm>
            <a:off x="527381" y="1556793"/>
            <a:ext cx="10972800" cy="338295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Add text here…</a:t>
            </a:r>
          </a:p>
        </p:txBody>
      </p:sp>
    </p:spTree>
    <p:extLst>
      <p:ext uri="{BB962C8B-B14F-4D97-AF65-F5344CB8AC3E}">
        <p14:creationId xmlns:p14="http://schemas.microsoft.com/office/powerpoint/2010/main" val="4019919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983768" y="288000"/>
            <a:ext cx="7996469" cy="288032"/>
          </a:xfrm>
          <a:prstGeom prst="rect">
            <a:avLst/>
          </a:prstGeom>
        </p:spPr>
        <p:txBody>
          <a:bodyPr/>
          <a:lstStyle>
            <a:lvl1pPr algn="r">
              <a:defRPr sz="1351" b="1" baseline="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Place title here, please do not move the position of this box</a:t>
            </a:r>
            <a:endParaRPr lang="en-GB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9EB0159-7AC8-4246-BB9E-B60FC531E7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4128" y="6525349"/>
            <a:ext cx="2844800" cy="268139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2D0DF9ED-8BA0-410B-84D1-2D8774E69E9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 hasCustomPrompt="1"/>
          </p:nvPr>
        </p:nvSpPr>
        <p:spPr>
          <a:xfrm>
            <a:off x="527381" y="1556797"/>
            <a:ext cx="10972800" cy="338295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189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377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566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754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Add text here…</a:t>
            </a:r>
          </a:p>
        </p:txBody>
      </p:sp>
    </p:spTree>
    <p:extLst>
      <p:ext uri="{BB962C8B-B14F-4D97-AF65-F5344CB8AC3E}">
        <p14:creationId xmlns:p14="http://schemas.microsoft.com/office/powerpoint/2010/main" val="15562050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21E4C87E-3570-4FE7-8CB1-A6A8D61B2A2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14780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61" y="1500174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461" y="2786059"/>
            <a:ext cx="10972800" cy="338295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1E4C87E-3570-4FE7-8CB1-A6A8D61B2A2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09703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1E4C87E-3570-4FE7-8CB1-A6A8D61B2A2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1691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6712" y="1571612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857497"/>
            <a:ext cx="5384800" cy="3268667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857497"/>
            <a:ext cx="5384800" cy="3268667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1E4C87E-3570-4FE7-8CB1-A6A8D61B2A2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68599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61" y="135729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62" y="2571744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3286124"/>
            <a:ext cx="5386917" cy="284003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252" y="2571744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3286124"/>
            <a:ext cx="5389033" cy="284003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1E4C87E-3570-4FE7-8CB1-A6A8D61B2A2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59858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6712" y="1428736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1E4C87E-3570-4FE7-8CB1-A6A8D61B2A2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27103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1E4C87E-3570-4FE7-8CB1-A6A8D61B2A2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827644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62" y="1500174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500175"/>
            <a:ext cx="6815667" cy="4625989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462" y="2786059"/>
            <a:ext cx="4011084" cy="33337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1E4C87E-3570-4FE7-8CB1-A6A8D61B2A2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134279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1571612"/>
            <a:ext cx="7315200" cy="31559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1E4C87E-3570-4FE7-8CB1-A6A8D61B2A2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153830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6712" y="135729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6712" y="2571745"/>
            <a:ext cx="10972800" cy="355441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1E4C87E-3570-4FE7-8CB1-A6A8D61B2A2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0303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7756" y="288000"/>
            <a:ext cx="8115333" cy="288032"/>
          </a:xfrm>
          <a:prstGeom prst="rect">
            <a:avLst/>
          </a:prstGeom>
        </p:spPr>
        <p:txBody>
          <a:bodyPr/>
          <a:lstStyle>
            <a:lvl1pPr algn="r">
              <a:defRPr sz="1351" b="1" baseline="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Place title, please do not move the position of this box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DF9ED-8BA0-410B-84D1-2D8774E69E9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>
          <a:xfrm>
            <a:off x="527381" y="1556797"/>
            <a:ext cx="10972800" cy="338295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189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377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566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754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Add text here…</a:t>
            </a:r>
          </a:p>
        </p:txBody>
      </p:sp>
    </p:spTree>
    <p:extLst>
      <p:ext uri="{BB962C8B-B14F-4D97-AF65-F5344CB8AC3E}">
        <p14:creationId xmlns:p14="http://schemas.microsoft.com/office/powerpoint/2010/main" val="43231631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28737"/>
            <a:ext cx="2743200" cy="4697427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28737"/>
            <a:ext cx="8026400" cy="469742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1E4C87E-3570-4FE7-8CB1-A6A8D61B2A2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11046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0238" y="1052736"/>
            <a:ext cx="9660150" cy="1728192"/>
          </a:xfrm>
          <a:prstGeom prst="rect">
            <a:avLst/>
          </a:prstGeom>
        </p:spPr>
        <p:txBody>
          <a:bodyPr anchor="ctr"/>
          <a:lstStyle>
            <a:lvl1pPr algn="l">
              <a:defRPr sz="2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310238" y="2852936"/>
            <a:ext cx="9660150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 i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11629322" y="6525344"/>
            <a:ext cx="38504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2D0DF9ED-8BA0-410B-84D1-2D8774E69E9E}" type="slidenum">
              <a:rPr lang="en-GB" altLang="en-US" sz="9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‹#›</a:t>
            </a:fld>
            <a:endParaRPr lang="en-GB" sz="9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977251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983767" y="0"/>
            <a:ext cx="7996469" cy="908720"/>
          </a:xfrm>
          <a:prstGeom prst="rect">
            <a:avLst/>
          </a:prstGeom>
        </p:spPr>
        <p:txBody>
          <a:bodyPr anchor="ctr"/>
          <a:lstStyle>
            <a:lvl1pPr algn="r">
              <a:defRPr sz="1400" b="1" baseline="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Place title here, please do not move the position of this box</a:t>
            </a:r>
            <a:endParaRPr lang="en-GB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9EB0159-7AC8-4246-BB9E-B60FC531E7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4128" y="6525346"/>
            <a:ext cx="2844800" cy="268139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2D0DF9ED-8BA0-410B-84D1-2D8774E69E9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 hasCustomPrompt="1"/>
          </p:nvPr>
        </p:nvSpPr>
        <p:spPr>
          <a:xfrm>
            <a:off x="527381" y="1556794"/>
            <a:ext cx="10972800" cy="338295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Add text here…</a:t>
            </a:r>
          </a:p>
        </p:txBody>
      </p:sp>
    </p:spTree>
    <p:extLst>
      <p:ext uri="{BB962C8B-B14F-4D97-AF65-F5344CB8AC3E}">
        <p14:creationId xmlns:p14="http://schemas.microsoft.com/office/powerpoint/2010/main" val="243365824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7381" y="1556794"/>
            <a:ext cx="10972800" cy="338295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32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32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32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32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3779063-46DA-7342-B97D-58A965EE6D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4128" y="6525346"/>
            <a:ext cx="2844800" cy="268139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2D0DF9ED-8BA0-410B-84D1-2D8774E69E9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3791745" y="0"/>
            <a:ext cx="8160907" cy="908720"/>
          </a:xfrm>
          <a:prstGeom prst="rect">
            <a:avLst/>
          </a:prstGeom>
        </p:spPr>
        <p:txBody>
          <a:bodyPr tIns="72000" anchor="ctr"/>
          <a:lstStyle>
            <a:lvl1pPr algn="r">
              <a:defRPr sz="1400" b="1" baseline="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Place title here, please do not move the position of this box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984313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7381" y="1556794"/>
            <a:ext cx="10972800" cy="338295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32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32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32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32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3779063-46DA-7342-B97D-58A965EE6D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4128" y="6525346"/>
            <a:ext cx="2844800" cy="268139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2D0DF9ED-8BA0-410B-84D1-2D8774E69E9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3791745" y="0"/>
            <a:ext cx="8160907" cy="908720"/>
          </a:xfrm>
          <a:prstGeom prst="rect">
            <a:avLst/>
          </a:prstGeom>
        </p:spPr>
        <p:txBody>
          <a:bodyPr tIns="72000" anchor="ctr"/>
          <a:lstStyle>
            <a:lvl1pPr algn="r">
              <a:defRPr sz="1400" b="1" baseline="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Place title here, please do not move the position of this box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489841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983767" y="0"/>
            <a:ext cx="7996469" cy="908720"/>
          </a:xfrm>
          <a:prstGeom prst="rect">
            <a:avLst/>
          </a:prstGeom>
        </p:spPr>
        <p:txBody>
          <a:bodyPr anchor="ctr"/>
          <a:lstStyle>
            <a:lvl1pPr algn="r">
              <a:defRPr sz="1400" b="1" baseline="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Place title here, please do not move the position of this box</a:t>
            </a:r>
            <a:endParaRPr lang="en-GB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9EB0159-7AC8-4246-BB9E-B60FC531E7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4128" y="6525346"/>
            <a:ext cx="2844800" cy="268139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2D0DF9ED-8BA0-410B-84D1-2D8774E69E9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 hasCustomPrompt="1"/>
          </p:nvPr>
        </p:nvSpPr>
        <p:spPr>
          <a:xfrm>
            <a:off x="527381" y="1556794"/>
            <a:ext cx="10972800" cy="338295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Add text here…</a:t>
            </a:r>
          </a:p>
        </p:txBody>
      </p:sp>
    </p:spTree>
    <p:extLst>
      <p:ext uri="{BB962C8B-B14F-4D97-AF65-F5344CB8AC3E}">
        <p14:creationId xmlns:p14="http://schemas.microsoft.com/office/powerpoint/2010/main" val="5343041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7755" y="0"/>
            <a:ext cx="8115333" cy="908720"/>
          </a:xfrm>
          <a:prstGeom prst="rect">
            <a:avLst/>
          </a:prstGeom>
        </p:spPr>
        <p:txBody>
          <a:bodyPr anchor="ctr"/>
          <a:lstStyle>
            <a:lvl1pPr algn="r">
              <a:defRPr sz="1400" b="1" baseline="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Place title here, please do not move the position of this box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DF9ED-8BA0-410B-84D1-2D8774E69E9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>
          <a:xfrm>
            <a:off x="527381" y="1556794"/>
            <a:ext cx="10972800" cy="338295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Add text here…</a:t>
            </a:r>
          </a:p>
        </p:txBody>
      </p:sp>
    </p:spTree>
    <p:extLst>
      <p:ext uri="{BB962C8B-B14F-4D97-AF65-F5344CB8AC3E}">
        <p14:creationId xmlns:p14="http://schemas.microsoft.com/office/powerpoint/2010/main" val="151390811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0238" y="1052736"/>
            <a:ext cx="9660150" cy="1728192"/>
          </a:xfrm>
          <a:prstGeom prst="rect">
            <a:avLst/>
          </a:prstGeom>
        </p:spPr>
        <p:txBody>
          <a:bodyPr anchor="ctr"/>
          <a:lstStyle>
            <a:lvl1pPr algn="l">
              <a:defRPr sz="2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310238" y="2852936"/>
            <a:ext cx="9660150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 i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11629322" y="6525344"/>
            <a:ext cx="38504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2D0DF9ED-8BA0-410B-84D1-2D8774E69E9E}" type="slidenum">
              <a:rPr lang="en-GB" altLang="en-US" sz="9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‹#›</a:t>
            </a:fld>
            <a:endParaRPr lang="en-GB" sz="9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107335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  <p:custDataLst>
              <p:tags r:id="rId1"/>
            </p:custDataLst>
          </p:nvPr>
        </p:nvSpPr>
        <p:spPr>
          <a:xfrm>
            <a:off x="0" y="0"/>
            <a:ext cx="12192000" cy="0"/>
          </a:xfrm>
        </p:spPr>
        <p:txBody>
          <a:bodyPr/>
          <a:lstStyle>
            <a:lvl1pPr algn="ctr">
              <a:defRPr lang="en-GB" sz="900" b="0" i="0" u="none">
                <a:solidFill>
                  <a:srgbClr val="000000"/>
                </a:solidFill>
                <a:latin typeface="Verdana" panose="020B0604030504040204" pitchFamily="34" charset="0"/>
              </a:defRPr>
            </a:lvl1pPr>
          </a:lstStyle>
          <a:p>
            <a:r>
              <a:rPr lang="en-GB"/>
              <a:t>       
  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43ADB-E95E-4587-963D-D3C6AB2E96C0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78756863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92AD0-EEF6-4576-9F57-41C67E410739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985759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848362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61" y="1500174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461" y="2786059"/>
            <a:ext cx="10972800" cy="338295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DAB125-4E00-4A3A-A5C5-C1F84C9AACF7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3049312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749B5-5F1B-41A7-AB0B-AAF54E58A9FB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23223752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6712" y="1571612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857497"/>
            <a:ext cx="5384800" cy="3268667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857497"/>
            <a:ext cx="5384800" cy="3268667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6BB51-1893-4BF0-9ED7-73DA07BBAD7D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02763365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61" y="135729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62" y="2571744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3286124"/>
            <a:ext cx="5386917" cy="284003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252" y="2571744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3286124"/>
            <a:ext cx="5389033" cy="284003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D56146-BCF6-44E3-953B-DE129F65BD4B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02352392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6712" y="1428736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084F3-38F7-420D-B09A-7AED05C291C7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53038007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F69C9-3302-430A-9938-EE117682FF11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63999468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62" y="1500174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500175"/>
            <a:ext cx="6815667" cy="4625989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462" y="2786059"/>
            <a:ext cx="4011084" cy="33337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400AA1-CCA3-43AB-A2B0-45F46BE7C6B8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56608697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1571612"/>
            <a:ext cx="7315200" cy="31559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B2837-81CF-4F25-A104-34B4EFA2BB57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35263523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6712" y="135729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6712" y="2571745"/>
            <a:ext cx="10972800" cy="355441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15E45D-B227-4F46-A831-0D2C511D288B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60281681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28737"/>
            <a:ext cx="2743200" cy="4697427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28737"/>
            <a:ext cx="8026400" cy="469742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4CF011-FE50-4B11-B077-82F3D4AC0A49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058896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386971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7381" y="1556793"/>
            <a:ext cx="10972800" cy="338295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3779063-46DA-7342-B97D-58A965EE6D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4128" y="6525345"/>
            <a:ext cx="2844800" cy="268139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2D0DF9ED-8BA0-410B-84D1-2D8774E69E9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3791744" y="260649"/>
            <a:ext cx="8160907" cy="288032"/>
          </a:xfrm>
          <a:prstGeom prst="rect">
            <a:avLst/>
          </a:prstGeom>
        </p:spPr>
        <p:txBody>
          <a:bodyPr tIns="72000"/>
          <a:lstStyle>
            <a:lvl1pPr algn="r">
              <a:defRPr sz="1350" b="1" baseline="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Place title here, please do not move the position of this box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403553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983766" y="288000"/>
            <a:ext cx="7996469" cy="288032"/>
          </a:xfrm>
          <a:prstGeom prst="rect">
            <a:avLst/>
          </a:prstGeom>
        </p:spPr>
        <p:txBody>
          <a:bodyPr/>
          <a:lstStyle>
            <a:lvl1pPr algn="r">
              <a:defRPr sz="1350" b="1" baseline="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Place title here, please do not move the position of this box</a:t>
            </a:r>
            <a:endParaRPr lang="en-GB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9EB0159-7AC8-4246-BB9E-B60FC531E7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4128" y="6525345"/>
            <a:ext cx="2844800" cy="268139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2D0DF9ED-8BA0-410B-84D1-2D8774E69E9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 hasCustomPrompt="1"/>
          </p:nvPr>
        </p:nvSpPr>
        <p:spPr>
          <a:xfrm>
            <a:off x="527381" y="1556793"/>
            <a:ext cx="10972800" cy="338295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Add text here…</a:t>
            </a:r>
          </a:p>
        </p:txBody>
      </p:sp>
    </p:spTree>
    <p:extLst>
      <p:ext uri="{BB962C8B-B14F-4D97-AF65-F5344CB8AC3E}">
        <p14:creationId xmlns:p14="http://schemas.microsoft.com/office/powerpoint/2010/main" val="13480526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7755" y="288000"/>
            <a:ext cx="8115333" cy="288032"/>
          </a:xfrm>
          <a:prstGeom prst="rect">
            <a:avLst/>
          </a:prstGeom>
        </p:spPr>
        <p:txBody>
          <a:bodyPr/>
          <a:lstStyle>
            <a:lvl1pPr algn="r">
              <a:defRPr sz="1350" b="1" baseline="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Place title here, please do not move the position of this box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DF9ED-8BA0-410B-84D1-2D8774E69E9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>
          <a:xfrm>
            <a:off x="527381" y="1556793"/>
            <a:ext cx="10972800" cy="338295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Add text here…</a:t>
            </a:r>
          </a:p>
        </p:txBody>
      </p:sp>
    </p:spTree>
    <p:extLst>
      <p:ext uri="{BB962C8B-B14F-4D97-AF65-F5344CB8AC3E}">
        <p14:creationId xmlns:p14="http://schemas.microsoft.com/office/powerpoint/2010/main" val="98616057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21E4C87E-3570-4FE7-8CB1-A6A8D61B2A2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155520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61" y="1500174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461" y="2786059"/>
            <a:ext cx="10972800" cy="338295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1E4C87E-3570-4FE7-8CB1-A6A8D61B2A2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169278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1E4C87E-3570-4FE7-8CB1-A6A8D61B2A2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855535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6712" y="1571612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857497"/>
            <a:ext cx="5384800" cy="3268667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857497"/>
            <a:ext cx="5384800" cy="3268667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1E4C87E-3570-4FE7-8CB1-A6A8D61B2A2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102733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61" y="135729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62" y="2571744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3286124"/>
            <a:ext cx="5386917" cy="284003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252" y="2571744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3286124"/>
            <a:ext cx="5389033" cy="284003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1E4C87E-3570-4FE7-8CB1-A6A8D61B2A2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758033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6712" y="1428736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1E4C87E-3570-4FE7-8CB1-A6A8D61B2A2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995703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1E4C87E-3570-4FE7-8CB1-A6A8D61B2A2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941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693159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62" y="1500174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500175"/>
            <a:ext cx="6815667" cy="4625989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462" y="2786059"/>
            <a:ext cx="4011084" cy="33337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1E4C87E-3570-4FE7-8CB1-A6A8D61B2A2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17037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1571612"/>
            <a:ext cx="7315200" cy="31559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1E4C87E-3570-4FE7-8CB1-A6A8D61B2A2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055252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6712" y="135729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6712" y="2571745"/>
            <a:ext cx="10972800" cy="355441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1E4C87E-3570-4FE7-8CB1-A6A8D61B2A2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51118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28737"/>
            <a:ext cx="2743200" cy="4697427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28737"/>
            <a:ext cx="8026400" cy="469742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1E4C87E-3570-4FE7-8CB1-A6A8D61B2A2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724343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7381" y="1556793"/>
            <a:ext cx="10972800" cy="338295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3779063-46DA-7342-B97D-58A965EE6D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4128" y="6525345"/>
            <a:ext cx="2844800" cy="268139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2D0DF9ED-8BA0-410B-84D1-2D8774E69E9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3791744" y="260649"/>
            <a:ext cx="8160907" cy="288032"/>
          </a:xfrm>
          <a:prstGeom prst="rect">
            <a:avLst/>
          </a:prstGeom>
        </p:spPr>
        <p:txBody>
          <a:bodyPr tIns="72000"/>
          <a:lstStyle>
            <a:lvl1pPr algn="r">
              <a:defRPr sz="1350" b="1" baseline="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Place title here, please do not move the position of this box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766060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983766" y="288000"/>
            <a:ext cx="7996469" cy="288032"/>
          </a:xfrm>
          <a:prstGeom prst="rect">
            <a:avLst/>
          </a:prstGeom>
        </p:spPr>
        <p:txBody>
          <a:bodyPr/>
          <a:lstStyle>
            <a:lvl1pPr algn="r">
              <a:defRPr sz="1350" b="1" baseline="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Place title here, please do not move the position of this box</a:t>
            </a:r>
            <a:endParaRPr lang="en-GB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9EB0159-7AC8-4246-BB9E-B60FC531E7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4128" y="6525345"/>
            <a:ext cx="2844800" cy="268139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2D0DF9ED-8BA0-410B-84D1-2D8774E69E9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 hasCustomPrompt="1"/>
          </p:nvPr>
        </p:nvSpPr>
        <p:spPr>
          <a:xfrm>
            <a:off x="527381" y="1556793"/>
            <a:ext cx="10972800" cy="338295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Add text here…</a:t>
            </a:r>
          </a:p>
        </p:txBody>
      </p:sp>
    </p:spTree>
    <p:extLst>
      <p:ext uri="{BB962C8B-B14F-4D97-AF65-F5344CB8AC3E}">
        <p14:creationId xmlns:p14="http://schemas.microsoft.com/office/powerpoint/2010/main" val="313366299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7755" y="288000"/>
            <a:ext cx="8115333" cy="288032"/>
          </a:xfrm>
          <a:prstGeom prst="rect">
            <a:avLst/>
          </a:prstGeom>
        </p:spPr>
        <p:txBody>
          <a:bodyPr/>
          <a:lstStyle>
            <a:lvl1pPr algn="r">
              <a:defRPr sz="1350" b="1" baseline="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Place title here, please do not move the position of this box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DF9ED-8BA0-410B-84D1-2D8774E69E9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>
          <a:xfrm>
            <a:off x="527381" y="1556793"/>
            <a:ext cx="10972800" cy="338295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Add text here…</a:t>
            </a:r>
          </a:p>
        </p:txBody>
      </p:sp>
    </p:spTree>
    <p:extLst>
      <p:ext uri="{BB962C8B-B14F-4D97-AF65-F5344CB8AC3E}">
        <p14:creationId xmlns:p14="http://schemas.microsoft.com/office/powerpoint/2010/main" val="352559548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0238" y="1052736"/>
            <a:ext cx="9660150" cy="1728192"/>
          </a:xfrm>
          <a:prstGeom prst="rect">
            <a:avLst/>
          </a:prstGeom>
        </p:spPr>
        <p:txBody>
          <a:bodyPr anchor="ctr"/>
          <a:lstStyle>
            <a:lvl1pPr algn="l">
              <a:defRPr sz="2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310238" y="2852936"/>
            <a:ext cx="9660150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 i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11629322" y="6525344"/>
            <a:ext cx="38504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2D0DF9ED-8BA0-410B-84D1-2D8774E69E9E}" type="slidenum">
              <a:rPr lang="en-GB" altLang="en-US" sz="9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‹#›</a:t>
            </a:fld>
            <a:endParaRPr lang="en-GB" sz="9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568108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983767" y="0"/>
            <a:ext cx="7996469" cy="908720"/>
          </a:xfrm>
          <a:prstGeom prst="rect">
            <a:avLst/>
          </a:prstGeom>
        </p:spPr>
        <p:txBody>
          <a:bodyPr anchor="ctr"/>
          <a:lstStyle>
            <a:lvl1pPr algn="r">
              <a:defRPr sz="1400" b="1" baseline="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Place title here, please do not move the position of this box</a:t>
            </a:r>
            <a:endParaRPr lang="en-GB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9EB0159-7AC8-4246-BB9E-B60FC531E7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4128" y="6525346"/>
            <a:ext cx="2844800" cy="268139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2D0DF9ED-8BA0-410B-84D1-2D8774E69E9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 hasCustomPrompt="1"/>
          </p:nvPr>
        </p:nvSpPr>
        <p:spPr>
          <a:xfrm>
            <a:off x="527381" y="1556794"/>
            <a:ext cx="10972800" cy="338295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Add text here…</a:t>
            </a:r>
          </a:p>
        </p:txBody>
      </p:sp>
    </p:spTree>
    <p:extLst>
      <p:ext uri="{BB962C8B-B14F-4D97-AF65-F5344CB8AC3E}">
        <p14:creationId xmlns:p14="http://schemas.microsoft.com/office/powerpoint/2010/main" val="198476647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7381" y="1556794"/>
            <a:ext cx="10972800" cy="338295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32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32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32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32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3779063-46DA-7342-B97D-58A965EE6D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4128" y="6525346"/>
            <a:ext cx="2844800" cy="268139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2D0DF9ED-8BA0-410B-84D1-2D8774E69E9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3791745" y="0"/>
            <a:ext cx="8160907" cy="908720"/>
          </a:xfrm>
          <a:prstGeom prst="rect">
            <a:avLst/>
          </a:prstGeom>
        </p:spPr>
        <p:txBody>
          <a:bodyPr tIns="72000" anchor="ctr"/>
          <a:lstStyle>
            <a:lvl1pPr algn="r">
              <a:defRPr sz="1400" b="1" baseline="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Place title here, please do not move the position of this box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1321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 sz="3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531E695-5981-B740-A2FA-21A5A7BB87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4128" y="6525345"/>
            <a:ext cx="2844800" cy="268139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2D0DF9ED-8BA0-410B-84D1-2D8774E69E9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4E9EDFF-E392-F943-8C1D-848DCD571636}"/>
              </a:ext>
            </a:extLst>
          </p:cNvPr>
          <p:cNvSpPr txBox="1"/>
          <p:nvPr userDrawn="1"/>
        </p:nvSpPr>
        <p:spPr>
          <a:xfrm>
            <a:off x="3887755" y="312911"/>
            <a:ext cx="825691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Place title here, please do not move the position of this box</a:t>
            </a:r>
          </a:p>
        </p:txBody>
      </p:sp>
    </p:spTree>
    <p:extLst>
      <p:ext uri="{BB962C8B-B14F-4D97-AF65-F5344CB8AC3E}">
        <p14:creationId xmlns:p14="http://schemas.microsoft.com/office/powerpoint/2010/main" val="3745366865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397198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7381" y="1556793"/>
            <a:ext cx="10972800" cy="338295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3779063-46DA-7342-B97D-58A965EE6D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4128" y="6525345"/>
            <a:ext cx="2844800" cy="268139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2D0DF9ED-8BA0-410B-84D1-2D8774E69E9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3791744" y="260649"/>
            <a:ext cx="8160907" cy="288032"/>
          </a:xfrm>
          <a:prstGeom prst="rect">
            <a:avLst/>
          </a:prstGeom>
        </p:spPr>
        <p:txBody>
          <a:bodyPr tIns="72000"/>
          <a:lstStyle>
            <a:lvl1pPr algn="r">
              <a:defRPr sz="1350" b="1" baseline="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Place title here, please do not move the position of this box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38947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983766" y="288000"/>
            <a:ext cx="7996469" cy="288032"/>
          </a:xfrm>
          <a:prstGeom prst="rect">
            <a:avLst/>
          </a:prstGeom>
        </p:spPr>
        <p:txBody>
          <a:bodyPr/>
          <a:lstStyle>
            <a:lvl1pPr algn="r">
              <a:defRPr sz="1350" b="1" baseline="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Place title here, please do not move the position of this box</a:t>
            </a:r>
            <a:endParaRPr lang="en-GB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9EB0159-7AC8-4246-BB9E-B60FC531E7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4128" y="6525345"/>
            <a:ext cx="2844800" cy="268139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2D0DF9ED-8BA0-410B-84D1-2D8774E69E9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 hasCustomPrompt="1"/>
          </p:nvPr>
        </p:nvSpPr>
        <p:spPr>
          <a:xfrm>
            <a:off x="527381" y="1556793"/>
            <a:ext cx="10972800" cy="338295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Add text here…</a:t>
            </a:r>
          </a:p>
        </p:txBody>
      </p:sp>
    </p:spTree>
    <p:extLst>
      <p:ext uri="{BB962C8B-B14F-4D97-AF65-F5344CB8AC3E}">
        <p14:creationId xmlns:p14="http://schemas.microsoft.com/office/powerpoint/2010/main" val="417731721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7755" y="288000"/>
            <a:ext cx="8115333" cy="288032"/>
          </a:xfrm>
          <a:prstGeom prst="rect">
            <a:avLst/>
          </a:prstGeom>
        </p:spPr>
        <p:txBody>
          <a:bodyPr/>
          <a:lstStyle>
            <a:lvl1pPr algn="r">
              <a:defRPr sz="1350" b="1" baseline="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Place title here, please do not move the position of this box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DF9ED-8BA0-410B-84D1-2D8774E69E9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>
          <a:xfrm>
            <a:off x="527381" y="1556793"/>
            <a:ext cx="10972800" cy="338295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Add text here…</a:t>
            </a:r>
          </a:p>
        </p:txBody>
      </p:sp>
    </p:spTree>
    <p:extLst>
      <p:ext uri="{BB962C8B-B14F-4D97-AF65-F5344CB8AC3E}">
        <p14:creationId xmlns:p14="http://schemas.microsoft.com/office/powerpoint/2010/main" val="179149490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7381" y="1556793"/>
            <a:ext cx="10972800" cy="338295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3779063-46DA-7342-B97D-58A965EE6D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4128" y="6525345"/>
            <a:ext cx="2844800" cy="268139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2D0DF9ED-8BA0-410B-84D1-2D8774E69E9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3791744" y="260649"/>
            <a:ext cx="8160907" cy="288032"/>
          </a:xfrm>
          <a:prstGeom prst="rect">
            <a:avLst/>
          </a:prstGeom>
        </p:spPr>
        <p:txBody>
          <a:bodyPr tIns="72000"/>
          <a:lstStyle>
            <a:lvl1pPr algn="r">
              <a:defRPr sz="1350" b="1" baseline="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Place title here, please do not move the position of this box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722774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983766" y="288000"/>
            <a:ext cx="7996469" cy="288032"/>
          </a:xfrm>
          <a:prstGeom prst="rect">
            <a:avLst/>
          </a:prstGeom>
        </p:spPr>
        <p:txBody>
          <a:bodyPr/>
          <a:lstStyle>
            <a:lvl1pPr algn="r">
              <a:defRPr sz="1350" b="1" baseline="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Place title here, please do not move the position of this box</a:t>
            </a:r>
            <a:endParaRPr lang="en-GB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9EB0159-7AC8-4246-BB9E-B60FC531E7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4128" y="6525345"/>
            <a:ext cx="2844800" cy="268139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2D0DF9ED-8BA0-410B-84D1-2D8774E69E9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 hasCustomPrompt="1"/>
          </p:nvPr>
        </p:nvSpPr>
        <p:spPr>
          <a:xfrm>
            <a:off x="527381" y="1556793"/>
            <a:ext cx="10972800" cy="338295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Add text here…</a:t>
            </a:r>
          </a:p>
        </p:txBody>
      </p:sp>
    </p:spTree>
    <p:extLst>
      <p:ext uri="{BB962C8B-B14F-4D97-AF65-F5344CB8AC3E}">
        <p14:creationId xmlns:p14="http://schemas.microsoft.com/office/powerpoint/2010/main" val="175564234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7755" y="288000"/>
            <a:ext cx="8115333" cy="288032"/>
          </a:xfrm>
          <a:prstGeom prst="rect">
            <a:avLst/>
          </a:prstGeom>
        </p:spPr>
        <p:txBody>
          <a:bodyPr/>
          <a:lstStyle>
            <a:lvl1pPr algn="r">
              <a:defRPr sz="1350" b="1" baseline="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Place title here, please do not move the position of this box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DF9ED-8BA0-410B-84D1-2D8774E69E9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>
          <a:xfrm>
            <a:off x="527381" y="1556793"/>
            <a:ext cx="10972800" cy="338295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Add text here…</a:t>
            </a:r>
          </a:p>
        </p:txBody>
      </p:sp>
    </p:spTree>
    <p:extLst>
      <p:ext uri="{BB962C8B-B14F-4D97-AF65-F5344CB8AC3E}">
        <p14:creationId xmlns:p14="http://schemas.microsoft.com/office/powerpoint/2010/main" val="51918007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D38EC0-B501-4134-AEA7-C683D4810F17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91508104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61" y="1500174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461" y="2786059"/>
            <a:ext cx="10972800" cy="338295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8ACB47-0D40-4BAF-B05F-005E0046951A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24138652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C5FA67-E933-4330-9428-ABD4843207C1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617545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61" y="1500174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461" y="2786059"/>
            <a:ext cx="10972800" cy="338295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3779063-46DA-7342-B97D-58A965EE6D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4128" y="6525345"/>
            <a:ext cx="2844800" cy="268139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2D0DF9ED-8BA0-410B-84D1-2D8774E69E9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BA4E79-3CEA-2B4F-ABA2-B9E9067070EA}"/>
              </a:ext>
            </a:extLst>
          </p:cNvPr>
          <p:cNvSpPr txBox="1"/>
          <p:nvPr userDrawn="1"/>
        </p:nvSpPr>
        <p:spPr>
          <a:xfrm>
            <a:off x="3887755" y="312911"/>
            <a:ext cx="825691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Place title here, please do not move the position of this box</a:t>
            </a:r>
          </a:p>
        </p:txBody>
      </p:sp>
    </p:spTree>
    <p:extLst>
      <p:ext uri="{BB962C8B-B14F-4D97-AF65-F5344CB8AC3E}">
        <p14:creationId xmlns:p14="http://schemas.microsoft.com/office/powerpoint/2010/main" val="374083420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6712" y="1571612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857497"/>
            <a:ext cx="5384800" cy="3268667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857497"/>
            <a:ext cx="5384800" cy="3268667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57D436-2C3E-4528-99FC-612727124172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80089165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61" y="135729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62" y="2571744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3286124"/>
            <a:ext cx="5386917" cy="284003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252" y="2571744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3286124"/>
            <a:ext cx="5389033" cy="284003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F4DFBF-6548-4F1A-B80E-FD5C3DC2A87D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30501535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6712" y="1428736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357F95-0B0B-4F6C-9CDC-953C772F2CA6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521703213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05F333-90B3-4446-B60D-71B4E422B143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55067282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62" y="1500174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500175"/>
            <a:ext cx="6815667" cy="4625989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462" y="2786059"/>
            <a:ext cx="4011084" cy="33337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5645F9-8262-499A-A784-CD6C015510C8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988420145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1571612"/>
            <a:ext cx="7315200" cy="31559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19C7B-5FD7-41AE-B6F8-F8E6A5D09CFB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60993527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6712" y="135729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6712" y="2571745"/>
            <a:ext cx="10972800" cy="355441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94A621-148B-45BA-9B5E-1AF0F4E8A48E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448650191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28737"/>
            <a:ext cx="2743200" cy="4697427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28737"/>
            <a:ext cx="8026400" cy="469742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50452C-FB31-4BDD-9880-973B34D3AB8F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58993321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7381" y="1556794"/>
            <a:ext cx="10972800" cy="338295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3779063-46DA-7342-B97D-58A965EE6D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4128" y="6525346"/>
            <a:ext cx="2844800" cy="268139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2D0DF9ED-8BA0-410B-84D1-2D8774E69E9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3791745" y="0"/>
            <a:ext cx="8160907" cy="908720"/>
          </a:xfrm>
          <a:prstGeom prst="rect">
            <a:avLst/>
          </a:prstGeom>
        </p:spPr>
        <p:txBody>
          <a:bodyPr tIns="72000" anchor="ctr"/>
          <a:lstStyle>
            <a:lvl1pPr algn="r">
              <a:defRPr sz="1400" b="1" baseline="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Place title here, please do not move the position of this box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593400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983767" y="0"/>
            <a:ext cx="7996469" cy="908720"/>
          </a:xfrm>
          <a:prstGeom prst="rect">
            <a:avLst/>
          </a:prstGeom>
        </p:spPr>
        <p:txBody>
          <a:bodyPr anchor="ctr"/>
          <a:lstStyle>
            <a:lvl1pPr algn="r">
              <a:defRPr sz="1400" b="1" baseline="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Place title here, please do not move the position of this box</a:t>
            </a:r>
            <a:endParaRPr lang="en-GB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9EB0159-7AC8-4246-BB9E-B60FC531E7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4128" y="6525346"/>
            <a:ext cx="2844800" cy="268139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2D0DF9ED-8BA0-410B-84D1-2D8774E69E9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 hasCustomPrompt="1"/>
          </p:nvPr>
        </p:nvSpPr>
        <p:spPr>
          <a:xfrm>
            <a:off x="527381" y="1556794"/>
            <a:ext cx="10972800" cy="3382955"/>
          </a:xfrm>
          <a:prstGeom prst="rect">
            <a:avLst/>
          </a:prstGeom>
        </p:spPr>
        <p:txBody>
          <a:bodyPr/>
          <a:lstStyle>
            <a:lvl1pPr marL="457200" indent="-457200">
              <a:buFont typeface="Arial" panose="020B0604020202020204" pitchFamily="34" charset="0"/>
              <a:buChar char="•"/>
              <a:defRPr sz="28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14400" indent="-457200">
              <a:buFont typeface="Verdana" panose="020B0604030504040204" pitchFamily="34" charset="0"/>
              <a:buChar char="‒"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257300" indent="-342900">
              <a:buFont typeface="Arial" panose="020B0604020202020204" pitchFamily="34" charset="0"/>
              <a:buChar char="•"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714500" indent="-342900">
              <a:buFont typeface="Verdana" panose="020B0604030504040204" pitchFamily="34" charset="0"/>
              <a:buChar char="‒"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171700" indent="-342900">
              <a:buFont typeface="Arial" panose="020B0604020202020204" pitchFamily="34" charset="0"/>
              <a:buChar char="•"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041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7A5402C-E0C0-7645-9932-B572753357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4128" y="6525345"/>
            <a:ext cx="2844800" cy="268139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2D0DF9ED-8BA0-410B-84D1-2D8774E69E9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535C66-E657-B543-92B4-115E89967389}"/>
              </a:ext>
            </a:extLst>
          </p:cNvPr>
          <p:cNvSpPr txBox="1"/>
          <p:nvPr userDrawn="1"/>
        </p:nvSpPr>
        <p:spPr>
          <a:xfrm>
            <a:off x="3887755" y="312911"/>
            <a:ext cx="825691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Place title here, please do not move the position of this box</a:t>
            </a:r>
          </a:p>
        </p:txBody>
      </p:sp>
    </p:spTree>
    <p:extLst>
      <p:ext uri="{BB962C8B-B14F-4D97-AF65-F5344CB8AC3E}">
        <p14:creationId xmlns:p14="http://schemas.microsoft.com/office/powerpoint/2010/main" val="379884299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7755" y="0"/>
            <a:ext cx="8115333" cy="908720"/>
          </a:xfrm>
          <a:prstGeom prst="rect">
            <a:avLst/>
          </a:prstGeom>
        </p:spPr>
        <p:txBody>
          <a:bodyPr anchor="ctr"/>
          <a:lstStyle>
            <a:lvl1pPr algn="r">
              <a:defRPr sz="1400" b="1" baseline="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Place title here, please do not move the position of this box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DF9ED-8BA0-410B-84D1-2D8774E69E9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>
          <a:xfrm>
            <a:off x="527381" y="1556794"/>
            <a:ext cx="10972800" cy="3382955"/>
          </a:xfrm>
          <a:prstGeom prst="rect">
            <a:avLst/>
          </a:prstGeom>
        </p:spPr>
        <p:txBody>
          <a:bodyPr/>
          <a:lstStyle>
            <a:lvl1pPr marL="457200" indent="-457200">
              <a:buFont typeface="Arial" panose="020B0604020202020204" pitchFamily="34" charset="0"/>
              <a:buChar char="•"/>
              <a:defRPr sz="28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14400" indent="-457200">
              <a:buFont typeface="Verdana" panose="020B0604030504040204" pitchFamily="34" charset="0"/>
              <a:buChar char="‒"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257300" indent="-342900">
              <a:buFont typeface="Arial" panose="020B0604020202020204" pitchFamily="34" charset="0"/>
              <a:buChar char="•"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714500" indent="-342900">
              <a:buFont typeface="Verdana" panose="020B0604030504040204" pitchFamily="34" charset="0"/>
              <a:buChar char="‒"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171700" indent="-342900">
              <a:buFont typeface="Arial" panose="020B0604020202020204" pitchFamily="34" charset="0"/>
              <a:buChar char="•"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3203840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0238" y="1052736"/>
            <a:ext cx="9660150" cy="1728192"/>
          </a:xfrm>
          <a:prstGeom prst="rect">
            <a:avLst/>
          </a:prstGeom>
        </p:spPr>
        <p:txBody>
          <a:bodyPr anchor="ctr"/>
          <a:lstStyle>
            <a:lvl1pPr algn="l">
              <a:defRPr sz="2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310238" y="2852936"/>
            <a:ext cx="9660150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 i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11629322" y="6525344"/>
            <a:ext cx="38504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2D0DF9ED-8BA0-410B-84D1-2D8774E69E9E}" type="slidenum">
              <a:rPr lang="en-GB" altLang="en-US" sz="9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‹#›</a:t>
            </a:fld>
            <a:endParaRPr lang="en-GB" sz="9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4509415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0238" y="1052736"/>
            <a:ext cx="9660150" cy="1728192"/>
          </a:xfrm>
          <a:prstGeom prst="rect">
            <a:avLst/>
          </a:prstGeom>
        </p:spPr>
        <p:txBody>
          <a:bodyPr anchor="ctr"/>
          <a:lstStyle>
            <a:lvl1pPr algn="l">
              <a:defRPr sz="2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GB" alt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310238" y="2852936"/>
            <a:ext cx="9660150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 i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11629322" y="6525344"/>
            <a:ext cx="38504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2D0DF9ED-8BA0-410B-84D1-2D8774E69E9E}" type="slidenum">
              <a:rPr lang="en-GB" altLang="en-US" sz="9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‹#›</a:t>
            </a:fld>
            <a:endParaRPr lang="en-GB" sz="9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2773400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1571613"/>
            <a:ext cx="7315200" cy="31559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9B6D94-5443-47BE-9E1D-2C8D7DC52D97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72693788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E4A87-B5D1-420F-A180-B7C6BF629BA8}" type="datetimeFigureOut">
              <a:rPr lang="en-GB" smtClean="0"/>
              <a:t>27/06/2023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  <p:custDataLst>
              <p:tags r:id="rId1"/>
            </p:custDataLst>
          </p:nvPr>
        </p:nvSpPr>
        <p:spPr>
          <a:xfrm>
            <a:off x="0" y="6356352"/>
            <a:ext cx="12192000" cy="365125"/>
          </a:xfrm>
        </p:spPr>
        <p:txBody>
          <a:bodyPr/>
          <a:lstStyle>
            <a:lvl1pPr algn="ctr">
              <a:defRPr lang="en-GB" sz="900" b="0" i="0" u="none">
                <a:solidFill>
                  <a:srgbClr val="000000"/>
                </a:solidFill>
                <a:latin typeface="Verdana" panose="020B0604030504040204" pitchFamily="34" charset="0"/>
              </a:defRPr>
            </a:lvl1pPr>
          </a:lstStyle>
          <a:p>
            <a:r>
              <a:rPr lang="en-GB" dirty="0"/>
              <a:t>OFFICIAL-SENSITIVE MANAGEMENT Internal Only       </a:t>
            </a:r>
            <a:r>
              <a:rPr lang="en-GB" sz="1100" dirty="0">
                <a:latin typeface="Calibri" panose="020F0502020204030204" pitchFamily="34" charset="0"/>
              </a:rPr>
              <a:t>
</a:t>
            </a:r>
            <a:r>
              <a:rPr lang="en-GB" dirty="0"/>
              <a:t> 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68683-F7B4-4B24-AC9E-55A2CB8911B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7504059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983767" y="288000"/>
            <a:ext cx="7996469" cy="288032"/>
          </a:xfrm>
          <a:prstGeom prst="rect">
            <a:avLst/>
          </a:prstGeom>
        </p:spPr>
        <p:txBody>
          <a:bodyPr/>
          <a:lstStyle>
            <a:lvl1pPr algn="r">
              <a:defRPr sz="1350" b="1" baseline="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Place title here, please do not move the position of this box</a:t>
            </a:r>
            <a:endParaRPr lang="en-GB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9EB0159-7AC8-4246-BB9E-B60FC531E7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4128" y="6525346"/>
            <a:ext cx="2844800" cy="268139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2D0DF9ED-8BA0-410B-84D1-2D8774E69E9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449752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6.xml"/><Relationship Id="rId7" Type="http://schemas.openxmlformats.org/officeDocument/2006/relationships/image" Target="../media/image5.jpg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theme" Target="../theme/theme10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2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5" Type="http://schemas.openxmlformats.org/officeDocument/2006/relationships/image" Target="../media/image5.jpg"/><Relationship Id="rId4" Type="http://schemas.openxmlformats.org/officeDocument/2006/relationships/theme" Target="../theme/theme12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0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55.xml"/><Relationship Id="rId7" Type="http://schemas.openxmlformats.org/officeDocument/2006/relationships/slideLayout" Target="../slideLayouts/slideLayout5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54.xml"/><Relationship Id="rId1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8.xml"/><Relationship Id="rId11" Type="http://schemas.openxmlformats.org/officeDocument/2006/relationships/slideLayout" Target="../slideLayouts/slideLayout63.xml"/><Relationship Id="rId5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62.xml"/><Relationship Id="rId4" Type="http://schemas.openxmlformats.org/officeDocument/2006/relationships/slideLayout" Target="../slideLayouts/slideLayout56.xml"/><Relationship Id="rId9" Type="http://schemas.openxmlformats.org/officeDocument/2006/relationships/slideLayout" Target="../slideLayouts/slideLayout61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6.xml"/><Relationship Id="rId2" Type="http://schemas.openxmlformats.org/officeDocument/2006/relationships/slideLayout" Target="../slideLayouts/slideLayout65.xml"/><Relationship Id="rId1" Type="http://schemas.openxmlformats.org/officeDocument/2006/relationships/slideLayout" Target="../slideLayouts/slideLayout64.xml"/><Relationship Id="rId5" Type="http://schemas.openxmlformats.org/officeDocument/2006/relationships/image" Target="../media/image5.jpg"/><Relationship Id="rId4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9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5" Type="http://schemas.openxmlformats.org/officeDocument/2006/relationships/image" Target="../media/image4.jpg"/><Relationship Id="rId4" Type="http://schemas.openxmlformats.org/officeDocument/2006/relationships/theme" Target="../theme/theme15.xml"/></Relationships>
</file>

<file path=ppt/slideMasters/_rels/slideMaster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16.xml"/><Relationship Id="rId1" Type="http://schemas.openxmlformats.org/officeDocument/2006/relationships/slideLayout" Target="../slideLayouts/slideLayout70.xml"/></Relationships>
</file>

<file path=ppt/slideMasters/_rels/slideMaster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3.xml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Relationship Id="rId5" Type="http://schemas.openxmlformats.org/officeDocument/2006/relationships/image" Target="../media/image5.jpg"/><Relationship Id="rId4" Type="http://schemas.openxmlformats.org/officeDocument/2006/relationships/theme" Target="../theme/theme17.xml"/></Relationships>
</file>

<file path=ppt/slideMasters/_rels/slideMaster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6.xml"/><Relationship Id="rId2" Type="http://schemas.openxmlformats.org/officeDocument/2006/relationships/slideLayout" Target="../slideLayouts/slideLayout75.xml"/><Relationship Id="rId1" Type="http://schemas.openxmlformats.org/officeDocument/2006/relationships/slideLayout" Target="../slideLayouts/slideLayout74.xml"/><Relationship Id="rId5" Type="http://schemas.openxmlformats.org/officeDocument/2006/relationships/image" Target="../media/image5.jpg"/><Relationship Id="rId4" Type="http://schemas.openxmlformats.org/officeDocument/2006/relationships/theme" Target="../theme/theme18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4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79.xml"/><Relationship Id="rId7" Type="http://schemas.openxmlformats.org/officeDocument/2006/relationships/slideLayout" Target="../slideLayouts/slideLayout83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78.xml"/><Relationship Id="rId1" Type="http://schemas.openxmlformats.org/officeDocument/2006/relationships/slideLayout" Target="../slideLayouts/slideLayout77.xml"/><Relationship Id="rId6" Type="http://schemas.openxmlformats.org/officeDocument/2006/relationships/slideLayout" Target="../slideLayouts/slideLayout82.xml"/><Relationship Id="rId11" Type="http://schemas.openxmlformats.org/officeDocument/2006/relationships/slideLayout" Target="../slideLayouts/slideLayout87.xml"/><Relationship Id="rId5" Type="http://schemas.openxmlformats.org/officeDocument/2006/relationships/slideLayout" Target="../slideLayouts/slideLayout81.xml"/><Relationship Id="rId10" Type="http://schemas.openxmlformats.org/officeDocument/2006/relationships/slideLayout" Target="../slideLayouts/slideLayout86.xml"/><Relationship Id="rId4" Type="http://schemas.openxmlformats.org/officeDocument/2006/relationships/slideLayout" Target="../slideLayouts/slideLayout80.xml"/><Relationship Id="rId9" Type="http://schemas.openxmlformats.org/officeDocument/2006/relationships/slideLayout" Target="../slideLayouts/slideLayout85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image" Target="../media/image5.jpg"/><Relationship Id="rId4" Type="http://schemas.openxmlformats.org/officeDocument/2006/relationships/slideLayout" Target="../slideLayouts/slideLayout91.xml"/><Relationship Id="rId9" Type="http://schemas.openxmlformats.org/officeDocument/2006/relationships/theme" Target="../theme/theme2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image" Target="../media/image5.jpg"/><Relationship Id="rId5" Type="http://schemas.openxmlformats.org/officeDocument/2006/relationships/slideLayout" Target="../slideLayouts/slideLayout1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5.jpg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4.jpg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B28446E-A796-DF46-B6B8-5B91A3893F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4128" y="6525349"/>
            <a:ext cx="2844800" cy="268139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2D0DF9ED-8BA0-410B-84D1-2D8774E69E9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6" r:id="rId2"/>
    <p:sldLayoutId id="2147483685" r:id="rId3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189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37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56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75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891" indent="-34289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B28446E-A796-DF46-B6B8-5B91A3893F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4128" y="6525346"/>
            <a:ext cx="587872" cy="268139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2D0DF9ED-8BA0-410B-84D1-2D8774E69E9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688531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841" r:id="rId5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mtClean="0"/>
            </a:lvl1pPr>
          </a:lstStyle>
          <a:p>
            <a:pPr>
              <a:defRPr/>
            </a:pPr>
            <a:fld id="{6EB79031-7D1B-468F-9452-F5E0DFA75FB0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852604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B28446E-A796-DF46-B6B8-5B91A3893F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4128" y="6525345"/>
            <a:ext cx="2844800" cy="268139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2D0DF9ED-8BA0-410B-84D1-2D8774E69E9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771031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21E4C87E-3570-4FE7-8CB1-A6A8D61B2A2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4649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B28446E-A796-DF46-B6B8-5B91A3893F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4128" y="6525345"/>
            <a:ext cx="2844800" cy="268139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2D0DF9ED-8BA0-410B-84D1-2D8774E69E9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10513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3252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5164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B28446E-A796-DF46-B6B8-5B91A3893F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4128" y="6525345"/>
            <a:ext cx="2844800" cy="268139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2D0DF9ED-8BA0-410B-84D1-2D8774E69E9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401034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B28446E-A796-DF46-B6B8-5B91A3893F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4128" y="6525345"/>
            <a:ext cx="2844800" cy="268139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2D0DF9ED-8BA0-410B-84D1-2D8774E69E9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06731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/>
            </a:lvl1pPr>
          </a:lstStyle>
          <a:p>
            <a:pPr>
              <a:defRPr/>
            </a:pPr>
            <a:fld id="{86846DF3-6D04-4254-AE54-FC1C3900B76A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388446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189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377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566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754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891" indent="-34289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B28446E-A796-DF46-B6B8-5B91A3893F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4128" y="6525346"/>
            <a:ext cx="587872" cy="268139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2D0DF9ED-8BA0-410B-84D1-2D8774E69E9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241451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189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377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566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754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891" indent="-34289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8637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B28446E-A796-DF46-B6B8-5B91A3893F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4128" y="6525345"/>
            <a:ext cx="2844800" cy="268139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2D0DF9ED-8BA0-410B-84D1-2D8774E69E9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466966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785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B28446E-A796-DF46-B6B8-5B91A3893F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4128" y="6525345"/>
            <a:ext cx="2844800" cy="268139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2D0DF9ED-8BA0-410B-84D1-2D8774E69E9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330604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21E4C87E-3570-4FE7-8CB1-A6A8D61B2A2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0817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1973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8.xml"/><Relationship Id="rId1" Type="http://schemas.openxmlformats.org/officeDocument/2006/relationships/tags" Target="../tags/tag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4.xml"/><Relationship Id="rId1" Type="http://schemas.openxmlformats.org/officeDocument/2006/relationships/tags" Target="../tags/tag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4.xml"/><Relationship Id="rId1" Type="http://schemas.openxmlformats.org/officeDocument/2006/relationships/tags" Target="../tags/tag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34.xml"/><Relationship Id="rId1" Type="http://schemas.openxmlformats.org/officeDocument/2006/relationships/tags" Target="../tags/tag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767413" y="1556793"/>
            <a:ext cx="10585171" cy="969496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Ofgem Competent Authority Advisory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Example Improvement Plan</a:t>
            </a:r>
          </a:p>
        </p:txBody>
      </p:sp>
      <p:sp>
        <p:nvSpPr>
          <p:cNvPr id="4" name="BJPseudoFooter">
            <a:extLst>
              <a:ext uri="{FF2B5EF4-FFF2-40B4-BE49-F238E27FC236}">
                <a16:creationId xmlns:a16="http://schemas.microsoft.com/office/drawing/2014/main" id="{EE69B8B0-BB93-CD9A-A027-0C131833388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863404" y="6488668"/>
            <a:ext cx="465192" cy="3693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lang="en-GB" sz="900">
                <a:solidFill>
                  <a:srgbClr val="000000"/>
                </a:solidFill>
                <a:latin typeface="Verdana" panose="020B0604030504040204" pitchFamily="34" charset="0"/>
              </a:rPr>
              <a:t>       
  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TextBox 182">
            <a:extLst>
              <a:ext uri="{FF2B5EF4-FFF2-40B4-BE49-F238E27FC236}">
                <a16:creationId xmlns:a16="http://schemas.microsoft.com/office/drawing/2014/main" id="{24F4DA03-608A-4C82-9672-FD81DA4F5835}"/>
              </a:ext>
            </a:extLst>
          </p:cNvPr>
          <p:cNvSpPr txBox="1"/>
          <p:nvPr/>
        </p:nvSpPr>
        <p:spPr>
          <a:xfrm>
            <a:off x="646435" y="1434529"/>
            <a:ext cx="1036289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defTabSz="1219170">
              <a:defRPr/>
            </a:pPr>
            <a:r>
              <a:rPr lang="en-GB" sz="800" dirty="0"/>
              <a:t> Risk 10</a:t>
            </a:r>
          </a:p>
        </p:txBody>
      </p:sp>
      <p:sp>
        <p:nvSpPr>
          <p:cNvPr id="253" name="Oval 252" descr="Q4 - Quarter4">
            <a:extLst>
              <a:ext uri="{FF2B5EF4-FFF2-40B4-BE49-F238E27FC236}">
                <a16:creationId xmlns:a16="http://schemas.microsoft.com/office/drawing/2014/main" id="{24F73B05-7BF4-40A7-96BD-6FEBAA6EF983}"/>
              </a:ext>
            </a:extLst>
          </p:cNvPr>
          <p:cNvSpPr/>
          <p:nvPr/>
        </p:nvSpPr>
        <p:spPr>
          <a:xfrm>
            <a:off x="2839261" y="5691191"/>
            <a:ext cx="364277" cy="279734"/>
          </a:xfrm>
          <a:prstGeom prst="ellipse">
            <a:avLst/>
          </a:prstGeom>
          <a:solidFill>
            <a:sysClr val="windowText" lastClr="000000">
              <a:lumMod val="75000"/>
              <a:lumOff val="2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54" name="Oval 253" descr="Q3 -Quarter3">
            <a:extLst>
              <a:ext uri="{FF2B5EF4-FFF2-40B4-BE49-F238E27FC236}">
                <a16:creationId xmlns:a16="http://schemas.microsoft.com/office/drawing/2014/main" id="{018042D9-7B61-414E-BE02-301670CB5C97}"/>
              </a:ext>
            </a:extLst>
          </p:cNvPr>
          <p:cNvSpPr/>
          <p:nvPr/>
        </p:nvSpPr>
        <p:spPr>
          <a:xfrm>
            <a:off x="1984211" y="5691191"/>
            <a:ext cx="364277" cy="279734"/>
          </a:xfrm>
          <a:prstGeom prst="ellipse">
            <a:avLst/>
          </a:prstGeom>
          <a:solidFill>
            <a:sysClr val="windowText" lastClr="000000">
              <a:lumMod val="75000"/>
              <a:lumOff val="2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55" name="Oval 254" descr="Q2 - Quarter2">
            <a:extLst>
              <a:ext uri="{FF2B5EF4-FFF2-40B4-BE49-F238E27FC236}">
                <a16:creationId xmlns:a16="http://schemas.microsoft.com/office/drawing/2014/main" id="{8B83B7E0-211F-44F0-885F-6B26B08A59BA}"/>
              </a:ext>
            </a:extLst>
          </p:cNvPr>
          <p:cNvSpPr/>
          <p:nvPr/>
        </p:nvSpPr>
        <p:spPr>
          <a:xfrm>
            <a:off x="1146540" y="5691191"/>
            <a:ext cx="364277" cy="279734"/>
          </a:xfrm>
          <a:prstGeom prst="ellipse">
            <a:avLst/>
          </a:prstGeom>
          <a:solidFill>
            <a:sysClr val="windowText" lastClr="000000">
              <a:lumMod val="75000"/>
              <a:lumOff val="2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56" name="Oval 255" descr="Q1 - Quarter1">
            <a:extLst>
              <a:ext uri="{FF2B5EF4-FFF2-40B4-BE49-F238E27FC236}">
                <a16:creationId xmlns:a16="http://schemas.microsoft.com/office/drawing/2014/main" id="{EEC9D5ED-40E3-4E2D-AA94-AE195CD10B13}"/>
              </a:ext>
            </a:extLst>
          </p:cNvPr>
          <p:cNvSpPr/>
          <p:nvPr/>
        </p:nvSpPr>
        <p:spPr>
          <a:xfrm>
            <a:off x="306657" y="5691191"/>
            <a:ext cx="364277" cy="279734"/>
          </a:xfrm>
          <a:prstGeom prst="ellipse">
            <a:avLst/>
          </a:prstGeom>
          <a:solidFill>
            <a:sysClr val="windowText" lastClr="000000">
              <a:lumMod val="75000"/>
              <a:lumOff val="2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cxnSp>
        <p:nvCxnSpPr>
          <p:cNvPr id="257" name="Straight Connector 256" title="q lines">
            <a:extLst>
              <a:ext uri="{FF2B5EF4-FFF2-40B4-BE49-F238E27FC236}">
                <a16:creationId xmlns:a16="http://schemas.microsoft.com/office/drawing/2014/main" id="{7AA786CC-72F8-4E1B-A616-E01401213BE0}"/>
              </a:ext>
            </a:extLst>
          </p:cNvPr>
          <p:cNvCxnSpPr>
            <a:cxnSpLocks/>
          </p:cNvCxnSpPr>
          <p:nvPr/>
        </p:nvCxnSpPr>
        <p:spPr>
          <a:xfrm>
            <a:off x="2150958" y="1336470"/>
            <a:ext cx="0" cy="4284298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85000"/>
              </a:sysClr>
            </a:solidFill>
            <a:prstDash val="sysDash"/>
            <a:miter lim="800000"/>
            <a:headEnd type="none" w="sm" len="sm"/>
            <a:tailEnd type="none" w="sm" len="sm"/>
          </a:ln>
          <a:effectLst/>
        </p:spPr>
      </p:cxnSp>
      <p:cxnSp>
        <p:nvCxnSpPr>
          <p:cNvPr id="258" name="Straight Connector 257" title="q lines">
            <a:extLst>
              <a:ext uri="{FF2B5EF4-FFF2-40B4-BE49-F238E27FC236}">
                <a16:creationId xmlns:a16="http://schemas.microsoft.com/office/drawing/2014/main" id="{6A528973-EA80-4C21-A1AC-22C857274E51}"/>
              </a:ext>
            </a:extLst>
          </p:cNvPr>
          <p:cNvCxnSpPr>
            <a:cxnSpLocks/>
          </p:cNvCxnSpPr>
          <p:nvPr/>
        </p:nvCxnSpPr>
        <p:spPr>
          <a:xfrm>
            <a:off x="3021399" y="1336470"/>
            <a:ext cx="0" cy="4284298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85000"/>
              </a:sysClr>
            </a:solidFill>
            <a:prstDash val="sysDash"/>
            <a:miter lim="800000"/>
            <a:headEnd type="none" w="sm" len="sm"/>
            <a:tailEnd type="none" w="sm" len="sm"/>
          </a:ln>
          <a:effectLst/>
        </p:spPr>
      </p:cxnSp>
      <p:cxnSp>
        <p:nvCxnSpPr>
          <p:cNvPr id="260" name="Straight Connector 259" title="q lines">
            <a:extLst>
              <a:ext uri="{FF2B5EF4-FFF2-40B4-BE49-F238E27FC236}">
                <a16:creationId xmlns:a16="http://schemas.microsoft.com/office/drawing/2014/main" id="{05FC6C16-B37C-4F07-8E3D-6C86E397C895}"/>
              </a:ext>
            </a:extLst>
          </p:cNvPr>
          <p:cNvCxnSpPr>
            <a:cxnSpLocks/>
          </p:cNvCxnSpPr>
          <p:nvPr/>
        </p:nvCxnSpPr>
        <p:spPr>
          <a:xfrm flipH="1">
            <a:off x="1309362" y="1336470"/>
            <a:ext cx="8232" cy="4284298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85000"/>
              </a:sysClr>
            </a:solidFill>
            <a:prstDash val="sysDash"/>
            <a:miter lim="800000"/>
            <a:headEnd type="none" w="sm" len="sm"/>
            <a:tailEnd type="none" w="sm" len="sm"/>
          </a:ln>
          <a:effectLst/>
        </p:spPr>
      </p:cxnSp>
      <p:sp>
        <p:nvSpPr>
          <p:cNvPr id="261" name="Rectangle: Rounded Corners 1" title="Year Bar">
            <a:extLst>
              <a:ext uri="{FF2B5EF4-FFF2-40B4-BE49-F238E27FC236}">
                <a16:creationId xmlns:a16="http://schemas.microsoft.com/office/drawing/2014/main" id="{7545C209-EE59-4CE9-9B5C-AED811F341FA}"/>
              </a:ext>
            </a:extLst>
          </p:cNvPr>
          <p:cNvSpPr/>
          <p:nvPr/>
        </p:nvSpPr>
        <p:spPr>
          <a:xfrm>
            <a:off x="467765" y="6052717"/>
            <a:ext cx="11001069" cy="201590"/>
          </a:xfrm>
          <a:prstGeom prst="roundRect">
            <a:avLst>
              <a:gd name="adj" fmla="val 50000"/>
            </a:avLst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62" name="TextBox 261">
            <a:extLst>
              <a:ext uri="{FF2B5EF4-FFF2-40B4-BE49-F238E27FC236}">
                <a16:creationId xmlns:a16="http://schemas.microsoft.com/office/drawing/2014/main" id="{E0F667E5-6AC9-4D06-BDBB-9EB79B3AD8BD}"/>
              </a:ext>
            </a:extLst>
          </p:cNvPr>
          <p:cNvSpPr txBox="1"/>
          <p:nvPr/>
        </p:nvSpPr>
        <p:spPr>
          <a:xfrm>
            <a:off x="329799" y="5766305"/>
            <a:ext cx="307341" cy="15734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Q1</a:t>
            </a:r>
            <a:endParaRPr kumimoji="0" lang="en-ZA" sz="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63" name="TextBox 262">
            <a:extLst>
              <a:ext uri="{FF2B5EF4-FFF2-40B4-BE49-F238E27FC236}">
                <a16:creationId xmlns:a16="http://schemas.microsoft.com/office/drawing/2014/main" id="{01266243-6D7B-45A3-9110-B52E4761F4F4}"/>
              </a:ext>
            </a:extLst>
          </p:cNvPr>
          <p:cNvSpPr txBox="1"/>
          <p:nvPr/>
        </p:nvSpPr>
        <p:spPr>
          <a:xfrm>
            <a:off x="1171614" y="5766305"/>
            <a:ext cx="307341" cy="15734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Q2</a:t>
            </a:r>
            <a:endParaRPr kumimoji="0" lang="en-ZA" sz="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64" name="TextBox 263">
            <a:extLst>
              <a:ext uri="{FF2B5EF4-FFF2-40B4-BE49-F238E27FC236}">
                <a16:creationId xmlns:a16="http://schemas.microsoft.com/office/drawing/2014/main" id="{5D1CE667-02B7-4CF6-B53F-AF6DD9EA012E}"/>
              </a:ext>
            </a:extLst>
          </p:cNvPr>
          <p:cNvSpPr txBox="1"/>
          <p:nvPr/>
        </p:nvSpPr>
        <p:spPr>
          <a:xfrm>
            <a:off x="2013429" y="5766305"/>
            <a:ext cx="307341" cy="15734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Q3</a:t>
            </a:r>
            <a:endParaRPr kumimoji="0" lang="en-ZA" sz="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65" name="TextBox 264">
            <a:extLst>
              <a:ext uri="{FF2B5EF4-FFF2-40B4-BE49-F238E27FC236}">
                <a16:creationId xmlns:a16="http://schemas.microsoft.com/office/drawing/2014/main" id="{B763E92E-5F58-40C6-8A74-67DDFE966475}"/>
              </a:ext>
            </a:extLst>
          </p:cNvPr>
          <p:cNvSpPr txBox="1"/>
          <p:nvPr/>
        </p:nvSpPr>
        <p:spPr>
          <a:xfrm>
            <a:off x="2855244" y="5766305"/>
            <a:ext cx="307341" cy="15734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Q4</a:t>
            </a:r>
            <a:endParaRPr kumimoji="0" lang="en-ZA" sz="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cxnSp>
        <p:nvCxnSpPr>
          <p:cNvPr id="266" name="Straight Connector 265" title="q lines">
            <a:extLst>
              <a:ext uri="{FF2B5EF4-FFF2-40B4-BE49-F238E27FC236}">
                <a16:creationId xmlns:a16="http://schemas.microsoft.com/office/drawing/2014/main" id="{A0196246-8FE6-4CCA-9A93-058725289D77}"/>
              </a:ext>
            </a:extLst>
          </p:cNvPr>
          <p:cNvCxnSpPr>
            <a:cxnSpLocks/>
          </p:cNvCxnSpPr>
          <p:nvPr/>
        </p:nvCxnSpPr>
        <p:spPr>
          <a:xfrm>
            <a:off x="467765" y="1336470"/>
            <a:ext cx="0" cy="4284298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85000"/>
              </a:sysClr>
            </a:solidFill>
            <a:prstDash val="sysDash"/>
            <a:miter lim="800000"/>
            <a:headEnd type="none" w="sm" len="sm"/>
            <a:tailEnd type="none" w="sm" len="sm"/>
          </a:ln>
          <a:effectLst/>
        </p:spPr>
      </p:cxnSp>
      <p:cxnSp>
        <p:nvCxnSpPr>
          <p:cNvPr id="144" name="Straight Connector 143" title="q lines">
            <a:extLst>
              <a:ext uri="{FF2B5EF4-FFF2-40B4-BE49-F238E27FC236}">
                <a16:creationId xmlns:a16="http://schemas.microsoft.com/office/drawing/2014/main" id="{C60CC375-4F30-4DEC-B64B-7519DCFFA254}"/>
              </a:ext>
            </a:extLst>
          </p:cNvPr>
          <p:cNvCxnSpPr>
            <a:cxnSpLocks/>
          </p:cNvCxnSpPr>
          <p:nvPr/>
        </p:nvCxnSpPr>
        <p:spPr>
          <a:xfrm flipH="1">
            <a:off x="2451985" y="1514974"/>
            <a:ext cx="19180" cy="4759772"/>
          </a:xfrm>
          <a:prstGeom prst="line">
            <a:avLst/>
          </a:prstGeom>
          <a:noFill/>
          <a:ln w="38100" cap="flat" cmpd="sng" algn="ctr">
            <a:solidFill>
              <a:srgbClr val="00B050"/>
            </a:solidFill>
            <a:prstDash val="sysDash"/>
            <a:miter lim="800000"/>
            <a:headEnd type="none" w="sm" len="sm"/>
            <a:tailEnd type="none" w="sm" len="sm"/>
          </a:ln>
          <a:effectLst/>
        </p:spPr>
      </p:cxn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9D543ADB-E95E-4587-963D-D3C6AB2E96C0}" type="slidenum">
              <a:rPr lang="de-DE" sz="800"/>
              <a:pPr defTabSz="1219170"/>
              <a:t>2</a:t>
            </a:fld>
            <a:endParaRPr lang="de-DE" sz="800" dirty="0"/>
          </a:p>
        </p:txBody>
      </p:sp>
      <p:sp>
        <p:nvSpPr>
          <p:cNvPr id="187" name="Oval 186" descr="Q4 - Quarter4">
            <a:extLst>
              <a:ext uri="{FF2B5EF4-FFF2-40B4-BE49-F238E27FC236}">
                <a16:creationId xmlns:a16="http://schemas.microsoft.com/office/drawing/2014/main" id="{4C2BF7E8-9830-4CD1-8C47-FAF17414F4F6}"/>
              </a:ext>
            </a:extLst>
          </p:cNvPr>
          <p:cNvSpPr/>
          <p:nvPr/>
        </p:nvSpPr>
        <p:spPr>
          <a:xfrm>
            <a:off x="6250764" y="5687961"/>
            <a:ext cx="356664" cy="279734"/>
          </a:xfrm>
          <a:prstGeom prst="ellipse">
            <a:avLst/>
          </a:prstGeom>
          <a:solidFill>
            <a:sysClr val="windowText" lastClr="000000">
              <a:lumMod val="75000"/>
              <a:lumOff val="2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88" name="Oval 187" descr="Q3 - Quarter3">
            <a:extLst>
              <a:ext uri="{FF2B5EF4-FFF2-40B4-BE49-F238E27FC236}">
                <a16:creationId xmlns:a16="http://schemas.microsoft.com/office/drawing/2014/main" id="{69E2A4E9-D924-41EB-820D-7F3EADFE86F4}"/>
              </a:ext>
            </a:extLst>
          </p:cNvPr>
          <p:cNvSpPr/>
          <p:nvPr/>
        </p:nvSpPr>
        <p:spPr>
          <a:xfrm>
            <a:off x="5424538" y="5687961"/>
            <a:ext cx="356664" cy="279734"/>
          </a:xfrm>
          <a:prstGeom prst="ellipse">
            <a:avLst/>
          </a:prstGeom>
          <a:solidFill>
            <a:sysClr val="windowText" lastClr="000000">
              <a:lumMod val="75000"/>
              <a:lumOff val="2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89" name="Oval 188" descr="Q2 - Quarter2">
            <a:extLst>
              <a:ext uri="{FF2B5EF4-FFF2-40B4-BE49-F238E27FC236}">
                <a16:creationId xmlns:a16="http://schemas.microsoft.com/office/drawing/2014/main" id="{68FBC84D-E426-46CC-9BF4-52D2637E3B10}"/>
              </a:ext>
            </a:extLst>
          </p:cNvPr>
          <p:cNvSpPr/>
          <p:nvPr/>
        </p:nvSpPr>
        <p:spPr>
          <a:xfrm>
            <a:off x="4614228" y="5687961"/>
            <a:ext cx="356664" cy="279734"/>
          </a:xfrm>
          <a:prstGeom prst="ellipse">
            <a:avLst/>
          </a:prstGeom>
          <a:solidFill>
            <a:sysClr val="windowText" lastClr="000000">
              <a:lumMod val="75000"/>
              <a:lumOff val="2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90" name="Oval 189" descr="Q1 - Quarter1">
            <a:extLst>
              <a:ext uri="{FF2B5EF4-FFF2-40B4-BE49-F238E27FC236}">
                <a16:creationId xmlns:a16="http://schemas.microsoft.com/office/drawing/2014/main" id="{7A03867F-32AC-436B-A3BD-70B8678BD0C5}"/>
              </a:ext>
            </a:extLst>
          </p:cNvPr>
          <p:cNvSpPr/>
          <p:nvPr/>
        </p:nvSpPr>
        <p:spPr>
          <a:xfrm>
            <a:off x="3777608" y="5687961"/>
            <a:ext cx="356664" cy="279734"/>
          </a:xfrm>
          <a:prstGeom prst="ellipse">
            <a:avLst/>
          </a:prstGeom>
          <a:solidFill>
            <a:sysClr val="windowText" lastClr="000000">
              <a:lumMod val="75000"/>
              <a:lumOff val="2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cxnSp>
        <p:nvCxnSpPr>
          <p:cNvPr id="191" name="Straight Connector 190" title="q lines">
            <a:extLst>
              <a:ext uri="{FF2B5EF4-FFF2-40B4-BE49-F238E27FC236}">
                <a16:creationId xmlns:a16="http://schemas.microsoft.com/office/drawing/2014/main" id="{E922EEA5-58A4-4ABD-9BF2-96A8A5E4A2A6}"/>
              </a:ext>
            </a:extLst>
          </p:cNvPr>
          <p:cNvCxnSpPr>
            <a:cxnSpLocks/>
          </p:cNvCxnSpPr>
          <p:nvPr/>
        </p:nvCxnSpPr>
        <p:spPr>
          <a:xfrm>
            <a:off x="4762848" y="1336769"/>
            <a:ext cx="0" cy="4280769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85000"/>
              </a:sysClr>
            </a:solidFill>
            <a:prstDash val="sysDash"/>
            <a:miter lim="800000"/>
            <a:headEnd type="none" w="sm" len="sm"/>
            <a:tailEnd type="none" w="sm" len="sm"/>
          </a:ln>
          <a:effectLst/>
        </p:spPr>
      </p:cxnSp>
      <p:cxnSp>
        <p:nvCxnSpPr>
          <p:cNvPr id="192" name="Straight Connector 191" title="q lines">
            <a:extLst>
              <a:ext uri="{FF2B5EF4-FFF2-40B4-BE49-F238E27FC236}">
                <a16:creationId xmlns:a16="http://schemas.microsoft.com/office/drawing/2014/main" id="{271ACD21-77B9-4B54-9EBA-3A7932660EB9}"/>
              </a:ext>
            </a:extLst>
          </p:cNvPr>
          <p:cNvCxnSpPr>
            <a:cxnSpLocks/>
          </p:cNvCxnSpPr>
          <p:nvPr/>
        </p:nvCxnSpPr>
        <p:spPr>
          <a:xfrm flipH="1">
            <a:off x="5420396" y="1325155"/>
            <a:ext cx="16155" cy="4280769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85000"/>
              </a:sysClr>
            </a:solidFill>
            <a:prstDash val="sysDash"/>
            <a:miter lim="800000"/>
            <a:headEnd type="none" w="sm" len="sm"/>
            <a:tailEnd type="none" w="sm" len="sm"/>
          </a:ln>
          <a:effectLst/>
        </p:spPr>
      </p:cxnSp>
      <p:cxnSp>
        <p:nvCxnSpPr>
          <p:cNvPr id="193" name="Straight Connector 192" title="q lines">
            <a:extLst>
              <a:ext uri="{FF2B5EF4-FFF2-40B4-BE49-F238E27FC236}">
                <a16:creationId xmlns:a16="http://schemas.microsoft.com/office/drawing/2014/main" id="{330B851B-82A1-4E7D-8EC5-BE7698CECA41}"/>
              </a:ext>
            </a:extLst>
          </p:cNvPr>
          <p:cNvCxnSpPr>
            <a:cxnSpLocks/>
          </p:cNvCxnSpPr>
          <p:nvPr/>
        </p:nvCxnSpPr>
        <p:spPr>
          <a:xfrm flipH="1">
            <a:off x="6410862" y="1699750"/>
            <a:ext cx="23666" cy="3917788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85000"/>
              </a:sysClr>
            </a:solidFill>
            <a:prstDash val="sysDash"/>
            <a:miter lim="800000"/>
            <a:headEnd type="none" w="sm" len="sm"/>
            <a:tailEnd type="none" w="sm" len="sm"/>
          </a:ln>
          <a:effectLst/>
        </p:spPr>
      </p:cxnSp>
      <p:sp>
        <p:nvSpPr>
          <p:cNvPr id="194" name="TextBox 193">
            <a:extLst>
              <a:ext uri="{FF2B5EF4-FFF2-40B4-BE49-F238E27FC236}">
                <a16:creationId xmlns:a16="http://schemas.microsoft.com/office/drawing/2014/main" id="{6A03487A-4AD6-44D7-B5C7-83D505BF280E}"/>
              </a:ext>
            </a:extLst>
          </p:cNvPr>
          <p:cNvSpPr txBox="1"/>
          <p:nvPr/>
        </p:nvSpPr>
        <p:spPr>
          <a:xfrm>
            <a:off x="3551495" y="6083831"/>
            <a:ext cx="792711" cy="25757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1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2022</a:t>
            </a: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86DD6F46-EE23-462C-A9F7-410CE9D59567}"/>
              </a:ext>
            </a:extLst>
          </p:cNvPr>
          <p:cNvSpPr txBox="1"/>
          <p:nvPr/>
        </p:nvSpPr>
        <p:spPr>
          <a:xfrm>
            <a:off x="3804613" y="5763075"/>
            <a:ext cx="300919" cy="15734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Q1</a:t>
            </a:r>
            <a:endParaRPr kumimoji="0" lang="en-ZA" sz="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D96586C6-047C-4212-9B54-D583C866CA15}"/>
              </a:ext>
            </a:extLst>
          </p:cNvPr>
          <p:cNvSpPr txBox="1"/>
          <p:nvPr/>
        </p:nvSpPr>
        <p:spPr>
          <a:xfrm>
            <a:off x="4628834" y="5763075"/>
            <a:ext cx="300919" cy="15734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Q2</a:t>
            </a:r>
            <a:endParaRPr kumimoji="0" lang="en-ZA" sz="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4111D203-F0DF-43C8-B854-B3429359B287}"/>
              </a:ext>
            </a:extLst>
          </p:cNvPr>
          <p:cNvSpPr txBox="1"/>
          <p:nvPr/>
        </p:nvSpPr>
        <p:spPr>
          <a:xfrm>
            <a:off x="5453055" y="5763075"/>
            <a:ext cx="300919" cy="15734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Q3</a:t>
            </a:r>
            <a:endParaRPr kumimoji="0" lang="en-ZA" sz="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56FB8A63-0F9C-44AD-B96D-6C2704C015BE}"/>
              </a:ext>
            </a:extLst>
          </p:cNvPr>
          <p:cNvSpPr txBox="1"/>
          <p:nvPr/>
        </p:nvSpPr>
        <p:spPr>
          <a:xfrm>
            <a:off x="6277276" y="5763075"/>
            <a:ext cx="300919" cy="15734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Q4</a:t>
            </a:r>
            <a:endParaRPr kumimoji="0" lang="en-ZA" sz="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cxnSp>
        <p:nvCxnSpPr>
          <p:cNvPr id="200" name="Straight Connector 199" title="q lines">
            <a:extLst>
              <a:ext uri="{FF2B5EF4-FFF2-40B4-BE49-F238E27FC236}">
                <a16:creationId xmlns:a16="http://schemas.microsoft.com/office/drawing/2014/main" id="{77876CFC-9CAF-45F5-8230-2A63057EC4FF}"/>
              </a:ext>
            </a:extLst>
          </p:cNvPr>
          <p:cNvCxnSpPr>
            <a:cxnSpLocks/>
          </p:cNvCxnSpPr>
          <p:nvPr/>
        </p:nvCxnSpPr>
        <p:spPr>
          <a:xfrm flipH="1">
            <a:off x="3938841" y="1699750"/>
            <a:ext cx="25236" cy="3917788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85000"/>
              </a:sysClr>
            </a:solidFill>
            <a:prstDash val="sysDash"/>
            <a:miter lim="800000"/>
            <a:headEnd type="none" w="sm" len="sm"/>
            <a:tailEnd type="none" w="sm" len="sm"/>
          </a:ln>
          <a:effectLst/>
        </p:spPr>
      </p:cxnSp>
      <p:sp>
        <p:nvSpPr>
          <p:cNvPr id="211" name="Oval 210" descr="Q4 -Quarter4">
            <a:extLst>
              <a:ext uri="{FF2B5EF4-FFF2-40B4-BE49-F238E27FC236}">
                <a16:creationId xmlns:a16="http://schemas.microsoft.com/office/drawing/2014/main" id="{1105B847-3F0B-46C0-995C-B912B0F8E27F}"/>
              </a:ext>
            </a:extLst>
          </p:cNvPr>
          <p:cNvSpPr/>
          <p:nvPr/>
        </p:nvSpPr>
        <p:spPr>
          <a:xfrm>
            <a:off x="9889601" y="5662358"/>
            <a:ext cx="391163" cy="279734"/>
          </a:xfrm>
          <a:prstGeom prst="ellipse">
            <a:avLst/>
          </a:prstGeom>
          <a:solidFill>
            <a:sysClr val="windowText" lastClr="000000">
              <a:lumMod val="75000"/>
              <a:lumOff val="2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12" name="Oval 211" descr="Q3 - Quarter3">
            <a:extLst>
              <a:ext uri="{FF2B5EF4-FFF2-40B4-BE49-F238E27FC236}">
                <a16:creationId xmlns:a16="http://schemas.microsoft.com/office/drawing/2014/main" id="{AD7DE031-BBC0-427A-B219-F171622FAF43}"/>
              </a:ext>
            </a:extLst>
          </p:cNvPr>
          <p:cNvSpPr/>
          <p:nvPr/>
        </p:nvSpPr>
        <p:spPr>
          <a:xfrm>
            <a:off x="8978160" y="5662358"/>
            <a:ext cx="391163" cy="279734"/>
          </a:xfrm>
          <a:prstGeom prst="ellipse">
            <a:avLst/>
          </a:prstGeom>
          <a:solidFill>
            <a:sysClr val="windowText" lastClr="000000">
              <a:lumMod val="75000"/>
              <a:lumOff val="2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13" name="Oval 212" descr="Q2 - Quarter2">
            <a:extLst>
              <a:ext uri="{FF2B5EF4-FFF2-40B4-BE49-F238E27FC236}">
                <a16:creationId xmlns:a16="http://schemas.microsoft.com/office/drawing/2014/main" id="{9858FF2A-8760-4747-ABA1-63F454158BAC}"/>
              </a:ext>
            </a:extLst>
          </p:cNvPr>
          <p:cNvSpPr/>
          <p:nvPr/>
        </p:nvSpPr>
        <p:spPr>
          <a:xfrm>
            <a:off x="8068867" y="5662358"/>
            <a:ext cx="391163" cy="279734"/>
          </a:xfrm>
          <a:prstGeom prst="ellipse">
            <a:avLst/>
          </a:prstGeom>
          <a:solidFill>
            <a:sysClr val="windowText" lastClr="000000">
              <a:lumMod val="75000"/>
              <a:lumOff val="2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14" name="Oval 213" descr="Q1 - Quarter1">
            <a:extLst>
              <a:ext uri="{FF2B5EF4-FFF2-40B4-BE49-F238E27FC236}">
                <a16:creationId xmlns:a16="http://schemas.microsoft.com/office/drawing/2014/main" id="{D074DE5A-E64F-466D-9713-5878A18FA227}"/>
              </a:ext>
            </a:extLst>
          </p:cNvPr>
          <p:cNvSpPr/>
          <p:nvPr/>
        </p:nvSpPr>
        <p:spPr>
          <a:xfrm>
            <a:off x="7159843" y="5661248"/>
            <a:ext cx="391163" cy="279734"/>
          </a:xfrm>
          <a:prstGeom prst="ellipse">
            <a:avLst/>
          </a:prstGeom>
          <a:solidFill>
            <a:sysClr val="windowText" lastClr="000000">
              <a:lumMod val="75000"/>
              <a:lumOff val="2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cxnSp>
        <p:nvCxnSpPr>
          <p:cNvPr id="215" name="Straight Connector 214" title="q lines">
            <a:extLst>
              <a:ext uri="{FF2B5EF4-FFF2-40B4-BE49-F238E27FC236}">
                <a16:creationId xmlns:a16="http://schemas.microsoft.com/office/drawing/2014/main" id="{78238625-7B2F-4279-A5D1-654350A65C3E}"/>
              </a:ext>
            </a:extLst>
          </p:cNvPr>
          <p:cNvCxnSpPr>
            <a:cxnSpLocks/>
          </p:cNvCxnSpPr>
          <p:nvPr/>
        </p:nvCxnSpPr>
        <p:spPr>
          <a:xfrm>
            <a:off x="10048564" y="1339141"/>
            <a:ext cx="0" cy="4252794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85000"/>
              </a:sysClr>
            </a:solidFill>
            <a:prstDash val="sysDash"/>
            <a:miter lim="800000"/>
            <a:headEnd type="none" w="sm" len="sm"/>
            <a:tailEnd type="none" w="sm" len="sm"/>
          </a:ln>
          <a:effectLst/>
        </p:spPr>
      </p:cxnSp>
      <p:sp>
        <p:nvSpPr>
          <p:cNvPr id="216" name="TextBox 215">
            <a:extLst>
              <a:ext uri="{FF2B5EF4-FFF2-40B4-BE49-F238E27FC236}">
                <a16:creationId xmlns:a16="http://schemas.microsoft.com/office/drawing/2014/main" id="{BFD3850C-98CB-4B41-B79D-35C0FCF3757E}"/>
              </a:ext>
            </a:extLst>
          </p:cNvPr>
          <p:cNvSpPr txBox="1"/>
          <p:nvPr/>
        </p:nvSpPr>
        <p:spPr>
          <a:xfrm>
            <a:off x="6920729" y="6094938"/>
            <a:ext cx="869389" cy="25757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1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2023</a:t>
            </a:r>
          </a:p>
        </p:txBody>
      </p:sp>
      <p:cxnSp>
        <p:nvCxnSpPr>
          <p:cNvPr id="217" name="Straight Connector 216" title="q lines">
            <a:extLst>
              <a:ext uri="{FF2B5EF4-FFF2-40B4-BE49-F238E27FC236}">
                <a16:creationId xmlns:a16="http://schemas.microsoft.com/office/drawing/2014/main" id="{6CF5E201-C554-4FEA-BD95-25A2F09FDB27}"/>
              </a:ext>
            </a:extLst>
          </p:cNvPr>
          <p:cNvCxnSpPr>
            <a:cxnSpLocks/>
          </p:cNvCxnSpPr>
          <p:nvPr/>
        </p:nvCxnSpPr>
        <p:spPr>
          <a:xfrm>
            <a:off x="8260113" y="1339141"/>
            <a:ext cx="0" cy="4252794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85000"/>
              </a:sysClr>
            </a:solidFill>
            <a:prstDash val="sysDash"/>
            <a:miter lim="800000"/>
            <a:headEnd type="none" w="sm" len="sm"/>
            <a:tailEnd type="none" w="sm" len="sm"/>
          </a:ln>
          <a:effectLst/>
        </p:spPr>
      </p:cxnSp>
      <p:sp>
        <p:nvSpPr>
          <p:cNvPr id="219" name="TextBox 218">
            <a:extLst>
              <a:ext uri="{FF2B5EF4-FFF2-40B4-BE49-F238E27FC236}">
                <a16:creationId xmlns:a16="http://schemas.microsoft.com/office/drawing/2014/main" id="{4AE8AD7A-EA1C-43C3-BA34-7169047F855F}"/>
              </a:ext>
            </a:extLst>
          </p:cNvPr>
          <p:cNvSpPr txBox="1"/>
          <p:nvPr/>
        </p:nvSpPr>
        <p:spPr>
          <a:xfrm>
            <a:off x="7191153" y="5737472"/>
            <a:ext cx="330026" cy="15734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Q1</a:t>
            </a:r>
            <a:endParaRPr kumimoji="0" lang="en-ZA" sz="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07969FE1-2D1C-40B9-8C25-AE6E520406E9}"/>
              </a:ext>
            </a:extLst>
          </p:cNvPr>
          <p:cNvSpPr txBox="1"/>
          <p:nvPr/>
        </p:nvSpPr>
        <p:spPr>
          <a:xfrm>
            <a:off x="8095100" y="5737472"/>
            <a:ext cx="330026" cy="15734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Q2</a:t>
            </a:r>
            <a:endParaRPr kumimoji="0" lang="en-ZA" sz="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2AB004F7-7BF8-4C3C-A11B-FCEE4816A6CD}"/>
              </a:ext>
            </a:extLst>
          </p:cNvPr>
          <p:cNvSpPr txBox="1"/>
          <p:nvPr/>
        </p:nvSpPr>
        <p:spPr>
          <a:xfrm>
            <a:off x="8999048" y="5737472"/>
            <a:ext cx="330026" cy="15734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Q3</a:t>
            </a:r>
            <a:endParaRPr kumimoji="0" lang="en-ZA" sz="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09201255-D184-4CC6-9E41-0FCD8D0A3E49}"/>
              </a:ext>
            </a:extLst>
          </p:cNvPr>
          <p:cNvSpPr txBox="1"/>
          <p:nvPr/>
        </p:nvSpPr>
        <p:spPr>
          <a:xfrm>
            <a:off x="9902995" y="5737472"/>
            <a:ext cx="330026" cy="15734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Q4</a:t>
            </a:r>
            <a:endParaRPr kumimoji="0" lang="en-ZA" sz="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cxnSp>
        <p:nvCxnSpPr>
          <p:cNvPr id="223" name="Straight Connector 222" title="q lines">
            <a:extLst>
              <a:ext uri="{FF2B5EF4-FFF2-40B4-BE49-F238E27FC236}">
                <a16:creationId xmlns:a16="http://schemas.microsoft.com/office/drawing/2014/main" id="{5F5AC609-F493-40D7-8FE3-DB72E0B92808}"/>
              </a:ext>
            </a:extLst>
          </p:cNvPr>
          <p:cNvCxnSpPr>
            <a:cxnSpLocks/>
          </p:cNvCxnSpPr>
          <p:nvPr/>
        </p:nvCxnSpPr>
        <p:spPr>
          <a:xfrm>
            <a:off x="7311623" y="1699750"/>
            <a:ext cx="25802" cy="3892185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85000"/>
              </a:sysClr>
            </a:solidFill>
            <a:prstDash val="sysDash"/>
            <a:miter lim="800000"/>
            <a:headEnd type="none" w="sm" len="sm"/>
            <a:tailEnd type="none" w="sm" len="sm"/>
          </a:ln>
          <a:effectLst/>
        </p:spPr>
      </p:cxnSp>
      <p:cxnSp>
        <p:nvCxnSpPr>
          <p:cNvPr id="224" name="Straight Connector 223" title="q lines">
            <a:extLst>
              <a:ext uri="{FF2B5EF4-FFF2-40B4-BE49-F238E27FC236}">
                <a16:creationId xmlns:a16="http://schemas.microsoft.com/office/drawing/2014/main" id="{F3E3E803-8670-4D54-B353-E9B79B6EEFF2}"/>
              </a:ext>
            </a:extLst>
          </p:cNvPr>
          <p:cNvCxnSpPr>
            <a:cxnSpLocks/>
          </p:cNvCxnSpPr>
          <p:nvPr/>
        </p:nvCxnSpPr>
        <p:spPr>
          <a:xfrm>
            <a:off x="9369323" y="1409564"/>
            <a:ext cx="0" cy="4252794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85000"/>
              </a:sysClr>
            </a:solidFill>
            <a:prstDash val="sysDash"/>
            <a:miter lim="800000"/>
            <a:headEnd type="none" w="sm" len="sm"/>
            <a:tailEnd type="none" w="sm" len="sm"/>
          </a:ln>
          <a:effectLst/>
        </p:spPr>
      </p:cxnSp>
      <p:cxnSp>
        <p:nvCxnSpPr>
          <p:cNvPr id="354" name="Straight Connector 353" title="q lines">
            <a:extLst>
              <a:ext uri="{FF2B5EF4-FFF2-40B4-BE49-F238E27FC236}">
                <a16:creationId xmlns:a16="http://schemas.microsoft.com/office/drawing/2014/main" id="{C32DF225-F183-4062-82CF-EC8F5B647C21}"/>
              </a:ext>
            </a:extLst>
          </p:cNvPr>
          <p:cNvCxnSpPr>
            <a:cxnSpLocks/>
          </p:cNvCxnSpPr>
          <p:nvPr/>
        </p:nvCxnSpPr>
        <p:spPr>
          <a:xfrm>
            <a:off x="10924948" y="5411133"/>
            <a:ext cx="0" cy="180802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85000"/>
              </a:sysClr>
            </a:solidFill>
            <a:prstDash val="sysDash"/>
            <a:miter lim="800000"/>
            <a:headEnd type="none" w="sm" len="sm"/>
            <a:tailEnd type="none" w="sm" len="sm"/>
          </a:ln>
          <a:effectLst/>
        </p:spPr>
      </p:cxnSp>
      <p:sp>
        <p:nvSpPr>
          <p:cNvPr id="308" name="Rectangle 307" descr="Green legend for Objective D of NCSC CAF.">
            <a:extLst>
              <a:ext uri="{FF2B5EF4-FFF2-40B4-BE49-F238E27FC236}">
                <a16:creationId xmlns:a16="http://schemas.microsoft.com/office/drawing/2014/main" id="{902D5A03-A941-4B7F-ABFE-8F0D82CB367C}"/>
              </a:ext>
            </a:extLst>
          </p:cNvPr>
          <p:cNvSpPr/>
          <p:nvPr/>
        </p:nvSpPr>
        <p:spPr>
          <a:xfrm>
            <a:off x="8580883" y="1823275"/>
            <a:ext cx="169200" cy="64800"/>
          </a:xfrm>
          <a:prstGeom prst="rect">
            <a:avLst/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355" name="Rectangle 354" descr="Purple legend for Objective C of NCSC CAF.">
            <a:extLst>
              <a:ext uri="{FF2B5EF4-FFF2-40B4-BE49-F238E27FC236}">
                <a16:creationId xmlns:a16="http://schemas.microsoft.com/office/drawing/2014/main" id="{7FEE0EA3-07CA-4035-861E-56ACF71DE912}"/>
              </a:ext>
            </a:extLst>
          </p:cNvPr>
          <p:cNvSpPr/>
          <p:nvPr/>
        </p:nvSpPr>
        <p:spPr>
          <a:xfrm>
            <a:off x="8580883" y="1700808"/>
            <a:ext cx="169200" cy="64800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356" name="Rectangle 355" descr="Amber legend for Objective B of NCSC CAF.">
            <a:extLst>
              <a:ext uri="{FF2B5EF4-FFF2-40B4-BE49-F238E27FC236}">
                <a16:creationId xmlns:a16="http://schemas.microsoft.com/office/drawing/2014/main" id="{CE559129-72CA-43A4-ACB4-3909E09DA550}"/>
              </a:ext>
            </a:extLst>
          </p:cNvPr>
          <p:cNvSpPr/>
          <p:nvPr/>
        </p:nvSpPr>
        <p:spPr>
          <a:xfrm>
            <a:off x="8580883" y="1590386"/>
            <a:ext cx="170675" cy="64800"/>
          </a:xfrm>
          <a:prstGeom prst="rect">
            <a:avLst/>
          </a:prstGeom>
          <a:solidFill>
            <a:srgbClr val="FFC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357" name="Rectangle 356" descr="Red legend for Objective A of NCSC CAF.">
            <a:extLst>
              <a:ext uri="{FF2B5EF4-FFF2-40B4-BE49-F238E27FC236}">
                <a16:creationId xmlns:a16="http://schemas.microsoft.com/office/drawing/2014/main" id="{1DABF5BB-E49D-44BB-885E-FACF42D5EAD2}"/>
              </a:ext>
            </a:extLst>
          </p:cNvPr>
          <p:cNvSpPr/>
          <p:nvPr/>
        </p:nvSpPr>
        <p:spPr>
          <a:xfrm>
            <a:off x="8580883" y="1467132"/>
            <a:ext cx="169396" cy="65260"/>
          </a:xfrm>
          <a:prstGeom prst="rect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4383308-8763-45F0-BB14-71C99438C9FA}"/>
              </a:ext>
            </a:extLst>
          </p:cNvPr>
          <p:cNvSpPr txBox="1"/>
          <p:nvPr/>
        </p:nvSpPr>
        <p:spPr>
          <a:xfrm>
            <a:off x="8826836" y="1453528"/>
            <a:ext cx="336516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lang="en-GB" sz="800" kern="0" dirty="0">
                <a:solidFill>
                  <a:schemeClr val="tx1">
                    <a:lumMod val="50000"/>
                  </a:schemeClr>
                </a:solidFill>
              </a:rPr>
              <a:t>Objective A (Managing Security Risks)</a:t>
            </a:r>
          </a:p>
          <a:p>
            <a:pPr>
              <a:defRPr/>
            </a:pPr>
            <a:r>
              <a:rPr lang="en-GB" sz="800" kern="0" dirty="0">
                <a:solidFill>
                  <a:schemeClr val="tx1">
                    <a:lumMod val="50000"/>
                  </a:schemeClr>
                </a:solidFill>
              </a:rPr>
              <a:t>Objective B (Protecting Against Cyber Attack)</a:t>
            </a:r>
          </a:p>
          <a:p>
            <a:pPr>
              <a:defRPr/>
            </a:pPr>
            <a:r>
              <a:rPr lang="en-GB" sz="800" kern="0" dirty="0">
                <a:solidFill>
                  <a:schemeClr val="tx1">
                    <a:lumMod val="50000"/>
                  </a:schemeClr>
                </a:solidFill>
              </a:rPr>
              <a:t>Objective C (Detecting Cyber Security Events)</a:t>
            </a:r>
          </a:p>
          <a:p>
            <a:pPr>
              <a:defRPr/>
            </a:pPr>
            <a:r>
              <a:rPr lang="en-GB" sz="800" kern="0" dirty="0">
                <a:solidFill>
                  <a:schemeClr val="tx1">
                    <a:lumMod val="50000"/>
                  </a:schemeClr>
                </a:solidFill>
              </a:rPr>
              <a:t>Objective D (Minimising the Impact of Cyber Security Incidents)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D24B4939-7847-41FE-8BE3-7B3F1A075CB7}"/>
              </a:ext>
            </a:extLst>
          </p:cNvPr>
          <p:cNvSpPr txBox="1"/>
          <p:nvPr/>
        </p:nvSpPr>
        <p:spPr>
          <a:xfrm>
            <a:off x="839406" y="1862801"/>
            <a:ext cx="210457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defTabSz="1219170">
              <a:defRPr/>
            </a:pPr>
            <a:r>
              <a:rPr lang="en-GB" sz="800" dirty="0"/>
              <a:t>Risk 11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2AE232C0-518C-4C47-8252-90C6F5051DDC}"/>
              </a:ext>
            </a:extLst>
          </p:cNvPr>
          <p:cNvSpPr txBox="1"/>
          <p:nvPr/>
        </p:nvSpPr>
        <p:spPr>
          <a:xfrm>
            <a:off x="736545" y="2282153"/>
            <a:ext cx="106437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defTabSz="1219170">
              <a:defRPr/>
            </a:pPr>
            <a:r>
              <a:rPr lang="en-GB" sz="800" dirty="0"/>
              <a:t>Risk 12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094A79B6-1477-44FB-8390-FFACE998950A}"/>
              </a:ext>
            </a:extLst>
          </p:cNvPr>
          <p:cNvSpPr txBox="1"/>
          <p:nvPr/>
        </p:nvSpPr>
        <p:spPr>
          <a:xfrm>
            <a:off x="966999" y="3013677"/>
            <a:ext cx="680717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defTabSz="1219170">
              <a:defRPr/>
            </a:pPr>
            <a:r>
              <a:rPr lang="en-GB" sz="800" dirty="0"/>
              <a:t>Risk 13</a:t>
            </a: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28D175F5-89EA-4084-AF2E-7042B24C6253}"/>
              </a:ext>
            </a:extLst>
          </p:cNvPr>
          <p:cNvSpPr txBox="1"/>
          <p:nvPr/>
        </p:nvSpPr>
        <p:spPr>
          <a:xfrm>
            <a:off x="1807215" y="3588682"/>
            <a:ext cx="718267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defTabSz="1219170">
              <a:defRPr/>
            </a:pPr>
            <a:r>
              <a:rPr lang="en-GB" sz="800" dirty="0"/>
              <a:t>Risk 14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77DCC32F-7B29-4003-B3B5-A0A72DCF66B7}"/>
              </a:ext>
            </a:extLst>
          </p:cNvPr>
          <p:cNvSpPr txBox="1"/>
          <p:nvPr/>
        </p:nvSpPr>
        <p:spPr>
          <a:xfrm>
            <a:off x="2521654" y="3931844"/>
            <a:ext cx="628751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219170">
              <a:defRPr/>
            </a:pPr>
            <a:r>
              <a:rPr lang="en-GB" sz="800" dirty="0"/>
              <a:t>Risk 15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821F4BAC-BA76-4F0E-9ABD-A5A36BCEF400}"/>
              </a:ext>
            </a:extLst>
          </p:cNvPr>
          <p:cNvSpPr txBox="1"/>
          <p:nvPr/>
        </p:nvSpPr>
        <p:spPr>
          <a:xfrm>
            <a:off x="1487605" y="4457119"/>
            <a:ext cx="1326141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defTabSz="1219170">
              <a:defRPr/>
            </a:pPr>
            <a:r>
              <a:rPr lang="en-GB" sz="800" dirty="0"/>
              <a:t>Risk 16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902D1F96-FCA6-478F-890F-217E22084AC0}"/>
              </a:ext>
            </a:extLst>
          </p:cNvPr>
          <p:cNvSpPr txBox="1"/>
          <p:nvPr/>
        </p:nvSpPr>
        <p:spPr>
          <a:xfrm>
            <a:off x="3320424" y="4852933"/>
            <a:ext cx="739044" cy="127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defTabSz="1219170">
              <a:defRPr/>
            </a:pPr>
            <a:r>
              <a:rPr lang="en-GB" sz="800" dirty="0"/>
              <a:t>Risk 21</a:t>
            </a: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8400E55B-7B51-46EF-88B5-AA4DFAB46704}"/>
              </a:ext>
            </a:extLst>
          </p:cNvPr>
          <p:cNvSpPr txBox="1"/>
          <p:nvPr/>
        </p:nvSpPr>
        <p:spPr>
          <a:xfrm>
            <a:off x="3713382" y="1731540"/>
            <a:ext cx="468939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defTabSz="1219170">
              <a:defRPr/>
            </a:pPr>
            <a:r>
              <a:rPr lang="en-GB" sz="800" dirty="0"/>
              <a:t> Risk 18</a:t>
            </a:r>
          </a:p>
        </p:txBody>
      </p:sp>
      <p:sp>
        <p:nvSpPr>
          <p:cNvPr id="184" name="TextBox 183">
            <a:extLst>
              <a:ext uri="{FF2B5EF4-FFF2-40B4-BE49-F238E27FC236}">
                <a16:creationId xmlns:a16="http://schemas.microsoft.com/office/drawing/2014/main" id="{C678FBBC-A5EB-46A9-B03F-1DC798B4FBEC}"/>
              </a:ext>
            </a:extLst>
          </p:cNvPr>
          <p:cNvSpPr txBox="1"/>
          <p:nvPr/>
        </p:nvSpPr>
        <p:spPr>
          <a:xfrm>
            <a:off x="3804613" y="2123743"/>
            <a:ext cx="35435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defTabSz="1219170">
              <a:defRPr/>
            </a:pPr>
            <a:r>
              <a:rPr lang="en-GB" sz="800" dirty="0"/>
              <a:t>Risk 17</a:t>
            </a:r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082DC53A-6B87-4732-8616-CAB7DD312F8A}"/>
              </a:ext>
            </a:extLst>
          </p:cNvPr>
          <p:cNvSpPr txBox="1"/>
          <p:nvPr/>
        </p:nvSpPr>
        <p:spPr>
          <a:xfrm>
            <a:off x="5462588" y="2581091"/>
            <a:ext cx="55602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defTabSz="1219170">
              <a:defRPr/>
            </a:pPr>
            <a:r>
              <a:rPr lang="en-GB" sz="800" dirty="0"/>
              <a:t>Risk 19</a:t>
            </a:r>
          </a:p>
        </p:txBody>
      </p:sp>
      <p:sp>
        <p:nvSpPr>
          <p:cNvPr id="209" name="TextBox 208">
            <a:extLst>
              <a:ext uri="{FF2B5EF4-FFF2-40B4-BE49-F238E27FC236}">
                <a16:creationId xmlns:a16="http://schemas.microsoft.com/office/drawing/2014/main" id="{571CE9C1-D4A4-4846-8383-7AC2971173E3}"/>
              </a:ext>
            </a:extLst>
          </p:cNvPr>
          <p:cNvSpPr txBox="1"/>
          <p:nvPr/>
        </p:nvSpPr>
        <p:spPr>
          <a:xfrm>
            <a:off x="4263615" y="4306674"/>
            <a:ext cx="57739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defTabSz="1219170">
              <a:defRPr/>
            </a:pPr>
            <a:r>
              <a:rPr lang="en-GB" sz="800" dirty="0"/>
              <a:t>Risk 21</a:t>
            </a:r>
          </a:p>
        </p:txBody>
      </p:sp>
      <p:sp>
        <p:nvSpPr>
          <p:cNvPr id="234" name="TextBox 233">
            <a:extLst>
              <a:ext uri="{FF2B5EF4-FFF2-40B4-BE49-F238E27FC236}">
                <a16:creationId xmlns:a16="http://schemas.microsoft.com/office/drawing/2014/main" id="{8C6AC609-7E5A-4B6C-BEE0-79903D496ADC}"/>
              </a:ext>
            </a:extLst>
          </p:cNvPr>
          <p:cNvSpPr txBox="1"/>
          <p:nvPr/>
        </p:nvSpPr>
        <p:spPr>
          <a:xfrm>
            <a:off x="4871864" y="3284984"/>
            <a:ext cx="81465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defTabSz="1219170">
              <a:defRPr/>
            </a:pPr>
            <a:r>
              <a:rPr lang="en-GB" sz="800" dirty="0"/>
              <a:t>Risk 20</a:t>
            </a: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1630FE31-F076-4E4F-AE1B-7E03719CFC35}"/>
              </a:ext>
            </a:extLst>
          </p:cNvPr>
          <p:cNvSpPr txBox="1"/>
          <p:nvPr/>
        </p:nvSpPr>
        <p:spPr>
          <a:xfrm>
            <a:off x="4820343" y="5232467"/>
            <a:ext cx="373175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defTabSz="1219170">
              <a:defRPr/>
            </a:pPr>
            <a:r>
              <a:rPr lang="en-GB" sz="800" dirty="0"/>
              <a:t>Risk 23</a:t>
            </a:r>
          </a:p>
        </p:txBody>
      </p:sp>
      <p:sp>
        <p:nvSpPr>
          <p:cNvPr id="244" name="TextBox 243">
            <a:extLst>
              <a:ext uri="{FF2B5EF4-FFF2-40B4-BE49-F238E27FC236}">
                <a16:creationId xmlns:a16="http://schemas.microsoft.com/office/drawing/2014/main" id="{63D2070E-C02E-41EE-AF09-B13EB7AF7DC5}"/>
              </a:ext>
            </a:extLst>
          </p:cNvPr>
          <p:cNvSpPr txBox="1"/>
          <p:nvPr/>
        </p:nvSpPr>
        <p:spPr>
          <a:xfrm>
            <a:off x="6490413" y="4531651"/>
            <a:ext cx="65835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defTabSz="1219170">
              <a:defRPr/>
            </a:pPr>
            <a:r>
              <a:rPr lang="en-GB" sz="800" dirty="0"/>
              <a:t>Risk 22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E26B164-250A-4738-A96E-103CE2A01AD8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</p:spPr>
        <p:txBody>
          <a:bodyPr wrap="square" rtlCol="0">
            <a:spAutoFit/>
          </a:bodyPr>
          <a:lstStyle/>
          <a:p>
            <a:pPr algn="l" eaLnBrk="0" hangingPunct="0"/>
            <a:r>
              <a:rPr lang="en-GB" sz="1800" b="1" dirty="0">
                <a:latin typeface="Verdana" panose="020B0604030504040204" pitchFamily="34" charset="0"/>
                <a:ea typeface="Verdana" panose="020B0604030504040204" pitchFamily="34" charset="0"/>
                <a:cs typeface="Arial" charset="0"/>
              </a:rPr>
              <a:t>Example Gantt Chart 1</a:t>
            </a:r>
            <a:br>
              <a:rPr lang="en-GB" sz="1800" b="1" dirty="0">
                <a:latin typeface="Verdana" panose="020B0604030504040204" pitchFamily="34" charset="0"/>
                <a:ea typeface="Verdana" panose="020B0604030504040204" pitchFamily="34" charset="0"/>
                <a:cs typeface="Arial" charset="0"/>
              </a:rPr>
            </a:br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  <a:cs typeface="Arial" charset="0"/>
              </a:rPr>
              <a:t>										</a:t>
            </a:r>
          </a:p>
        </p:txBody>
      </p:sp>
      <p:sp>
        <p:nvSpPr>
          <p:cNvPr id="22" name="Star: 5 Points 21" descr="Milestone description is Outcome A2 met.">
            <a:extLst>
              <a:ext uri="{FF2B5EF4-FFF2-40B4-BE49-F238E27FC236}">
                <a16:creationId xmlns:a16="http://schemas.microsoft.com/office/drawing/2014/main" id="{76D56687-83AF-4E42-9023-31C11DDEF3AD}"/>
              </a:ext>
            </a:extLst>
          </p:cNvPr>
          <p:cNvSpPr/>
          <p:nvPr/>
        </p:nvSpPr>
        <p:spPr>
          <a:xfrm>
            <a:off x="2735511" y="3223412"/>
            <a:ext cx="79258" cy="61572"/>
          </a:xfrm>
          <a:prstGeom prst="star5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FD55B32F-82F7-436B-A29F-309A0627C20E}"/>
              </a:ext>
            </a:extLst>
          </p:cNvPr>
          <p:cNvSpPr txBox="1"/>
          <p:nvPr/>
        </p:nvSpPr>
        <p:spPr>
          <a:xfrm>
            <a:off x="2871328" y="3204010"/>
            <a:ext cx="87262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defTabSz="1219170">
              <a:defRPr/>
            </a:pPr>
            <a:r>
              <a:rPr lang="en-GB" sz="800" dirty="0"/>
              <a:t>Outcome A2 met</a:t>
            </a:r>
          </a:p>
        </p:txBody>
      </p:sp>
      <p:sp>
        <p:nvSpPr>
          <p:cNvPr id="173" name="Star: 5 Points 172" descr="Milestone description is Risk17 reduced.">
            <a:extLst>
              <a:ext uri="{FF2B5EF4-FFF2-40B4-BE49-F238E27FC236}">
                <a16:creationId xmlns:a16="http://schemas.microsoft.com/office/drawing/2014/main" id="{A7919AE7-4326-4F48-BB51-2988CE5A5868}"/>
              </a:ext>
            </a:extLst>
          </p:cNvPr>
          <p:cNvSpPr/>
          <p:nvPr/>
        </p:nvSpPr>
        <p:spPr>
          <a:xfrm>
            <a:off x="4954569" y="2200256"/>
            <a:ext cx="79258" cy="6157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9" name="Star: 5 Points 228" descr="Milestone description is Risk19 reduced.">
            <a:extLst>
              <a:ext uri="{FF2B5EF4-FFF2-40B4-BE49-F238E27FC236}">
                <a16:creationId xmlns:a16="http://schemas.microsoft.com/office/drawing/2014/main" id="{4DAE2B6A-898B-4785-82CE-05A57DF68D49}"/>
              </a:ext>
            </a:extLst>
          </p:cNvPr>
          <p:cNvSpPr/>
          <p:nvPr/>
        </p:nvSpPr>
        <p:spPr>
          <a:xfrm>
            <a:off x="7174762" y="2744415"/>
            <a:ext cx="79258" cy="61572"/>
          </a:xfrm>
          <a:prstGeom prst="star5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0" name="TextBox 229">
            <a:extLst>
              <a:ext uri="{FF2B5EF4-FFF2-40B4-BE49-F238E27FC236}">
                <a16:creationId xmlns:a16="http://schemas.microsoft.com/office/drawing/2014/main" id="{F84AFFFA-4A27-404B-8084-0C5BAD693022}"/>
              </a:ext>
            </a:extLst>
          </p:cNvPr>
          <p:cNvSpPr txBox="1"/>
          <p:nvPr/>
        </p:nvSpPr>
        <p:spPr>
          <a:xfrm>
            <a:off x="7323966" y="2730252"/>
            <a:ext cx="87262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defTabSz="1219170">
              <a:defRPr/>
            </a:pPr>
            <a:r>
              <a:rPr lang="en-GB" sz="800" dirty="0"/>
              <a:t>Risk 19 reduced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BA972B54-32F1-453C-81E4-F58B30DB1F67}"/>
              </a:ext>
            </a:extLst>
          </p:cNvPr>
          <p:cNvSpPr/>
          <p:nvPr/>
        </p:nvSpPr>
        <p:spPr>
          <a:xfrm>
            <a:off x="6452460" y="4687242"/>
            <a:ext cx="4180043" cy="156305"/>
          </a:xfrm>
          <a:prstGeom prst="roundRect">
            <a:avLst/>
          </a:prstGeom>
          <a:gradFill flip="none" rotWithShape="1">
            <a:gsLst>
              <a:gs pos="0">
                <a:srgbClr val="00B050"/>
              </a:gs>
              <a:gs pos="23000">
                <a:srgbClr val="00B050"/>
              </a:gs>
              <a:gs pos="69000">
                <a:schemeClr val="bg1">
                  <a:lumMod val="75000"/>
                </a:schemeClr>
              </a:gs>
              <a:gs pos="97000">
                <a:schemeClr val="bg1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 b="1" dirty="0"/>
              <a:t>Project 13</a:t>
            </a:r>
          </a:p>
        </p:txBody>
      </p:sp>
      <p:sp>
        <p:nvSpPr>
          <p:cNvPr id="276" name="Rectangle: Rounded Corners 275">
            <a:extLst>
              <a:ext uri="{FF2B5EF4-FFF2-40B4-BE49-F238E27FC236}">
                <a16:creationId xmlns:a16="http://schemas.microsoft.com/office/drawing/2014/main" id="{BB58DABF-DC92-4C1C-AD9C-BE8392DA6527}"/>
              </a:ext>
            </a:extLst>
          </p:cNvPr>
          <p:cNvSpPr/>
          <p:nvPr/>
        </p:nvSpPr>
        <p:spPr>
          <a:xfrm>
            <a:off x="4765940" y="5379141"/>
            <a:ext cx="5137051" cy="154800"/>
          </a:xfrm>
          <a:prstGeom prst="roundRect">
            <a:avLst/>
          </a:prstGeom>
          <a:gradFill flip="none" rotWithShape="1">
            <a:gsLst>
              <a:gs pos="0">
                <a:srgbClr val="00B050"/>
              </a:gs>
              <a:gs pos="23000">
                <a:srgbClr val="00B050"/>
              </a:gs>
              <a:gs pos="69000">
                <a:schemeClr val="bg1">
                  <a:lumMod val="75000"/>
                </a:schemeClr>
              </a:gs>
              <a:gs pos="97000">
                <a:schemeClr val="bg1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 b="1" dirty="0"/>
              <a:t>Project 15</a:t>
            </a:r>
          </a:p>
        </p:txBody>
      </p:sp>
      <p:sp>
        <p:nvSpPr>
          <p:cNvPr id="277" name="Rectangle: Rounded Corners 276">
            <a:extLst>
              <a:ext uri="{FF2B5EF4-FFF2-40B4-BE49-F238E27FC236}">
                <a16:creationId xmlns:a16="http://schemas.microsoft.com/office/drawing/2014/main" id="{DCB8C0C0-2B86-433F-B597-8E1C6D58CFAF}"/>
              </a:ext>
            </a:extLst>
          </p:cNvPr>
          <p:cNvSpPr/>
          <p:nvPr/>
        </p:nvSpPr>
        <p:spPr>
          <a:xfrm>
            <a:off x="3689946" y="1866312"/>
            <a:ext cx="1374690" cy="154800"/>
          </a:xfrm>
          <a:prstGeom prst="roundRect">
            <a:avLst/>
          </a:prstGeom>
          <a:gradFill flip="none" rotWithShape="1">
            <a:gsLst>
              <a:gs pos="0">
                <a:srgbClr val="FF0000"/>
              </a:gs>
              <a:gs pos="23000">
                <a:srgbClr val="FF0000"/>
              </a:gs>
              <a:gs pos="69000">
                <a:schemeClr val="bg1">
                  <a:lumMod val="75000"/>
                </a:schemeClr>
              </a:gs>
              <a:gs pos="97000">
                <a:schemeClr val="bg1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 b="1" dirty="0"/>
              <a:t>Project 8</a:t>
            </a:r>
          </a:p>
        </p:txBody>
      </p:sp>
      <p:sp>
        <p:nvSpPr>
          <p:cNvPr id="278" name="Rectangle: Rounded Corners 277">
            <a:extLst>
              <a:ext uri="{FF2B5EF4-FFF2-40B4-BE49-F238E27FC236}">
                <a16:creationId xmlns:a16="http://schemas.microsoft.com/office/drawing/2014/main" id="{F8C8622B-63C0-4360-81CE-89C4D1C40E52}"/>
              </a:ext>
            </a:extLst>
          </p:cNvPr>
          <p:cNvSpPr/>
          <p:nvPr/>
        </p:nvSpPr>
        <p:spPr>
          <a:xfrm>
            <a:off x="3791744" y="2280172"/>
            <a:ext cx="1374690" cy="154800"/>
          </a:xfrm>
          <a:prstGeom prst="roundRect">
            <a:avLst/>
          </a:prstGeom>
          <a:gradFill flip="none" rotWithShape="1">
            <a:gsLst>
              <a:gs pos="0">
                <a:srgbClr val="FF0000"/>
              </a:gs>
              <a:gs pos="23000">
                <a:srgbClr val="FF0000"/>
              </a:gs>
              <a:gs pos="69000">
                <a:schemeClr val="bg1">
                  <a:lumMod val="75000"/>
                </a:schemeClr>
              </a:gs>
              <a:gs pos="97000">
                <a:schemeClr val="bg1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 b="1" dirty="0"/>
              <a:t>Project 9</a:t>
            </a:r>
          </a:p>
        </p:txBody>
      </p:sp>
      <p:sp>
        <p:nvSpPr>
          <p:cNvPr id="279" name="Rectangle: Rounded Corners 278">
            <a:extLst>
              <a:ext uri="{FF2B5EF4-FFF2-40B4-BE49-F238E27FC236}">
                <a16:creationId xmlns:a16="http://schemas.microsoft.com/office/drawing/2014/main" id="{EC73F0F7-6BE9-4D69-922A-0B3268524C67}"/>
              </a:ext>
            </a:extLst>
          </p:cNvPr>
          <p:cNvSpPr/>
          <p:nvPr/>
        </p:nvSpPr>
        <p:spPr>
          <a:xfrm>
            <a:off x="5428472" y="2730252"/>
            <a:ext cx="1623067" cy="154800"/>
          </a:xfrm>
          <a:prstGeom prst="roundRect">
            <a:avLst/>
          </a:prstGeom>
          <a:gradFill flip="none" rotWithShape="1">
            <a:gsLst>
              <a:gs pos="0">
                <a:srgbClr val="F47B20"/>
              </a:gs>
              <a:gs pos="23000">
                <a:srgbClr val="F47B20"/>
              </a:gs>
              <a:gs pos="69000">
                <a:schemeClr val="bg1">
                  <a:lumMod val="75000"/>
                </a:schemeClr>
              </a:gs>
              <a:gs pos="97000">
                <a:schemeClr val="bg1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 b="1" dirty="0"/>
              <a:t>Project 10</a:t>
            </a:r>
          </a:p>
        </p:txBody>
      </p:sp>
      <p:sp>
        <p:nvSpPr>
          <p:cNvPr id="280" name="Rectangle: Rounded Corners 279">
            <a:extLst>
              <a:ext uri="{FF2B5EF4-FFF2-40B4-BE49-F238E27FC236}">
                <a16:creationId xmlns:a16="http://schemas.microsoft.com/office/drawing/2014/main" id="{B5EB467B-3738-4448-BFD9-39F659500E80}"/>
              </a:ext>
            </a:extLst>
          </p:cNvPr>
          <p:cNvSpPr/>
          <p:nvPr/>
        </p:nvSpPr>
        <p:spPr>
          <a:xfrm>
            <a:off x="4871864" y="3429000"/>
            <a:ext cx="1623067" cy="154800"/>
          </a:xfrm>
          <a:prstGeom prst="roundRect">
            <a:avLst/>
          </a:prstGeom>
          <a:gradFill flip="none" rotWithShape="1">
            <a:gsLst>
              <a:gs pos="0">
                <a:srgbClr val="7030A0"/>
              </a:gs>
              <a:gs pos="23000">
                <a:srgbClr val="7030A0"/>
              </a:gs>
              <a:gs pos="69000">
                <a:schemeClr val="bg1">
                  <a:lumMod val="75000"/>
                </a:schemeClr>
              </a:gs>
              <a:gs pos="97000">
                <a:schemeClr val="bg1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 b="1" dirty="0">
                <a:solidFill>
                  <a:schemeClr val="bg1"/>
                </a:solidFill>
              </a:rPr>
              <a:t>Project 11</a:t>
            </a:r>
          </a:p>
        </p:txBody>
      </p:sp>
      <p:sp>
        <p:nvSpPr>
          <p:cNvPr id="281" name="Rectangle: Rounded Corners 280">
            <a:extLst>
              <a:ext uri="{FF2B5EF4-FFF2-40B4-BE49-F238E27FC236}">
                <a16:creationId xmlns:a16="http://schemas.microsoft.com/office/drawing/2014/main" id="{2043378F-08E8-4FAA-8A64-E06394A7FD20}"/>
              </a:ext>
            </a:extLst>
          </p:cNvPr>
          <p:cNvSpPr/>
          <p:nvPr/>
        </p:nvSpPr>
        <p:spPr>
          <a:xfrm>
            <a:off x="4223792" y="4458444"/>
            <a:ext cx="1893626" cy="154800"/>
          </a:xfrm>
          <a:prstGeom prst="roundRect">
            <a:avLst/>
          </a:prstGeom>
          <a:gradFill flip="none" rotWithShape="1">
            <a:gsLst>
              <a:gs pos="0">
                <a:srgbClr val="00B050"/>
              </a:gs>
              <a:gs pos="23000">
                <a:srgbClr val="00B050"/>
              </a:gs>
              <a:gs pos="69000">
                <a:schemeClr val="bg1">
                  <a:lumMod val="75000"/>
                </a:schemeClr>
              </a:gs>
              <a:gs pos="97000">
                <a:schemeClr val="bg1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 b="1" dirty="0">
                <a:solidFill>
                  <a:schemeClr val="bg1"/>
                </a:solidFill>
              </a:rPr>
              <a:t>Project 12</a:t>
            </a:r>
          </a:p>
        </p:txBody>
      </p:sp>
      <p:sp>
        <p:nvSpPr>
          <p:cNvPr id="282" name="Rectangle: Rounded Corners 281">
            <a:extLst>
              <a:ext uri="{FF2B5EF4-FFF2-40B4-BE49-F238E27FC236}">
                <a16:creationId xmlns:a16="http://schemas.microsoft.com/office/drawing/2014/main" id="{760F5756-E1D8-4AE5-B7D1-8B27CA92AD4D}"/>
              </a:ext>
            </a:extLst>
          </p:cNvPr>
          <p:cNvSpPr/>
          <p:nvPr/>
        </p:nvSpPr>
        <p:spPr>
          <a:xfrm>
            <a:off x="3236794" y="5016365"/>
            <a:ext cx="4335325" cy="154800"/>
          </a:xfrm>
          <a:prstGeom prst="roundRect">
            <a:avLst/>
          </a:prstGeom>
          <a:gradFill flip="none" rotWithShape="1">
            <a:gsLst>
              <a:gs pos="0">
                <a:srgbClr val="F47B20"/>
              </a:gs>
              <a:gs pos="23000">
                <a:srgbClr val="F47B20"/>
              </a:gs>
              <a:gs pos="69000">
                <a:schemeClr val="bg1">
                  <a:lumMod val="75000"/>
                </a:schemeClr>
              </a:gs>
              <a:gs pos="97000">
                <a:schemeClr val="bg1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 b="1" dirty="0"/>
              <a:t>Project 14</a:t>
            </a:r>
          </a:p>
        </p:txBody>
      </p:sp>
      <p:sp>
        <p:nvSpPr>
          <p:cNvPr id="283" name="Rectangle: Rounded Corners 282">
            <a:extLst>
              <a:ext uri="{FF2B5EF4-FFF2-40B4-BE49-F238E27FC236}">
                <a16:creationId xmlns:a16="http://schemas.microsoft.com/office/drawing/2014/main" id="{1E176CF0-F331-4A2D-9D01-72E804C2566F}"/>
              </a:ext>
            </a:extLst>
          </p:cNvPr>
          <p:cNvSpPr/>
          <p:nvPr/>
        </p:nvSpPr>
        <p:spPr>
          <a:xfrm>
            <a:off x="657474" y="1568194"/>
            <a:ext cx="1374690" cy="154800"/>
          </a:xfrm>
          <a:prstGeom prst="roundRect">
            <a:avLst/>
          </a:prstGeom>
          <a:gradFill flip="none" rotWithShape="1">
            <a:gsLst>
              <a:gs pos="0">
                <a:srgbClr val="FF0000"/>
              </a:gs>
              <a:gs pos="23000">
                <a:srgbClr val="FF0000"/>
              </a:gs>
              <a:gs pos="69000">
                <a:schemeClr val="bg1">
                  <a:lumMod val="75000"/>
                </a:schemeClr>
              </a:gs>
              <a:gs pos="97000">
                <a:schemeClr val="bg1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 b="1" dirty="0"/>
              <a:t>Project 1</a:t>
            </a:r>
          </a:p>
        </p:txBody>
      </p:sp>
      <p:sp>
        <p:nvSpPr>
          <p:cNvPr id="284" name="Rectangle: Rounded Corners 283">
            <a:extLst>
              <a:ext uri="{FF2B5EF4-FFF2-40B4-BE49-F238E27FC236}">
                <a16:creationId xmlns:a16="http://schemas.microsoft.com/office/drawing/2014/main" id="{93858528-F878-4ADE-A31E-D30CD9491B6F}"/>
              </a:ext>
            </a:extLst>
          </p:cNvPr>
          <p:cNvSpPr/>
          <p:nvPr/>
        </p:nvSpPr>
        <p:spPr>
          <a:xfrm>
            <a:off x="808516" y="1990762"/>
            <a:ext cx="1374690" cy="154800"/>
          </a:xfrm>
          <a:prstGeom prst="roundRect">
            <a:avLst/>
          </a:prstGeom>
          <a:gradFill flip="none" rotWithShape="1">
            <a:gsLst>
              <a:gs pos="0">
                <a:srgbClr val="FF0000"/>
              </a:gs>
              <a:gs pos="23000">
                <a:srgbClr val="FF0000"/>
              </a:gs>
              <a:gs pos="69000">
                <a:schemeClr val="bg1">
                  <a:lumMod val="75000"/>
                </a:schemeClr>
              </a:gs>
              <a:gs pos="97000">
                <a:schemeClr val="bg1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 b="1" dirty="0"/>
              <a:t>Project 2</a:t>
            </a:r>
          </a:p>
        </p:txBody>
      </p:sp>
      <p:sp>
        <p:nvSpPr>
          <p:cNvPr id="285" name="Rectangle: Rounded Corners 284">
            <a:extLst>
              <a:ext uri="{FF2B5EF4-FFF2-40B4-BE49-F238E27FC236}">
                <a16:creationId xmlns:a16="http://schemas.microsoft.com/office/drawing/2014/main" id="{4BE4F1A7-8C87-4C65-9DC2-2EF4294FAAC4}"/>
              </a:ext>
            </a:extLst>
          </p:cNvPr>
          <p:cNvSpPr/>
          <p:nvPr/>
        </p:nvSpPr>
        <p:spPr>
          <a:xfrm>
            <a:off x="709537" y="2450637"/>
            <a:ext cx="741576" cy="154800"/>
          </a:xfrm>
          <a:prstGeom prst="roundRect">
            <a:avLst/>
          </a:prstGeom>
          <a:gradFill flip="none" rotWithShape="1">
            <a:gsLst>
              <a:gs pos="0">
                <a:srgbClr val="FF0000"/>
              </a:gs>
              <a:gs pos="23000">
                <a:srgbClr val="FF0000"/>
              </a:gs>
              <a:gs pos="69000">
                <a:schemeClr val="bg1">
                  <a:lumMod val="75000"/>
                </a:schemeClr>
              </a:gs>
              <a:gs pos="97000">
                <a:schemeClr val="bg1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 b="1" dirty="0"/>
              <a:t>Project 3</a:t>
            </a:r>
          </a:p>
        </p:txBody>
      </p:sp>
      <p:sp>
        <p:nvSpPr>
          <p:cNvPr id="286" name="Rectangle: Rounded Corners 285">
            <a:extLst>
              <a:ext uri="{FF2B5EF4-FFF2-40B4-BE49-F238E27FC236}">
                <a16:creationId xmlns:a16="http://schemas.microsoft.com/office/drawing/2014/main" id="{7D179613-8D7B-45ED-9ADF-43453DC5D489}"/>
              </a:ext>
            </a:extLst>
          </p:cNvPr>
          <p:cNvSpPr/>
          <p:nvPr/>
        </p:nvSpPr>
        <p:spPr>
          <a:xfrm>
            <a:off x="950314" y="3162420"/>
            <a:ext cx="1374690" cy="154800"/>
          </a:xfrm>
          <a:prstGeom prst="roundRect">
            <a:avLst/>
          </a:prstGeom>
          <a:gradFill flip="none" rotWithShape="1">
            <a:gsLst>
              <a:gs pos="0">
                <a:srgbClr val="FF0000"/>
              </a:gs>
              <a:gs pos="23000">
                <a:srgbClr val="FF0000"/>
              </a:gs>
              <a:gs pos="69000">
                <a:schemeClr val="bg1">
                  <a:lumMod val="75000"/>
                </a:schemeClr>
              </a:gs>
              <a:gs pos="97000">
                <a:schemeClr val="bg1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 b="1" dirty="0"/>
              <a:t>Project 4</a:t>
            </a:r>
          </a:p>
        </p:txBody>
      </p:sp>
      <p:sp>
        <p:nvSpPr>
          <p:cNvPr id="287" name="Rectangle: Rounded Corners 286">
            <a:extLst>
              <a:ext uri="{FF2B5EF4-FFF2-40B4-BE49-F238E27FC236}">
                <a16:creationId xmlns:a16="http://schemas.microsoft.com/office/drawing/2014/main" id="{87C8EE69-408F-48AC-AFCA-752AF44396BE}"/>
              </a:ext>
            </a:extLst>
          </p:cNvPr>
          <p:cNvSpPr/>
          <p:nvPr/>
        </p:nvSpPr>
        <p:spPr>
          <a:xfrm>
            <a:off x="2483660" y="4058883"/>
            <a:ext cx="4567879" cy="154800"/>
          </a:xfrm>
          <a:prstGeom prst="roundRect">
            <a:avLst/>
          </a:prstGeom>
          <a:gradFill flip="none" rotWithShape="1">
            <a:gsLst>
              <a:gs pos="0">
                <a:srgbClr val="F47B20"/>
              </a:gs>
              <a:gs pos="23000">
                <a:srgbClr val="F47B20"/>
              </a:gs>
              <a:gs pos="69000">
                <a:schemeClr val="bg1">
                  <a:lumMod val="75000"/>
                </a:schemeClr>
              </a:gs>
              <a:gs pos="97000">
                <a:schemeClr val="bg1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 b="1" dirty="0"/>
              <a:t>Project 7</a:t>
            </a:r>
          </a:p>
        </p:txBody>
      </p:sp>
      <p:sp>
        <p:nvSpPr>
          <p:cNvPr id="288" name="Rectangle: Rounded Corners 287">
            <a:extLst>
              <a:ext uri="{FF2B5EF4-FFF2-40B4-BE49-F238E27FC236}">
                <a16:creationId xmlns:a16="http://schemas.microsoft.com/office/drawing/2014/main" id="{3161E095-4269-4088-B381-3EDBCB15AB91}"/>
              </a:ext>
            </a:extLst>
          </p:cNvPr>
          <p:cNvSpPr/>
          <p:nvPr/>
        </p:nvSpPr>
        <p:spPr>
          <a:xfrm>
            <a:off x="1712470" y="3695636"/>
            <a:ext cx="1623067" cy="154800"/>
          </a:xfrm>
          <a:prstGeom prst="roundRect">
            <a:avLst/>
          </a:prstGeom>
          <a:gradFill flip="none" rotWithShape="1">
            <a:gsLst>
              <a:gs pos="0">
                <a:srgbClr val="FF0000"/>
              </a:gs>
              <a:gs pos="23000">
                <a:srgbClr val="00B050"/>
              </a:gs>
              <a:gs pos="69000">
                <a:schemeClr val="bg1">
                  <a:lumMod val="75000"/>
                </a:schemeClr>
              </a:gs>
              <a:gs pos="97000">
                <a:schemeClr val="bg1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 b="1" dirty="0">
                <a:solidFill>
                  <a:schemeClr val="bg1"/>
                </a:solidFill>
              </a:rPr>
              <a:t>Project 5</a:t>
            </a:r>
          </a:p>
        </p:txBody>
      </p:sp>
      <p:sp>
        <p:nvSpPr>
          <p:cNvPr id="289" name="Rectangle: Rounded Corners 288">
            <a:extLst>
              <a:ext uri="{FF2B5EF4-FFF2-40B4-BE49-F238E27FC236}">
                <a16:creationId xmlns:a16="http://schemas.microsoft.com/office/drawing/2014/main" id="{B6829D71-53B4-49E5-A078-62D9C742D492}"/>
              </a:ext>
            </a:extLst>
          </p:cNvPr>
          <p:cNvSpPr/>
          <p:nvPr/>
        </p:nvSpPr>
        <p:spPr>
          <a:xfrm>
            <a:off x="1442219" y="4598009"/>
            <a:ext cx="1374690" cy="154800"/>
          </a:xfrm>
          <a:prstGeom prst="roundRect">
            <a:avLst/>
          </a:prstGeom>
          <a:gradFill flip="none" rotWithShape="1">
            <a:gsLst>
              <a:gs pos="0">
                <a:srgbClr val="FF0000"/>
              </a:gs>
              <a:gs pos="23000">
                <a:srgbClr val="FF0000"/>
              </a:gs>
              <a:gs pos="69000">
                <a:schemeClr val="bg1">
                  <a:lumMod val="75000"/>
                </a:schemeClr>
              </a:gs>
              <a:gs pos="97000">
                <a:schemeClr val="bg1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 b="1" dirty="0"/>
              <a:t>Project 6</a:t>
            </a:r>
          </a:p>
        </p:txBody>
      </p:sp>
      <p:sp>
        <p:nvSpPr>
          <p:cNvPr id="259" name="TextBox 258">
            <a:extLst>
              <a:ext uri="{FF2B5EF4-FFF2-40B4-BE49-F238E27FC236}">
                <a16:creationId xmlns:a16="http://schemas.microsoft.com/office/drawing/2014/main" id="{D07509C2-DCFE-4DAE-B29A-1AA31339B21B}"/>
              </a:ext>
            </a:extLst>
          </p:cNvPr>
          <p:cNvSpPr txBox="1"/>
          <p:nvPr/>
        </p:nvSpPr>
        <p:spPr>
          <a:xfrm>
            <a:off x="252658" y="6065128"/>
            <a:ext cx="809632" cy="25757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ZA" sz="1100" b="1" kern="0" dirty="0">
                <a:solidFill>
                  <a:schemeClr val="bg1"/>
                </a:solidFill>
              </a:rPr>
              <a:t>2021</a:t>
            </a:r>
            <a:endParaRPr kumimoji="0" lang="en-ZA" sz="11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603C7C1-8FC4-A57C-9303-DBF311151F20}"/>
              </a:ext>
            </a:extLst>
          </p:cNvPr>
          <p:cNvSpPr txBox="1"/>
          <p:nvPr/>
        </p:nvSpPr>
        <p:spPr>
          <a:xfrm>
            <a:off x="378669" y="6401764"/>
            <a:ext cx="110690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Further Information: </a:t>
            </a:r>
            <a:r>
              <a:rPr lang="en-US" sz="10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is a suggested format for a Gantt Chart. </a:t>
            </a:r>
            <a:r>
              <a:rPr lang="en-GB" sz="10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OES can choose either Gantt format; they do not need to complete both.</a:t>
            </a:r>
            <a:endParaRPr lang="en-US" sz="1000" b="1" dirty="0">
              <a:effectLst/>
              <a:latin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C19D11-E9BB-900D-7064-AE85AC7F88DF}"/>
              </a:ext>
            </a:extLst>
          </p:cNvPr>
          <p:cNvSpPr txBox="1"/>
          <p:nvPr/>
        </p:nvSpPr>
        <p:spPr>
          <a:xfrm>
            <a:off x="5087888" y="2153761"/>
            <a:ext cx="87262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defTabSz="1219170">
              <a:defRPr/>
            </a:pPr>
            <a:r>
              <a:rPr lang="en-GB" sz="800" dirty="0"/>
              <a:t>Risk 17 reduced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B9ABBCC-1AA4-C9AB-EF1D-D266D49E040C}"/>
              </a:ext>
            </a:extLst>
          </p:cNvPr>
          <p:cNvSpPr>
            <a:spLocks noGrp="1"/>
          </p:cNvSpPr>
          <p:nvPr>
            <p:ph type="ftr" sz="quarter" idx="11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GB"/>
              <a:t>       
  </a:t>
            </a:r>
          </a:p>
        </p:txBody>
      </p:sp>
    </p:spTree>
    <p:extLst>
      <p:ext uri="{BB962C8B-B14F-4D97-AF65-F5344CB8AC3E}">
        <p14:creationId xmlns:p14="http://schemas.microsoft.com/office/powerpoint/2010/main" val="990550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Rectangle: Rounded Corners 1" title="Year Bar">
            <a:extLst>
              <a:ext uri="{FF2B5EF4-FFF2-40B4-BE49-F238E27FC236}">
                <a16:creationId xmlns:a16="http://schemas.microsoft.com/office/drawing/2014/main" id="{DA76A505-072D-4E3A-9B85-624C314A65AB}"/>
              </a:ext>
            </a:extLst>
          </p:cNvPr>
          <p:cNvSpPr/>
          <p:nvPr/>
        </p:nvSpPr>
        <p:spPr>
          <a:xfrm>
            <a:off x="6670691" y="6347335"/>
            <a:ext cx="5065831" cy="19434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dirty="0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138" name="Group 137" descr="Year 2">
            <a:extLst>
              <a:ext uri="{FF2B5EF4-FFF2-40B4-BE49-F238E27FC236}">
                <a16:creationId xmlns:a16="http://schemas.microsoft.com/office/drawing/2014/main" id="{9868FEFF-E3A6-4D26-933F-C4022E2179F5}"/>
              </a:ext>
            </a:extLst>
          </p:cNvPr>
          <p:cNvGrpSpPr/>
          <p:nvPr/>
        </p:nvGrpSpPr>
        <p:grpSpPr>
          <a:xfrm>
            <a:off x="1102803" y="6188850"/>
            <a:ext cx="5378552" cy="371569"/>
            <a:chOff x="2387739" y="6102356"/>
            <a:chExt cx="3936669" cy="495426"/>
          </a:xfrm>
        </p:grpSpPr>
        <p:sp>
          <p:nvSpPr>
            <p:cNvPr id="139" name="Rectangle: Rounded Corners 188" title="Year Bar">
              <a:extLst>
                <a:ext uri="{FF2B5EF4-FFF2-40B4-BE49-F238E27FC236}">
                  <a16:creationId xmlns:a16="http://schemas.microsoft.com/office/drawing/2014/main" id="{6B7F7165-EE7E-49A6-B4ED-344EF2B7F8F7}"/>
                </a:ext>
              </a:extLst>
            </p:cNvPr>
            <p:cNvSpPr/>
            <p:nvPr/>
          </p:nvSpPr>
          <p:spPr>
            <a:xfrm>
              <a:off x="2387739" y="6297039"/>
              <a:ext cx="3936669" cy="300743"/>
            </a:xfrm>
            <a:prstGeom prst="roundRect">
              <a:avLst>
                <a:gd name="adj" fmla="val 50000"/>
              </a:avLst>
            </a:prstGeom>
            <a:solidFill>
              <a:srgbClr val="F47B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8C263E98-9ABA-48D5-80B6-CFB9DEC49AFB}"/>
                </a:ext>
              </a:extLst>
            </p:cNvPr>
            <p:cNvSpPr txBox="1"/>
            <p:nvPr/>
          </p:nvSpPr>
          <p:spPr>
            <a:xfrm>
              <a:off x="5606531" y="6102356"/>
              <a:ext cx="216000" cy="1440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ZA" sz="750" b="1" dirty="0">
                  <a:solidFill>
                    <a:prstClr val="white"/>
                  </a:solidFill>
                  <a:latin typeface="Calibri" panose="020F0502020204030204"/>
                  <a:cs typeface="+mn-cs"/>
                </a:rPr>
                <a:t>Q4</a:t>
              </a:r>
              <a:endParaRPr lang="en-ZA" sz="750" dirty="0">
                <a:solidFill>
                  <a:prstClr val="white"/>
                </a:solidFill>
                <a:latin typeface="Calibri" panose="020F0502020204030204"/>
                <a:cs typeface="+mn-cs"/>
              </a:endParaRPr>
            </a:p>
          </p:txBody>
        </p:sp>
      </p:grpSp>
      <p:sp>
        <p:nvSpPr>
          <p:cNvPr id="300" name="Rectangle: Rounded Corners 138" title="Milestone Graphic">
            <a:extLst>
              <a:ext uri="{FF2B5EF4-FFF2-40B4-BE49-F238E27FC236}">
                <a16:creationId xmlns:a16="http://schemas.microsoft.com/office/drawing/2014/main" id="{0C86BBBF-4E76-4141-AB9B-0EF9A7B1EF7C}"/>
              </a:ext>
            </a:extLst>
          </p:cNvPr>
          <p:cNvSpPr/>
          <p:nvPr/>
        </p:nvSpPr>
        <p:spPr>
          <a:xfrm>
            <a:off x="1058868" y="4131333"/>
            <a:ext cx="1050385" cy="144013"/>
          </a:xfrm>
          <a:prstGeom prst="roundRect">
            <a:avLst>
              <a:gd name="adj" fmla="val 50000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0" name="Rectangle: Rounded Corners 138" title="Milestone Graphic">
            <a:extLst>
              <a:ext uri="{FF2B5EF4-FFF2-40B4-BE49-F238E27FC236}">
                <a16:creationId xmlns:a16="http://schemas.microsoft.com/office/drawing/2014/main" id="{0C86BBBF-4E76-4141-AB9B-0EF9A7B1EF7C}"/>
              </a:ext>
            </a:extLst>
          </p:cNvPr>
          <p:cNvSpPr/>
          <p:nvPr/>
        </p:nvSpPr>
        <p:spPr>
          <a:xfrm>
            <a:off x="2356172" y="2204868"/>
            <a:ext cx="1050385" cy="144013"/>
          </a:xfrm>
          <a:prstGeom prst="roundRect">
            <a:avLst>
              <a:gd name="adj" fmla="val 50000"/>
            </a:avLst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dirty="0">
              <a:solidFill>
                <a:schemeClr val="accent1">
                  <a:lumMod val="75000"/>
                </a:schemeClr>
              </a:solidFill>
              <a:latin typeface="Calibri" panose="020F0502020204030204"/>
            </a:endParaRPr>
          </a:p>
        </p:txBody>
      </p:sp>
      <p:sp>
        <p:nvSpPr>
          <p:cNvPr id="151" name="Rectangle: Rounded Corners 138" title="Milestone Graphic">
            <a:extLst>
              <a:ext uri="{FF2B5EF4-FFF2-40B4-BE49-F238E27FC236}">
                <a16:creationId xmlns:a16="http://schemas.microsoft.com/office/drawing/2014/main" id="{0C86BBBF-4E76-4141-AB9B-0EF9A7B1EF7C}"/>
              </a:ext>
            </a:extLst>
          </p:cNvPr>
          <p:cNvSpPr/>
          <p:nvPr/>
        </p:nvSpPr>
        <p:spPr>
          <a:xfrm>
            <a:off x="3845479" y="2170962"/>
            <a:ext cx="1050385" cy="144013"/>
          </a:xfrm>
          <a:prstGeom prst="roundRect">
            <a:avLst>
              <a:gd name="adj" fmla="val 50000"/>
            </a:avLst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dirty="0">
              <a:solidFill>
                <a:schemeClr val="accent1">
                  <a:lumMod val="75000"/>
                </a:schemeClr>
              </a:solidFill>
              <a:latin typeface="Calibri" panose="020F0502020204030204"/>
            </a:endParaRPr>
          </a:p>
        </p:txBody>
      </p:sp>
      <p:sp>
        <p:nvSpPr>
          <p:cNvPr id="152" name="Rectangle: Rounded Corners 138" title="Milestone Graphic">
            <a:extLst>
              <a:ext uri="{FF2B5EF4-FFF2-40B4-BE49-F238E27FC236}">
                <a16:creationId xmlns:a16="http://schemas.microsoft.com/office/drawing/2014/main" id="{0C86BBBF-4E76-4141-AB9B-0EF9A7B1EF7C}"/>
              </a:ext>
            </a:extLst>
          </p:cNvPr>
          <p:cNvSpPr/>
          <p:nvPr/>
        </p:nvSpPr>
        <p:spPr>
          <a:xfrm>
            <a:off x="1065218" y="2924945"/>
            <a:ext cx="4435323" cy="138993"/>
          </a:xfrm>
          <a:prstGeom prst="roundRect">
            <a:avLst>
              <a:gd name="adj" fmla="val 50000"/>
            </a:avLst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dirty="0">
              <a:solidFill>
                <a:schemeClr val="accent1">
                  <a:lumMod val="75000"/>
                </a:schemeClr>
              </a:solidFill>
              <a:latin typeface="Calibri" panose="020F0502020204030204"/>
            </a:endParaRPr>
          </a:p>
        </p:txBody>
      </p:sp>
      <p:cxnSp>
        <p:nvCxnSpPr>
          <p:cNvPr id="46" name="Straight Connector 45" title="callout lines">
            <a:extLst>
              <a:ext uri="{FF2B5EF4-FFF2-40B4-BE49-F238E27FC236}">
                <a16:creationId xmlns:a16="http://schemas.microsoft.com/office/drawing/2014/main" id="{BDE716C9-4F7D-4C14-9DD7-E104B8688070}"/>
              </a:ext>
            </a:extLst>
          </p:cNvPr>
          <p:cNvCxnSpPr>
            <a:cxnSpLocks/>
          </p:cNvCxnSpPr>
          <p:nvPr/>
        </p:nvCxnSpPr>
        <p:spPr>
          <a:xfrm>
            <a:off x="170418" y="4057558"/>
            <a:ext cx="0" cy="1218221"/>
          </a:xfrm>
          <a:prstGeom prst="line">
            <a:avLst/>
          </a:prstGeom>
          <a:ln cmpd="sng">
            <a:solidFill>
              <a:schemeClr val="bg1">
                <a:lumMod val="85000"/>
              </a:schemeClr>
            </a:solidFill>
            <a:prstDash val="sysDash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8" name="Rectangle 227"/>
          <p:cNvSpPr/>
          <p:nvPr/>
        </p:nvSpPr>
        <p:spPr>
          <a:xfrm>
            <a:off x="150859" y="3566603"/>
            <a:ext cx="622900" cy="292206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100" b="1" dirty="0">
                <a:solidFill>
                  <a:prstClr val="black"/>
                </a:solidFill>
                <a:latin typeface="Calibri" panose="020F0502020204030204"/>
              </a:rPr>
              <a:t>B</a:t>
            </a:r>
          </a:p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100" b="1" dirty="0">
                <a:solidFill>
                  <a:prstClr val="black"/>
                </a:solidFill>
                <a:latin typeface="Calibri" panose="020F0502020204030204"/>
              </a:rPr>
              <a:t>Protecting Against Cyber Attack</a:t>
            </a:r>
          </a:p>
        </p:txBody>
      </p:sp>
      <p:sp>
        <p:nvSpPr>
          <p:cNvPr id="229" name="Rectangle 228"/>
          <p:cNvSpPr/>
          <p:nvPr/>
        </p:nvSpPr>
        <p:spPr>
          <a:xfrm>
            <a:off x="148851" y="1216700"/>
            <a:ext cx="618557" cy="19962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b="1" dirty="0">
                <a:solidFill>
                  <a:prstClr val="black"/>
                </a:solidFill>
                <a:latin typeface="Calibri" panose="020F0502020204030204"/>
              </a:rPr>
              <a:t>A</a:t>
            </a:r>
          </a:p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b="1" dirty="0">
                <a:solidFill>
                  <a:prstClr val="black"/>
                </a:solidFill>
                <a:latin typeface="Calibri" panose="020F0502020204030204"/>
              </a:rPr>
              <a:t>Managing Security Risk</a:t>
            </a:r>
          </a:p>
        </p:txBody>
      </p:sp>
      <p:sp>
        <p:nvSpPr>
          <p:cNvPr id="232" name="TextBox 231"/>
          <p:cNvSpPr txBox="1"/>
          <p:nvPr/>
        </p:nvSpPr>
        <p:spPr>
          <a:xfrm>
            <a:off x="14933" y="834841"/>
            <a:ext cx="89367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b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CAF Objective</a:t>
            </a:r>
          </a:p>
        </p:txBody>
      </p:sp>
      <p:grpSp>
        <p:nvGrpSpPr>
          <p:cNvPr id="9" name="Group 8" descr="Grouping of Risk No29 under Risk management category for Q1 2020.">
            <a:extLst>
              <a:ext uri="{FF2B5EF4-FFF2-40B4-BE49-F238E27FC236}">
                <a16:creationId xmlns:a16="http://schemas.microsoft.com/office/drawing/2014/main" id="{D65CB1D3-0915-4CC9-A139-C9DB11F9CAA6}"/>
              </a:ext>
            </a:extLst>
          </p:cNvPr>
          <p:cNvGrpSpPr/>
          <p:nvPr/>
        </p:nvGrpSpPr>
        <p:grpSpPr>
          <a:xfrm>
            <a:off x="1064726" y="1774600"/>
            <a:ext cx="1058001" cy="577455"/>
            <a:chOff x="7128556" y="2194248"/>
            <a:chExt cx="1624532" cy="769939"/>
          </a:xfrm>
        </p:grpSpPr>
        <p:grpSp>
          <p:nvGrpSpPr>
            <p:cNvPr id="224" name="Group 223" title="Milestone">
              <a:extLst>
                <a:ext uri="{FF2B5EF4-FFF2-40B4-BE49-F238E27FC236}">
                  <a16:creationId xmlns:a16="http://schemas.microsoft.com/office/drawing/2014/main" id="{0A8301DB-EB1B-45A4-8A66-C93B4E2A6D4A}"/>
                </a:ext>
              </a:extLst>
            </p:cNvPr>
            <p:cNvGrpSpPr/>
            <p:nvPr/>
          </p:nvGrpSpPr>
          <p:grpSpPr>
            <a:xfrm>
              <a:off x="7219284" y="2194248"/>
              <a:ext cx="1533804" cy="629169"/>
              <a:chOff x="10142291" y="2298973"/>
              <a:chExt cx="1533804" cy="629169"/>
            </a:xfrm>
          </p:grpSpPr>
          <p:sp>
            <p:nvSpPr>
              <p:cNvPr id="230" name="TextBox 229">
                <a:extLst>
                  <a:ext uri="{FF2B5EF4-FFF2-40B4-BE49-F238E27FC236}">
                    <a16:creationId xmlns:a16="http://schemas.microsoft.com/office/drawing/2014/main" id="{197E51A1-E1F6-45F4-A4EF-12BF30105BBC}"/>
                  </a:ext>
                </a:extLst>
              </p:cNvPr>
              <p:cNvSpPr txBox="1"/>
              <p:nvPr/>
            </p:nvSpPr>
            <p:spPr>
              <a:xfrm>
                <a:off x="10142291" y="2298973"/>
                <a:ext cx="1533804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ZA" sz="105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Calibri" panose="020F0502020204030204"/>
                    <a:cs typeface="+mn-cs"/>
                  </a:rPr>
                  <a:t>(Risk No29) </a:t>
                </a:r>
              </a:p>
            </p:txBody>
          </p:sp>
          <p:sp>
            <p:nvSpPr>
              <p:cNvPr id="231" name="TextBox 230">
                <a:extLst>
                  <a:ext uri="{FF2B5EF4-FFF2-40B4-BE49-F238E27FC236}">
                    <a16:creationId xmlns:a16="http://schemas.microsoft.com/office/drawing/2014/main" id="{9041268C-6C22-4D4A-9A5B-C9D861BB2400}"/>
                  </a:ext>
                </a:extLst>
              </p:cNvPr>
              <p:cNvSpPr txBox="1"/>
              <p:nvPr/>
            </p:nvSpPr>
            <p:spPr>
              <a:xfrm>
                <a:off x="10148127" y="2509088"/>
                <a:ext cx="1294782" cy="15388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ZA" sz="75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Calibri" panose="020F0502020204030204"/>
                    <a:cs typeface="+mn-cs"/>
                  </a:rPr>
                  <a:t>Risk Management</a:t>
                </a:r>
              </a:p>
            </p:txBody>
          </p:sp>
          <p:sp>
            <p:nvSpPr>
              <p:cNvPr id="233" name="TextBox 232">
                <a:extLst>
                  <a:ext uri="{FF2B5EF4-FFF2-40B4-BE49-F238E27FC236}">
                    <a16:creationId xmlns:a16="http://schemas.microsoft.com/office/drawing/2014/main" id="{6E9EF2C2-9173-433A-AC13-538C80125506}"/>
                  </a:ext>
                </a:extLst>
              </p:cNvPr>
              <p:cNvSpPr txBox="1"/>
              <p:nvPr/>
            </p:nvSpPr>
            <p:spPr>
              <a:xfrm>
                <a:off x="10148128" y="2692405"/>
                <a:ext cx="1294781" cy="23573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ZA" sz="75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Calibri" panose="020F0502020204030204"/>
                    <a:cs typeface="+mn-cs"/>
                  </a:rPr>
                  <a:t>Q1 2020</a:t>
                </a:r>
              </a:p>
            </p:txBody>
          </p:sp>
        </p:grpSp>
        <p:sp>
          <p:nvSpPr>
            <p:cNvPr id="225" name="Rectangle: Rounded Corners 138" title="Milestone Graphic">
              <a:extLst>
                <a:ext uri="{FF2B5EF4-FFF2-40B4-BE49-F238E27FC236}">
                  <a16:creationId xmlns:a16="http://schemas.microsoft.com/office/drawing/2014/main" id="{0C86BBBF-4E76-4141-AB9B-0EF9A7B1EF7C}"/>
                </a:ext>
              </a:extLst>
            </p:cNvPr>
            <p:cNvSpPr/>
            <p:nvPr/>
          </p:nvSpPr>
          <p:spPr>
            <a:xfrm>
              <a:off x="7128556" y="2772170"/>
              <a:ext cx="1612838" cy="192017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 dirty="0">
                <a:solidFill>
                  <a:schemeClr val="accent1">
                    <a:lumMod val="75000"/>
                  </a:schemeClr>
                </a:solidFill>
                <a:latin typeface="Calibri" panose="020F0502020204030204"/>
              </a:endParaRPr>
            </a:p>
          </p:txBody>
        </p:sp>
      </p:grpSp>
      <p:grpSp>
        <p:nvGrpSpPr>
          <p:cNvPr id="177" name="Group 176" title="Milestone Text">
            <a:extLst>
              <a:ext uri="{FF2B5EF4-FFF2-40B4-BE49-F238E27FC236}">
                <a16:creationId xmlns:a16="http://schemas.microsoft.com/office/drawing/2014/main" id="{2D0B90D9-188A-45E9-B079-2E882101A920}"/>
              </a:ext>
            </a:extLst>
          </p:cNvPr>
          <p:cNvGrpSpPr/>
          <p:nvPr/>
        </p:nvGrpSpPr>
        <p:grpSpPr>
          <a:xfrm>
            <a:off x="1130875" y="2473850"/>
            <a:ext cx="1773862" cy="478645"/>
            <a:chOff x="2031832" y="2195033"/>
            <a:chExt cx="3014836" cy="650250"/>
          </a:xfrm>
        </p:grpSpPr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468579F7-F764-40BE-A779-444EDA72E0EA}"/>
                </a:ext>
              </a:extLst>
            </p:cNvPr>
            <p:cNvSpPr txBox="1"/>
            <p:nvPr/>
          </p:nvSpPr>
          <p:spPr>
            <a:xfrm>
              <a:off x="2031834" y="2195033"/>
              <a:ext cx="3014834" cy="21951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ZA" sz="105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 panose="020F0502020204030204"/>
                  <a:cs typeface="+mn-cs"/>
                </a:rPr>
                <a:t>(Risk No27)</a:t>
              </a:r>
            </a:p>
          </p:txBody>
        </p: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3516353C-64E2-4120-8215-56AB176D4BB5}"/>
                </a:ext>
              </a:extLst>
            </p:cNvPr>
            <p:cNvSpPr txBox="1"/>
            <p:nvPr/>
          </p:nvSpPr>
          <p:spPr>
            <a:xfrm>
              <a:off x="2037135" y="2416556"/>
              <a:ext cx="2392423" cy="15679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ZA" sz="75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 panose="020F0502020204030204"/>
                  <a:cs typeface="+mn-cs"/>
                </a:rPr>
                <a:t>Asset Management</a:t>
              </a:r>
            </a:p>
          </p:txBody>
        </p:sp>
        <p:sp>
          <p:nvSpPr>
            <p:cNvPr id="183" name="TextBox 182">
              <a:extLst>
                <a:ext uri="{FF2B5EF4-FFF2-40B4-BE49-F238E27FC236}">
                  <a16:creationId xmlns:a16="http://schemas.microsoft.com/office/drawing/2014/main" id="{7C2FF4A4-74D5-44FA-BAB0-38D6E708C9D1}"/>
                </a:ext>
              </a:extLst>
            </p:cNvPr>
            <p:cNvSpPr txBox="1"/>
            <p:nvPr/>
          </p:nvSpPr>
          <p:spPr>
            <a:xfrm>
              <a:off x="2031832" y="2609545"/>
              <a:ext cx="1294782" cy="23573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ZA" sz="75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 panose="020F0502020204030204"/>
                  <a:cs typeface="+mn-cs"/>
                </a:rPr>
                <a:t>Q1 2020</a:t>
              </a:r>
            </a:p>
          </p:txBody>
        </p:sp>
      </p:grpSp>
      <p:cxnSp>
        <p:nvCxnSpPr>
          <p:cNvPr id="14" name="Straight Connector 13" descr="A horizontal line separating Objective A and Objective B.">
            <a:extLst>
              <a:ext uri="{FF2B5EF4-FFF2-40B4-BE49-F238E27FC236}">
                <a16:creationId xmlns:a16="http://schemas.microsoft.com/office/drawing/2014/main" id="{26C5CE91-76A1-40EF-B755-0D8909BA8202}"/>
              </a:ext>
            </a:extLst>
          </p:cNvPr>
          <p:cNvCxnSpPr>
            <a:cxnSpLocks/>
          </p:cNvCxnSpPr>
          <p:nvPr/>
        </p:nvCxnSpPr>
        <p:spPr>
          <a:xfrm flipV="1">
            <a:off x="263352" y="3302394"/>
            <a:ext cx="11233248" cy="81862"/>
          </a:xfrm>
          <a:prstGeom prst="line">
            <a:avLst/>
          </a:prstGeom>
          <a:ln w="317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155" name="Group 154" title="Milestone">
            <a:extLst>
              <a:ext uri="{FF2B5EF4-FFF2-40B4-BE49-F238E27FC236}">
                <a16:creationId xmlns:a16="http://schemas.microsoft.com/office/drawing/2014/main" id="{66FD2A1D-DE86-4D65-9FF3-704D9742F930}"/>
              </a:ext>
            </a:extLst>
          </p:cNvPr>
          <p:cNvGrpSpPr/>
          <p:nvPr/>
        </p:nvGrpSpPr>
        <p:grpSpPr>
          <a:xfrm>
            <a:off x="2418511" y="4518925"/>
            <a:ext cx="1592684" cy="370384"/>
            <a:chOff x="3869076" y="4332085"/>
            <a:chExt cx="1596240" cy="448633"/>
          </a:xfrm>
        </p:grpSpPr>
        <p:sp>
          <p:nvSpPr>
            <p:cNvPr id="158" name="TextBox 157">
              <a:extLst>
                <a:ext uri="{FF2B5EF4-FFF2-40B4-BE49-F238E27FC236}">
                  <a16:creationId xmlns:a16="http://schemas.microsoft.com/office/drawing/2014/main" id="{F2F4E9C9-0B9F-40E0-AE6E-D6195CE3EB48}"/>
                </a:ext>
              </a:extLst>
            </p:cNvPr>
            <p:cNvSpPr txBox="1"/>
            <p:nvPr/>
          </p:nvSpPr>
          <p:spPr>
            <a:xfrm>
              <a:off x="3882052" y="4332085"/>
              <a:ext cx="1583264" cy="1397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ZA" sz="75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 panose="020F0502020204030204"/>
                </a:rPr>
                <a:t>Security Awareness Training</a:t>
              </a:r>
              <a:endParaRPr lang="en-ZA" sz="75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  <a:cs typeface="+mn-cs"/>
              </a:endParaRPr>
            </a:p>
          </p:txBody>
        </p:sp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06F7273D-EF04-441B-8622-C25A0DE525F0}"/>
                </a:ext>
              </a:extLst>
            </p:cNvPr>
            <p:cNvSpPr txBox="1"/>
            <p:nvPr/>
          </p:nvSpPr>
          <p:spPr>
            <a:xfrm>
              <a:off x="3869076" y="4544981"/>
              <a:ext cx="1294781" cy="23573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ZA" sz="75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 panose="020F0502020204030204"/>
                  <a:cs typeface="+mn-cs"/>
                </a:rPr>
                <a:t>Q2 2020</a:t>
              </a:r>
            </a:p>
          </p:txBody>
        </p:sp>
      </p:grpSp>
      <p:sp>
        <p:nvSpPr>
          <p:cNvPr id="167" name="Rectangle: Rounded Corners 166" descr="Grouping of Risk No29 under Risk management category for Q1 2020.">
            <a:extLst>
              <a:ext uri="{FF2B5EF4-FFF2-40B4-BE49-F238E27FC236}">
                <a16:creationId xmlns:a16="http://schemas.microsoft.com/office/drawing/2014/main" id="{6DE05646-334F-46CE-BB86-ADF76A54CEBE}"/>
              </a:ext>
            </a:extLst>
          </p:cNvPr>
          <p:cNvSpPr/>
          <p:nvPr/>
        </p:nvSpPr>
        <p:spPr>
          <a:xfrm>
            <a:off x="1061025" y="1707158"/>
            <a:ext cx="1054800" cy="648000"/>
          </a:xfrm>
          <a:prstGeom prst="round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202" name="Group 201" title="Milestone">
            <a:extLst>
              <a:ext uri="{FF2B5EF4-FFF2-40B4-BE49-F238E27FC236}">
                <a16:creationId xmlns:a16="http://schemas.microsoft.com/office/drawing/2014/main" id="{1905DE1F-ACD9-42FA-967C-A01C8E2EB036}"/>
              </a:ext>
            </a:extLst>
          </p:cNvPr>
          <p:cNvGrpSpPr/>
          <p:nvPr/>
        </p:nvGrpSpPr>
        <p:grpSpPr>
          <a:xfrm>
            <a:off x="2393112" y="1772816"/>
            <a:ext cx="810168" cy="492773"/>
            <a:chOff x="9977979" y="2272080"/>
            <a:chExt cx="1489697" cy="656062"/>
          </a:xfrm>
        </p:grpSpPr>
        <p:sp>
          <p:nvSpPr>
            <p:cNvPr id="212" name="TextBox 211">
              <a:extLst>
                <a:ext uri="{FF2B5EF4-FFF2-40B4-BE49-F238E27FC236}">
                  <a16:creationId xmlns:a16="http://schemas.microsoft.com/office/drawing/2014/main" id="{A1FDD61C-A2C1-4220-99A7-56FA0B661AC8}"/>
                </a:ext>
              </a:extLst>
            </p:cNvPr>
            <p:cNvSpPr txBox="1"/>
            <p:nvPr/>
          </p:nvSpPr>
          <p:spPr>
            <a:xfrm>
              <a:off x="9977979" y="2272080"/>
              <a:ext cx="1489697" cy="21544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ZA" sz="105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 panose="020F0502020204030204"/>
                  <a:cs typeface="+mn-cs"/>
                </a:rPr>
                <a:t> (Risk No11)</a:t>
              </a:r>
            </a:p>
          </p:txBody>
        </p:sp>
        <p:sp>
          <p:nvSpPr>
            <p:cNvPr id="213" name="TextBox 212">
              <a:extLst>
                <a:ext uri="{FF2B5EF4-FFF2-40B4-BE49-F238E27FC236}">
                  <a16:creationId xmlns:a16="http://schemas.microsoft.com/office/drawing/2014/main" id="{C46569EF-1D4D-4C5F-B280-4FD46ECE884F}"/>
                </a:ext>
              </a:extLst>
            </p:cNvPr>
            <p:cNvSpPr txBox="1"/>
            <p:nvPr/>
          </p:nvSpPr>
          <p:spPr>
            <a:xfrm>
              <a:off x="10066395" y="2509087"/>
              <a:ext cx="1294782" cy="153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ZA" sz="75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 panose="020F0502020204030204"/>
                  <a:cs typeface="+mn-cs"/>
                </a:rPr>
                <a:t>Governance</a:t>
              </a:r>
            </a:p>
          </p:txBody>
        </p:sp>
        <p:sp>
          <p:nvSpPr>
            <p:cNvPr id="214" name="TextBox 213">
              <a:extLst>
                <a:ext uri="{FF2B5EF4-FFF2-40B4-BE49-F238E27FC236}">
                  <a16:creationId xmlns:a16="http://schemas.microsoft.com/office/drawing/2014/main" id="{577DF526-B3A4-4FA3-9ED0-4843D2A73C21}"/>
                </a:ext>
              </a:extLst>
            </p:cNvPr>
            <p:cNvSpPr txBox="1"/>
            <p:nvPr/>
          </p:nvSpPr>
          <p:spPr>
            <a:xfrm>
              <a:off x="10066395" y="2692405"/>
              <a:ext cx="1294780" cy="23573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ZA" sz="75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 panose="020F0502020204030204"/>
                  <a:cs typeface="+mn-cs"/>
                </a:rPr>
                <a:t>Q1 2020</a:t>
              </a:r>
            </a:p>
          </p:txBody>
        </p:sp>
      </p:grpSp>
      <p:sp>
        <p:nvSpPr>
          <p:cNvPr id="215" name="Rectangle: Rounded Corners 174" descr="Grouping of Risk No11 under Governance category for Q1 2020.">
            <a:extLst>
              <a:ext uri="{FF2B5EF4-FFF2-40B4-BE49-F238E27FC236}">
                <a16:creationId xmlns:a16="http://schemas.microsoft.com/office/drawing/2014/main" id="{EF80C7B6-FBE6-43D6-840D-F79C132D0226}"/>
              </a:ext>
            </a:extLst>
          </p:cNvPr>
          <p:cNvSpPr/>
          <p:nvPr/>
        </p:nvSpPr>
        <p:spPr>
          <a:xfrm>
            <a:off x="2355011" y="1700808"/>
            <a:ext cx="1054844" cy="648072"/>
          </a:xfrm>
          <a:prstGeom prst="round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13" name="Rectangle: Rounded Corners 2" descr="Grouping of Risk No27 under Asset management category for Q1 2020.">
            <a:extLst>
              <a:ext uri="{FF2B5EF4-FFF2-40B4-BE49-F238E27FC236}">
                <a16:creationId xmlns:a16="http://schemas.microsoft.com/office/drawing/2014/main" id="{DD629A56-6756-4C3D-B7AA-A76F41FEF7BF}"/>
              </a:ext>
            </a:extLst>
          </p:cNvPr>
          <p:cNvSpPr/>
          <p:nvPr/>
        </p:nvSpPr>
        <p:spPr>
          <a:xfrm>
            <a:off x="1058867" y="2420888"/>
            <a:ext cx="4441674" cy="648000"/>
          </a:xfrm>
          <a:prstGeom prst="round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32" name="Rectangle: Rounded Corners 186" descr="Grouping of Risk No1 under Supply Chain category for Q1 2020.">
            <a:extLst>
              <a:ext uri="{FF2B5EF4-FFF2-40B4-BE49-F238E27FC236}">
                <a16:creationId xmlns:a16="http://schemas.microsoft.com/office/drawing/2014/main" id="{F8614CE8-5F15-439A-B267-4B0BDCD3CF57}"/>
              </a:ext>
            </a:extLst>
          </p:cNvPr>
          <p:cNvSpPr/>
          <p:nvPr/>
        </p:nvSpPr>
        <p:spPr>
          <a:xfrm>
            <a:off x="3836384" y="1700880"/>
            <a:ext cx="1054800" cy="648000"/>
          </a:xfrm>
          <a:prstGeom prst="round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352" name="Group 351" title="Milestone">
            <a:extLst>
              <a:ext uri="{FF2B5EF4-FFF2-40B4-BE49-F238E27FC236}">
                <a16:creationId xmlns:a16="http://schemas.microsoft.com/office/drawing/2014/main" id="{1905DE1F-ACD9-42FA-967C-A01C8E2EB036}"/>
              </a:ext>
            </a:extLst>
          </p:cNvPr>
          <p:cNvGrpSpPr/>
          <p:nvPr/>
        </p:nvGrpSpPr>
        <p:grpSpPr>
          <a:xfrm>
            <a:off x="3870019" y="1755251"/>
            <a:ext cx="1663180" cy="463551"/>
            <a:chOff x="10129461" y="2264250"/>
            <a:chExt cx="1489696" cy="528302"/>
          </a:xfrm>
        </p:grpSpPr>
        <p:sp>
          <p:nvSpPr>
            <p:cNvPr id="359" name="TextBox 358">
              <a:extLst>
                <a:ext uri="{FF2B5EF4-FFF2-40B4-BE49-F238E27FC236}">
                  <a16:creationId xmlns:a16="http://schemas.microsoft.com/office/drawing/2014/main" id="{A1FDD61C-A2C1-4220-99A7-56FA0B661AC8}"/>
                </a:ext>
              </a:extLst>
            </p:cNvPr>
            <p:cNvSpPr txBox="1"/>
            <p:nvPr/>
          </p:nvSpPr>
          <p:spPr>
            <a:xfrm>
              <a:off x="10129461" y="2264250"/>
              <a:ext cx="1489696" cy="184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ZA" sz="105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 panose="020F0502020204030204"/>
                  <a:cs typeface="+mn-cs"/>
                </a:rPr>
                <a:t> (Risk No1)</a:t>
              </a:r>
            </a:p>
          </p:txBody>
        </p:sp>
        <p:sp>
          <p:nvSpPr>
            <p:cNvPr id="361" name="TextBox 360">
              <a:extLst>
                <a:ext uri="{FF2B5EF4-FFF2-40B4-BE49-F238E27FC236}">
                  <a16:creationId xmlns:a16="http://schemas.microsoft.com/office/drawing/2014/main" id="{C46569EF-1D4D-4C5F-B280-4FD46ECE884F}"/>
                </a:ext>
              </a:extLst>
            </p:cNvPr>
            <p:cNvSpPr txBox="1"/>
            <p:nvPr/>
          </p:nvSpPr>
          <p:spPr>
            <a:xfrm>
              <a:off x="10148159" y="2447119"/>
              <a:ext cx="1294782" cy="13153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ZA" sz="75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 panose="020F0502020204030204"/>
                </a:rPr>
                <a:t>Supply Chain</a:t>
              </a:r>
              <a:endParaRPr lang="en-ZA" sz="75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  <a:cs typeface="+mn-cs"/>
              </a:endParaRPr>
            </a:p>
          </p:txBody>
        </p:sp>
        <p:sp>
          <p:nvSpPr>
            <p:cNvPr id="362" name="TextBox 361">
              <a:extLst>
                <a:ext uri="{FF2B5EF4-FFF2-40B4-BE49-F238E27FC236}">
                  <a16:creationId xmlns:a16="http://schemas.microsoft.com/office/drawing/2014/main" id="{577DF526-B3A4-4FA3-9ED0-4843D2A73C21}"/>
                </a:ext>
              </a:extLst>
            </p:cNvPr>
            <p:cNvSpPr txBox="1"/>
            <p:nvPr/>
          </p:nvSpPr>
          <p:spPr>
            <a:xfrm>
              <a:off x="10166857" y="2556816"/>
              <a:ext cx="1294781" cy="2357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ZA" sz="75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 panose="020F0502020204030204"/>
                  <a:cs typeface="+mn-cs"/>
                </a:rPr>
                <a:t>Q1 2020</a:t>
              </a:r>
            </a:p>
          </p:txBody>
        </p:sp>
      </p:grpSp>
      <p:sp>
        <p:nvSpPr>
          <p:cNvPr id="135" name="Title 1"/>
          <p:cNvSpPr txBox="1">
            <a:spLocks noGrp="1"/>
          </p:cNvSpPr>
          <p:nvPr>
            <p:ph type="title" idx="4294967295"/>
          </p:nvPr>
        </p:nvSpPr>
        <p:spPr>
          <a:xfrm>
            <a:off x="6907580" y="227402"/>
            <a:ext cx="6915500" cy="715371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7200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350" b="1" kern="1200" baseline="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Example Gantt Chart 2</a:t>
            </a:r>
          </a:p>
        </p:txBody>
      </p:sp>
      <p:sp>
        <p:nvSpPr>
          <p:cNvPr id="184" name="Rectangle 183"/>
          <p:cNvSpPr/>
          <p:nvPr/>
        </p:nvSpPr>
        <p:spPr>
          <a:xfrm>
            <a:off x="4448201" y="5935855"/>
            <a:ext cx="30649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ZA" sz="800" b="1" dirty="0">
                <a:solidFill>
                  <a:prstClr val="white"/>
                </a:solidFill>
                <a:latin typeface="Calibri" panose="020F0502020204030204"/>
              </a:rPr>
              <a:t>Q2</a:t>
            </a:r>
            <a:endParaRPr lang="en-ZA" sz="8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72" name="Rectangle: Rounded Corners 138" title="Milestone Graphic">
            <a:extLst>
              <a:ext uri="{FF2B5EF4-FFF2-40B4-BE49-F238E27FC236}">
                <a16:creationId xmlns:a16="http://schemas.microsoft.com/office/drawing/2014/main" id="{0C86BBBF-4E76-4141-AB9B-0EF9A7B1EF7C}"/>
              </a:ext>
            </a:extLst>
          </p:cNvPr>
          <p:cNvSpPr/>
          <p:nvPr/>
        </p:nvSpPr>
        <p:spPr>
          <a:xfrm>
            <a:off x="2354014" y="4126772"/>
            <a:ext cx="1050385" cy="144013"/>
          </a:xfrm>
          <a:prstGeom prst="roundRect">
            <a:avLst>
              <a:gd name="adj" fmla="val 50000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73" name="Rectangle: Rounded Corners 138" title="Milestone Graphic">
            <a:extLst>
              <a:ext uri="{FF2B5EF4-FFF2-40B4-BE49-F238E27FC236}">
                <a16:creationId xmlns:a16="http://schemas.microsoft.com/office/drawing/2014/main" id="{0C86BBBF-4E76-4141-AB9B-0EF9A7B1EF7C}"/>
              </a:ext>
            </a:extLst>
          </p:cNvPr>
          <p:cNvSpPr/>
          <p:nvPr/>
        </p:nvSpPr>
        <p:spPr>
          <a:xfrm>
            <a:off x="2336979" y="4850027"/>
            <a:ext cx="1599229" cy="144013"/>
          </a:xfrm>
          <a:prstGeom prst="roundRect">
            <a:avLst>
              <a:gd name="adj" fmla="val 50000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74" name="Rectangle: Rounded Corners 138" title="Milestone Graphic">
            <a:extLst>
              <a:ext uri="{FF2B5EF4-FFF2-40B4-BE49-F238E27FC236}">
                <a16:creationId xmlns:a16="http://schemas.microsoft.com/office/drawing/2014/main" id="{0C86BBBF-4E76-4141-AB9B-0EF9A7B1EF7C}"/>
              </a:ext>
            </a:extLst>
          </p:cNvPr>
          <p:cNvSpPr/>
          <p:nvPr/>
        </p:nvSpPr>
        <p:spPr>
          <a:xfrm>
            <a:off x="1055440" y="4839229"/>
            <a:ext cx="1050385" cy="144013"/>
          </a:xfrm>
          <a:prstGeom prst="roundRect">
            <a:avLst>
              <a:gd name="adj" fmla="val 50000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 dirty="0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276" name="Group 275" title="Milestone">
            <a:extLst>
              <a:ext uri="{FF2B5EF4-FFF2-40B4-BE49-F238E27FC236}">
                <a16:creationId xmlns:a16="http://schemas.microsoft.com/office/drawing/2014/main" id="{0A8301DB-EB1B-45A4-8A66-C93B4E2A6D4A}"/>
              </a:ext>
            </a:extLst>
          </p:cNvPr>
          <p:cNvGrpSpPr/>
          <p:nvPr/>
        </p:nvGrpSpPr>
        <p:grpSpPr>
          <a:xfrm>
            <a:off x="1121653" y="3690152"/>
            <a:ext cx="1017331" cy="478227"/>
            <a:chOff x="10142291" y="2290506"/>
            <a:chExt cx="1562085" cy="637636"/>
          </a:xfrm>
        </p:grpSpPr>
        <p:sp>
          <p:nvSpPr>
            <p:cNvPr id="283" name="TextBox 282">
              <a:extLst>
                <a:ext uri="{FF2B5EF4-FFF2-40B4-BE49-F238E27FC236}">
                  <a16:creationId xmlns:a16="http://schemas.microsoft.com/office/drawing/2014/main" id="{197E51A1-E1F6-45F4-A4EF-12BF30105BBC}"/>
                </a:ext>
              </a:extLst>
            </p:cNvPr>
            <p:cNvSpPr txBox="1"/>
            <p:nvPr/>
          </p:nvSpPr>
          <p:spPr>
            <a:xfrm>
              <a:off x="10142291" y="2290506"/>
              <a:ext cx="153380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ZA" sz="105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 panose="020F0502020204030204"/>
                  <a:cs typeface="+mn-cs"/>
                </a:rPr>
                <a:t>(Risk No28) </a:t>
              </a:r>
            </a:p>
          </p:txBody>
        </p:sp>
        <p:sp>
          <p:nvSpPr>
            <p:cNvPr id="284" name="TextBox 283">
              <a:extLst>
                <a:ext uri="{FF2B5EF4-FFF2-40B4-BE49-F238E27FC236}">
                  <a16:creationId xmlns:a16="http://schemas.microsoft.com/office/drawing/2014/main" id="{9041268C-6C22-4D4A-9A5B-C9D861BB2400}"/>
                </a:ext>
              </a:extLst>
            </p:cNvPr>
            <p:cNvSpPr txBox="1"/>
            <p:nvPr/>
          </p:nvSpPr>
          <p:spPr>
            <a:xfrm>
              <a:off x="10148126" y="2509088"/>
              <a:ext cx="1556250" cy="30777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ZA" sz="75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 panose="020F0502020204030204"/>
                </a:rPr>
                <a:t>Identity &amp; Access Mgt.</a:t>
              </a:r>
            </a:p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ZA" sz="75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  <a:cs typeface="+mn-cs"/>
              </a:endParaRPr>
            </a:p>
          </p:txBody>
        </p:sp>
        <p:sp>
          <p:nvSpPr>
            <p:cNvPr id="285" name="TextBox 284">
              <a:extLst>
                <a:ext uri="{FF2B5EF4-FFF2-40B4-BE49-F238E27FC236}">
                  <a16:creationId xmlns:a16="http://schemas.microsoft.com/office/drawing/2014/main" id="{6E9EF2C2-9173-433A-AC13-538C80125506}"/>
                </a:ext>
              </a:extLst>
            </p:cNvPr>
            <p:cNvSpPr txBox="1"/>
            <p:nvPr/>
          </p:nvSpPr>
          <p:spPr>
            <a:xfrm>
              <a:off x="10148128" y="2692405"/>
              <a:ext cx="1294781" cy="23573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ZA" sz="75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 panose="020F0502020204030204"/>
                  <a:cs typeface="+mn-cs"/>
                </a:rPr>
                <a:t>Q1 2020</a:t>
              </a:r>
            </a:p>
          </p:txBody>
        </p:sp>
      </p:grpSp>
      <p:grpSp>
        <p:nvGrpSpPr>
          <p:cNvPr id="287" name="Group 286" title="Milestone Text">
            <a:extLst>
              <a:ext uri="{FF2B5EF4-FFF2-40B4-BE49-F238E27FC236}">
                <a16:creationId xmlns:a16="http://schemas.microsoft.com/office/drawing/2014/main" id="{2D0B90D9-188A-45E9-B079-2E882101A920}"/>
              </a:ext>
            </a:extLst>
          </p:cNvPr>
          <p:cNvGrpSpPr/>
          <p:nvPr/>
        </p:nvGrpSpPr>
        <p:grpSpPr>
          <a:xfrm>
            <a:off x="1128717" y="4383054"/>
            <a:ext cx="1773862" cy="478645"/>
            <a:chOff x="2031832" y="2195033"/>
            <a:chExt cx="3014836" cy="650250"/>
          </a:xfrm>
        </p:grpSpPr>
        <p:sp>
          <p:nvSpPr>
            <p:cNvPr id="288" name="TextBox 287">
              <a:extLst>
                <a:ext uri="{FF2B5EF4-FFF2-40B4-BE49-F238E27FC236}">
                  <a16:creationId xmlns:a16="http://schemas.microsoft.com/office/drawing/2014/main" id="{468579F7-F764-40BE-A779-444EDA72E0EA}"/>
                </a:ext>
              </a:extLst>
            </p:cNvPr>
            <p:cNvSpPr txBox="1"/>
            <p:nvPr/>
          </p:nvSpPr>
          <p:spPr>
            <a:xfrm>
              <a:off x="2031834" y="2195033"/>
              <a:ext cx="3014834" cy="21951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ZA" sz="105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 panose="020F0502020204030204"/>
                  <a:cs typeface="+mn-cs"/>
                </a:rPr>
                <a:t>(Risk No15)</a:t>
              </a:r>
            </a:p>
          </p:txBody>
        </p:sp>
        <p:sp>
          <p:nvSpPr>
            <p:cNvPr id="289" name="TextBox 288">
              <a:extLst>
                <a:ext uri="{FF2B5EF4-FFF2-40B4-BE49-F238E27FC236}">
                  <a16:creationId xmlns:a16="http://schemas.microsoft.com/office/drawing/2014/main" id="{3516353C-64E2-4120-8215-56AB176D4BB5}"/>
                </a:ext>
              </a:extLst>
            </p:cNvPr>
            <p:cNvSpPr txBox="1"/>
            <p:nvPr/>
          </p:nvSpPr>
          <p:spPr>
            <a:xfrm>
              <a:off x="2037135" y="2399303"/>
              <a:ext cx="2392423" cy="15679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ZA" sz="75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 panose="020F0502020204030204"/>
                  <a:cs typeface="+mn-cs"/>
                </a:rPr>
                <a:t>Backups</a:t>
              </a:r>
            </a:p>
          </p:txBody>
        </p:sp>
        <p:sp>
          <p:nvSpPr>
            <p:cNvPr id="290" name="TextBox 289">
              <a:extLst>
                <a:ext uri="{FF2B5EF4-FFF2-40B4-BE49-F238E27FC236}">
                  <a16:creationId xmlns:a16="http://schemas.microsoft.com/office/drawing/2014/main" id="{7C2FF4A4-74D5-44FA-BAB0-38D6E708C9D1}"/>
                </a:ext>
              </a:extLst>
            </p:cNvPr>
            <p:cNvSpPr txBox="1"/>
            <p:nvPr/>
          </p:nvSpPr>
          <p:spPr>
            <a:xfrm>
              <a:off x="2031832" y="2609545"/>
              <a:ext cx="1294782" cy="23573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ZA" sz="75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 panose="020F0502020204030204"/>
                  <a:cs typeface="+mn-cs"/>
                </a:rPr>
                <a:t>Q1 2020</a:t>
              </a:r>
            </a:p>
          </p:txBody>
        </p:sp>
      </p:grpSp>
      <p:sp>
        <p:nvSpPr>
          <p:cNvPr id="291" name="Rectangle: Rounded Corners 166" descr="Grouping of Risk No28 under Identity and Access management category for Q1 2020.">
            <a:extLst>
              <a:ext uri="{FF2B5EF4-FFF2-40B4-BE49-F238E27FC236}">
                <a16:creationId xmlns:a16="http://schemas.microsoft.com/office/drawing/2014/main" id="{6DE05646-334F-46CE-BB86-ADF76A54CEBE}"/>
              </a:ext>
            </a:extLst>
          </p:cNvPr>
          <p:cNvSpPr/>
          <p:nvPr/>
        </p:nvSpPr>
        <p:spPr>
          <a:xfrm>
            <a:off x="1058867" y="3629062"/>
            <a:ext cx="1054800" cy="648000"/>
          </a:xfrm>
          <a:prstGeom prst="round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292" name="Group 291" title="Milestone">
            <a:extLst>
              <a:ext uri="{FF2B5EF4-FFF2-40B4-BE49-F238E27FC236}">
                <a16:creationId xmlns:a16="http://schemas.microsoft.com/office/drawing/2014/main" id="{1905DE1F-ACD9-42FA-967C-A01C8E2EB036}"/>
              </a:ext>
            </a:extLst>
          </p:cNvPr>
          <p:cNvGrpSpPr/>
          <p:nvPr/>
        </p:nvGrpSpPr>
        <p:grpSpPr>
          <a:xfrm>
            <a:off x="2390956" y="3694718"/>
            <a:ext cx="1037827" cy="480072"/>
            <a:chOff x="9977979" y="2272080"/>
            <a:chExt cx="1908305" cy="639153"/>
          </a:xfrm>
        </p:grpSpPr>
        <p:sp>
          <p:nvSpPr>
            <p:cNvPr id="293" name="TextBox 292">
              <a:extLst>
                <a:ext uri="{FF2B5EF4-FFF2-40B4-BE49-F238E27FC236}">
                  <a16:creationId xmlns:a16="http://schemas.microsoft.com/office/drawing/2014/main" id="{A1FDD61C-A2C1-4220-99A7-56FA0B661AC8}"/>
                </a:ext>
              </a:extLst>
            </p:cNvPr>
            <p:cNvSpPr txBox="1"/>
            <p:nvPr/>
          </p:nvSpPr>
          <p:spPr>
            <a:xfrm>
              <a:off x="9977979" y="2272080"/>
              <a:ext cx="1489697" cy="21544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ZA" sz="105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 panose="020F0502020204030204"/>
                  <a:cs typeface="+mn-cs"/>
                </a:rPr>
                <a:t> (Risk No19)</a:t>
              </a:r>
            </a:p>
          </p:txBody>
        </p:sp>
        <p:sp>
          <p:nvSpPr>
            <p:cNvPr id="294" name="TextBox 293">
              <a:extLst>
                <a:ext uri="{FF2B5EF4-FFF2-40B4-BE49-F238E27FC236}">
                  <a16:creationId xmlns:a16="http://schemas.microsoft.com/office/drawing/2014/main" id="{C46569EF-1D4D-4C5F-B280-4FD46ECE884F}"/>
                </a:ext>
              </a:extLst>
            </p:cNvPr>
            <p:cNvSpPr txBox="1"/>
            <p:nvPr/>
          </p:nvSpPr>
          <p:spPr>
            <a:xfrm>
              <a:off x="10054719" y="2475271"/>
              <a:ext cx="1831565" cy="30732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ZA" sz="75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 panose="020F0502020204030204"/>
                </a:rPr>
                <a:t>Data Security/ Systems</a:t>
              </a:r>
            </a:p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ZA" sz="75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  <a:cs typeface="+mn-cs"/>
              </a:endParaRPr>
            </a:p>
          </p:txBody>
        </p:sp>
        <p:sp>
          <p:nvSpPr>
            <p:cNvPr id="295" name="TextBox 294">
              <a:extLst>
                <a:ext uri="{FF2B5EF4-FFF2-40B4-BE49-F238E27FC236}">
                  <a16:creationId xmlns:a16="http://schemas.microsoft.com/office/drawing/2014/main" id="{577DF526-B3A4-4FA3-9ED0-4843D2A73C21}"/>
                </a:ext>
              </a:extLst>
            </p:cNvPr>
            <p:cNvSpPr txBox="1"/>
            <p:nvPr/>
          </p:nvSpPr>
          <p:spPr>
            <a:xfrm>
              <a:off x="10066395" y="2675496"/>
              <a:ext cx="1294780" cy="23573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ZA" sz="75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 panose="020F0502020204030204"/>
                  <a:cs typeface="+mn-cs"/>
                </a:rPr>
                <a:t>Q2 2020</a:t>
              </a:r>
            </a:p>
          </p:txBody>
        </p:sp>
      </p:grpSp>
      <p:sp>
        <p:nvSpPr>
          <p:cNvPr id="296" name="Rectangle: Rounded Corners 174" descr="Grouping of Risk No19 under Data Security/Systems category for Q2 2020.">
            <a:extLst>
              <a:ext uri="{FF2B5EF4-FFF2-40B4-BE49-F238E27FC236}">
                <a16:creationId xmlns:a16="http://schemas.microsoft.com/office/drawing/2014/main" id="{EF80C7B6-FBE6-43D6-840D-F79C132D0226}"/>
              </a:ext>
            </a:extLst>
          </p:cNvPr>
          <p:cNvSpPr/>
          <p:nvPr/>
        </p:nvSpPr>
        <p:spPr>
          <a:xfrm>
            <a:off x="2352853" y="3622712"/>
            <a:ext cx="1054844" cy="648072"/>
          </a:xfrm>
          <a:prstGeom prst="round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8" name="Rectangle: Rounded Corners 2" descr="Grouping of Risk No15 under Back Ups category for Q1 2020.">
            <a:extLst>
              <a:ext uri="{FF2B5EF4-FFF2-40B4-BE49-F238E27FC236}">
                <a16:creationId xmlns:a16="http://schemas.microsoft.com/office/drawing/2014/main" id="{DD629A56-6756-4C3D-B7AA-A76F41FEF7BF}"/>
              </a:ext>
            </a:extLst>
          </p:cNvPr>
          <p:cNvSpPr/>
          <p:nvPr/>
        </p:nvSpPr>
        <p:spPr>
          <a:xfrm>
            <a:off x="1056709" y="4342792"/>
            <a:ext cx="1054800" cy="648000"/>
          </a:xfrm>
          <a:prstGeom prst="round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9" name="Rectangle: Rounded Corners 186" descr="Grouping of Risk No18 under Security Awareness Training category for Q2 2020.">
            <a:extLst>
              <a:ext uri="{FF2B5EF4-FFF2-40B4-BE49-F238E27FC236}">
                <a16:creationId xmlns:a16="http://schemas.microsoft.com/office/drawing/2014/main" id="{F8614CE8-5F15-439A-B267-4B0BDCD3CF57}"/>
              </a:ext>
            </a:extLst>
          </p:cNvPr>
          <p:cNvSpPr/>
          <p:nvPr/>
        </p:nvSpPr>
        <p:spPr>
          <a:xfrm>
            <a:off x="2334116" y="4360612"/>
            <a:ext cx="1605951" cy="648000"/>
          </a:xfrm>
          <a:prstGeom prst="round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01" name="TextBox 300">
            <a:extLst>
              <a:ext uri="{FF2B5EF4-FFF2-40B4-BE49-F238E27FC236}">
                <a16:creationId xmlns:a16="http://schemas.microsoft.com/office/drawing/2014/main" id="{14657971-153E-430B-80D6-88527CB8F124}"/>
              </a:ext>
            </a:extLst>
          </p:cNvPr>
          <p:cNvSpPr txBox="1"/>
          <p:nvPr/>
        </p:nvSpPr>
        <p:spPr>
          <a:xfrm>
            <a:off x="2382570" y="4372757"/>
            <a:ext cx="994759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ZA" sz="105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  <a:cs typeface="+mn-cs"/>
              </a:rPr>
              <a:t> (Risk No18)</a:t>
            </a:r>
          </a:p>
        </p:txBody>
      </p:sp>
      <p:sp>
        <p:nvSpPr>
          <p:cNvPr id="303" name="Rectangle: Rounded Corners 138" title="Milestone Graphic">
            <a:extLst>
              <a:ext uri="{FF2B5EF4-FFF2-40B4-BE49-F238E27FC236}">
                <a16:creationId xmlns:a16="http://schemas.microsoft.com/office/drawing/2014/main" id="{0C86BBBF-4E76-4141-AB9B-0EF9A7B1EF7C}"/>
              </a:ext>
            </a:extLst>
          </p:cNvPr>
          <p:cNvSpPr/>
          <p:nvPr/>
        </p:nvSpPr>
        <p:spPr>
          <a:xfrm>
            <a:off x="4083208" y="4135897"/>
            <a:ext cx="1577541" cy="144013"/>
          </a:xfrm>
          <a:prstGeom prst="roundRect">
            <a:avLst>
              <a:gd name="adj" fmla="val 50000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04" name="Rectangle: Rounded Corners 138" title="Milestone Graphic">
            <a:extLst>
              <a:ext uri="{FF2B5EF4-FFF2-40B4-BE49-F238E27FC236}">
                <a16:creationId xmlns:a16="http://schemas.microsoft.com/office/drawing/2014/main" id="{0C86BBBF-4E76-4141-AB9B-0EF9A7B1EF7C}"/>
              </a:ext>
            </a:extLst>
          </p:cNvPr>
          <p:cNvSpPr/>
          <p:nvPr/>
        </p:nvSpPr>
        <p:spPr>
          <a:xfrm>
            <a:off x="5884563" y="4131336"/>
            <a:ext cx="1050385" cy="144013"/>
          </a:xfrm>
          <a:prstGeom prst="roundRect">
            <a:avLst>
              <a:gd name="adj" fmla="val 50000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05" name="Rectangle: Rounded Corners 138" title="Milestone Graphic">
            <a:extLst>
              <a:ext uri="{FF2B5EF4-FFF2-40B4-BE49-F238E27FC236}">
                <a16:creationId xmlns:a16="http://schemas.microsoft.com/office/drawing/2014/main" id="{0C86BBBF-4E76-4141-AB9B-0EF9A7B1EF7C}"/>
              </a:ext>
            </a:extLst>
          </p:cNvPr>
          <p:cNvSpPr/>
          <p:nvPr/>
        </p:nvSpPr>
        <p:spPr>
          <a:xfrm>
            <a:off x="7063714" y="4854591"/>
            <a:ext cx="1050385" cy="144013"/>
          </a:xfrm>
          <a:prstGeom prst="roundRect">
            <a:avLst>
              <a:gd name="adj" fmla="val 50000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06" name="Rectangle: Rounded Corners 138" title="Milestone Graphic">
            <a:extLst>
              <a:ext uri="{FF2B5EF4-FFF2-40B4-BE49-F238E27FC236}">
                <a16:creationId xmlns:a16="http://schemas.microsoft.com/office/drawing/2014/main" id="{0C86BBBF-4E76-4141-AB9B-0EF9A7B1EF7C}"/>
              </a:ext>
            </a:extLst>
          </p:cNvPr>
          <p:cNvSpPr/>
          <p:nvPr/>
        </p:nvSpPr>
        <p:spPr>
          <a:xfrm>
            <a:off x="4087400" y="4851413"/>
            <a:ext cx="2870409" cy="144013"/>
          </a:xfrm>
          <a:prstGeom prst="roundRect">
            <a:avLst>
              <a:gd name="adj" fmla="val 50000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 dirty="0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307" name="Group 306" title="Milestone">
            <a:extLst>
              <a:ext uri="{FF2B5EF4-FFF2-40B4-BE49-F238E27FC236}">
                <a16:creationId xmlns:a16="http://schemas.microsoft.com/office/drawing/2014/main" id="{0A8301DB-EB1B-45A4-8A66-C93B4E2A6D4A}"/>
              </a:ext>
            </a:extLst>
          </p:cNvPr>
          <p:cNvGrpSpPr/>
          <p:nvPr/>
        </p:nvGrpSpPr>
        <p:grpSpPr>
          <a:xfrm>
            <a:off x="4145992" y="3694716"/>
            <a:ext cx="1527898" cy="478227"/>
            <a:chOff x="10142291" y="2290506"/>
            <a:chExt cx="1562085" cy="637636"/>
          </a:xfrm>
        </p:grpSpPr>
        <p:sp>
          <p:nvSpPr>
            <p:cNvPr id="308" name="TextBox 307">
              <a:extLst>
                <a:ext uri="{FF2B5EF4-FFF2-40B4-BE49-F238E27FC236}">
                  <a16:creationId xmlns:a16="http://schemas.microsoft.com/office/drawing/2014/main" id="{197E51A1-E1F6-45F4-A4EF-12BF30105BBC}"/>
                </a:ext>
              </a:extLst>
            </p:cNvPr>
            <p:cNvSpPr txBox="1"/>
            <p:nvPr/>
          </p:nvSpPr>
          <p:spPr>
            <a:xfrm>
              <a:off x="10142291" y="2290506"/>
              <a:ext cx="153380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ZA" sz="105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 panose="020F0502020204030204"/>
                  <a:cs typeface="+mn-cs"/>
                </a:rPr>
                <a:t>(Risk No14) </a:t>
              </a:r>
            </a:p>
          </p:txBody>
        </p:sp>
        <p:sp>
          <p:nvSpPr>
            <p:cNvPr id="309" name="TextBox 308">
              <a:extLst>
                <a:ext uri="{FF2B5EF4-FFF2-40B4-BE49-F238E27FC236}">
                  <a16:creationId xmlns:a16="http://schemas.microsoft.com/office/drawing/2014/main" id="{9041268C-6C22-4D4A-9A5B-C9D861BB2400}"/>
                </a:ext>
              </a:extLst>
            </p:cNvPr>
            <p:cNvSpPr txBox="1"/>
            <p:nvPr/>
          </p:nvSpPr>
          <p:spPr>
            <a:xfrm>
              <a:off x="10148126" y="2509088"/>
              <a:ext cx="1556250" cy="30777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ZA" sz="75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 panose="020F0502020204030204"/>
                </a:rPr>
                <a:t>Security by Design</a:t>
              </a:r>
            </a:p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ZA" sz="75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  <a:cs typeface="+mn-cs"/>
              </a:endParaRPr>
            </a:p>
          </p:txBody>
        </p:sp>
        <p:sp>
          <p:nvSpPr>
            <p:cNvPr id="311" name="TextBox 310">
              <a:extLst>
                <a:ext uri="{FF2B5EF4-FFF2-40B4-BE49-F238E27FC236}">
                  <a16:creationId xmlns:a16="http://schemas.microsoft.com/office/drawing/2014/main" id="{6E9EF2C2-9173-433A-AC13-538C80125506}"/>
                </a:ext>
              </a:extLst>
            </p:cNvPr>
            <p:cNvSpPr txBox="1"/>
            <p:nvPr/>
          </p:nvSpPr>
          <p:spPr>
            <a:xfrm>
              <a:off x="10148128" y="2692405"/>
              <a:ext cx="1294781" cy="23573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ZA" sz="75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 panose="020F0502020204030204"/>
                  <a:cs typeface="+mn-cs"/>
                </a:rPr>
                <a:t>Q3 2020</a:t>
              </a:r>
            </a:p>
          </p:txBody>
        </p:sp>
      </p:grpSp>
      <p:grpSp>
        <p:nvGrpSpPr>
          <p:cNvPr id="319" name="Group 318" title="Milestone Text">
            <a:extLst>
              <a:ext uri="{FF2B5EF4-FFF2-40B4-BE49-F238E27FC236}">
                <a16:creationId xmlns:a16="http://schemas.microsoft.com/office/drawing/2014/main" id="{2D0B90D9-188A-45E9-B079-2E882101A920}"/>
              </a:ext>
            </a:extLst>
          </p:cNvPr>
          <p:cNvGrpSpPr/>
          <p:nvPr/>
        </p:nvGrpSpPr>
        <p:grpSpPr>
          <a:xfrm>
            <a:off x="4155211" y="4387618"/>
            <a:ext cx="2016224" cy="478645"/>
            <a:chOff x="2154216" y="2195033"/>
            <a:chExt cx="3426752" cy="650250"/>
          </a:xfrm>
        </p:grpSpPr>
        <p:sp>
          <p:nvSpPr>
            <p:cNvPr id="320" name="TextBox 319">
              <a:extLst>
                <a:ext uri="{FF2B5EF4-FFF2-40B4-BE49-F238E27FC236}">
                  <a16:creationId xmlns:a16="http://schemas.microsoft.com/office/drawing/2014/main" id="{468579F7-F764-40BE-A779-444EDA72E0EA}"/>
                </a:ext>
              </a:extLst>
            </p:cNvPr>
            <p:cNvSpPr txBox="1"/>
            <p:nvPr/>
          </p:nvSpPr>
          <p:spPr>
            <a:xfrm>
              <a:off x="2154218" y="2195033"/>
              <a:ext cx="3014835" cy="21951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ZA" sz="105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 panose="020F0502020204030204"/>
                  <a:cs typeface="+mn-cs"/>
                </a:rPr>
                <a:t>(Risk No20)</a:t>
              </a:r>
            </a:p>
          </p:txBody>
        </p:sp>
        <p:sp>
          <p:nvSpPr>
            <p:cNvPr id="321" name="TextBox 320">
              <a:extLst>
                <a:ext uri="{FF2B5EF4-FFF2-40B4-BE49-F238E27FC236}">
                  <a16:creationId xmlns:a16="http://schemas.microsoft.com/office/drawing/2014/main" id="{3516353C-64E2-4120-8215-56AB176D4BB5}"/>
                </a:ext>
              </a:extLst>
            </p:cNvPr>
            <p:cNvSpPr txBox="1"/>
            <p:nvPr/>
          </p:nvSpPr>
          <p:spPr>
            <a:xfrm>
              <a:off x="2159519" y="2390677"/>
              <a:ext cx="3421449" cy="15679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ZA" sz="75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 panose="020F0502020204030204"/>
                </a:rPr>
                <a:t>Vulnerability Management</a:t>
              </a:r>
            </a:p>
          </p:txBody>
        </p:sp>
        <p:sp>
          <p:nvSpPr>
            <p:cNvPr id="322" name="TextBox 321">
              <a:extLst>
                <a:ext uri="{FF2B5EF4-FFF2-40B4-BE49-F238E27FC236}">
                  <a16:creationId xmlns:a16="http://schemas.microsoft.com/office/drawing/2014/main" id="{7C2FF4A4-74D5-44FA-BAB0-38D6E708C9D1}"/>
                </a:ext>
              </a:extLst>
            </p:cNvPr>
            <p:cNvSpPr txBox="1"/>
            <p:nvPr/>
          </p:nvSpPr>
          <p:spPr>
            <a:xfrm>
              <a:off x="2154216" y="2609545"/>
              <a:ext cx="1294783" cy="23573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ZA" sz="75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 panose="020F0502020204030204"/>
                  <a:cs typeface="+mn-cs"/>
                </a:rPr>
                <a:t>Q3 2020</a:t>
              </a:r>
            </a:p>
          </p:txBody>
        </p:sp>
      </p:grpSp>
      <p:sp>
        <p:nvSpPr>
          <p:cNvPr id="323" name="Rectangle: Rounded Corners 166" descr="Grouping of Risk No14 under Secure by Design category for Q3 2020.">
            <a:extLst>
              <a:ext uri="{FF2B5EF4-FFF2-40B4-BE49-F238E27FC236}">
                <a16:creationId xmlns:a16="http://schemas.microsoft.com/office/drawing/2014/main" id="{6DE05646-334F-46CE-BB86-ADF76A54CEBE}"/>
              </a:ext>
            </a:extLst>
          </p:cNvPr>
          <p:cNvSpPr/>
          <p:nvPr/>
        </p:nvSpPr>
        <p:spPr>
          <a:xfrm>
            <a:off x="4083207" y="3633626"/>
            <a:ext cx="1584172" cy="648000"/>
          </a:xfrm>
          <a:prstGeom prst="round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324" name="Group 323" title="Milestone">
            <a:extLst>
              <a:ext uri="{FF2B5EF4-FFF2-40B4-BE49-F238E27FC236}">
                <a16:creationId xmlns:a16="http://schemas.microsoft.com/office/drawing/2014/main" id="{1905DE1F-ACD9-42FA-967C-A01C8E2EB036}"/>
              </a:ext>
            </a:extLst>
          </p:cNvPr>
          <p:cNvGrpSpPr/>
          <p:nvPr/>
        </p:nvGrpSpPr>
        <p:grpSpPr>
          <a:xfrm>
            <a:off x="5921505" y="3699284"/>
            <a:ext cx="1042019" cy="492773"/>
            <a:chOff x="9977979" y="2272080"/>
            <a:chExt cx="1916013" cy="656062"/>
          </a:xfrm>
        </p:grpSpPr>
        <p:sp>
          <p:nvSpPr>
            <p:cNvPr id="325" name="TextBox 324">
              <a:extLst>
                <a:ext uri="{FF2B5EF4-FFF2-40B4-BE49-F238E27FC236}">
                  <a16:creationId xmlns:a16="http://schemas.microsoft.com/office/drawing/2014/main" id="{A1FDD61C-A2C1-4220-99A7-56FA0B661AC8}"/>
                </a:ext>
              </a:extLst>
            </p:cNvPr>
            <p:cNvSpPr txBox="1"/>
            <p:nvPr/>
          </p:nvSpPr>
          <p:spPr>
            <a:xfrm>
              <a:off x="9977979" y="2272080"/>
              <a:ext cx="1489697" cy="21544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ZA" sz="105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 panose="020F0502020204030204"/>
                  <a:cs typeface="+mn-cs"/>
                </a:rPr>
                <a:t> (Risk No30)</a:t>
              </a:r>
            </a:p>
          </p:txBody>
        </p:sp>
        <p:sp>
          <p:nvSpPr>
            <p:cNvPr id="326" name="TextBox 325">
              <a:extLst>
                <a:ext uri="{FF2B5EF4-FFF2-40B4-BE49-F238E27FC236}">
                  <a16:creationId xmlns:a16="http://schemas.microsoft.com/office/drawing/2014/main" id="{C46569EF-1D4D-4C5F-B280-4FD46ECE884F}"/>
                </a:ext>
              </a:extLst>
            </p:cNvPr>
            <p:cNvSpPr txBox="1"/>
            <p:nvPr/>
          </p:nvSpPr>
          <p:spPr>
            <a:xfrm>
              <a:off x="10066395" y="2509087"/>
              <a:ext cx="1827597" cy="30732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ZA" sz="75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 panose="020F0502020204030204"/>
                </a:rPr>
                <a:t>Secure Configuration</a:t>
              </a:r>
            </a:p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ZA" sz="75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  <a:cs typeface="+mn-cs"/>
              </a:endParaRPr>
            </a:p>
          </p:txBody>
        </p:sp>
        <p:sp>
          <p:nvSpPr>
            <p:cNvPr id="327" name="TextBox 326">
              <a:extLst>
                <a:ext uri="{FF2B5EF4-FFF2-40B4-BE49-F238E27FC236}">
                  <a16:creationId xmlns:a16="http://schemas.microsoft.com/office/drawing/2014/main" id="{577DF526-B3A4-4FA3-9ED0-4843D2A73C21}"/>
                </a:ext>
              </a:extLst>
            </p:cNvPr>
            <p:cNvSpPr txBox="1"/>
            <p:nvPr/>
          </p:nvSpPr>
          <p:spPr>
            <a:xfrm>
              <a:off x="10066395" y="2692405"/>
              <a:ext cx="1294780" cy="23573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ZA" sz="75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 panose="020F0502020204030204"/>
                  <a:cs typeface="+mn-cs"/>
                </a:rPr>
                <a:t>Q3 2020</a:t>
              </a:r>
            </a:p>
          </p:txBody>
        </p:sp>
      </p:grpSp>
      <p:sp>
        <p:nvSpPr>
          <p:cNvPr id="328" name="Rectangle: Rounded Corners 174" descr="Grouping of Risk No30 under Secure Configuration category for Q3 2020.">
            <a:extLst>
              <a:ext uri="{FF2B5EF4-FFF2-40B4-BE49-F238E27FC236}">
                <a16:creationId xmlns:a16="http://schemas.microsoft.com/office/drawing/2014/main" id="{EF80C7B6-FBE6-43D6-840D-F79C132D0226}"/>
              </a:ext>
            </a:extLst>
          </p:cNvPr>
          <p:cNvSpPr/>
          <p:nvPr/>
        </p:nvSpPr>
        <p:spPr>
          <a:xfrm>
            <a:off x="5883402" y="3627276"/>
            <a:ext cx="1054844" cy="648072"/>
          </a:xfrm>
          <a:prstGeom prst="round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29" name="Rectangle: Rounded Corners 2" descr="Grouping of Risk No20 under Vulnerability management category for Q3 2020.">
            <a:extLst>
              <a:ext uri="{FF2B5EF4-FFF2-40B4-BE49-F238E27FC236}">
                <a16:creationId xmlns:a16="http://schemas.microsoft.com/office/drawing/2014/main" id="{DD629A56-6756-4C3D-B7AA-A76F41FEF7BF}"/>
              </a:ext>
            </a:extLst>
          </p:cNvPr>
          <p:cNvSpPr/>
          <p:nvPr/>
        </p:nvSpPr>
        <p:spPr>
          <a:xfrm>
            <a:off x="4081049" y="4347356"/>
            <a:ext cx="2882474" cy="648000"/>
          </a:xfrm>
          <a:prstGeom prst="round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30" name="Rectangle: Rounded Corners 186" descr="Grouping of Risk No3 under Service Protection category for Q4 2021.">
            <a:extLst>
              <a:ext uri="{FF2B5EF4-FFF2-40B4-BE49-F238E27FC236}">
                <a16:creationId xmlns:a16="http://schemas.microsoft.com/office/drawing/2014/main" id="{F8614CE8-5F15-439A-B267-4B0BDCD3CF57}"/>
              </a:ext>
            </a:extLst>
          </p:cNvPr>
          <p:cNvSpPr/>
          <p:nvPr/>
        </p:nvSpPr>
        <p:spPr>
          <a:xfrm>
            <a:off x="7060851" y="4365176"/>
            <a:ext cx="1054800" cy="648000"/>
          </a:xfrm>
          <a:prstGeom prst="round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31" name="TextBox 330">
            <a:extLst>
              <a:ext uri="{FF2B5EF4-FFF2-40B4-BE49-F238E27FC236}">
                <a16:creationId xmlns:a16="http://schemas.microsoft.com/office/drawing/2014/main" id="{14657971-153E-430B-80D6-88527CB8F124}"/>
              </a:ext>
            </a:extLst>
          </p:cNvPr>
          <p:cNvSpPr txBox="1"/>
          <p:nvPr/>
        </p:nvSpPr>
        <p:spPr>
          <a:xfrm>
            <a:off x="7109305" y="4377321"/>
            <a:ext cx="994759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ZA" sz="105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  <a:cs typeface="+mn-cs"/>
              </a:rPr>
              <a:t> (Risk No3)</a:t>
            </a:r>
          </a:p>
        </p:txBody>
      </p:sp>
      <p:sp>
        <p:nvSpPr>
          <p:cNvPr id="333" name="TextBox 332">
            <a:extLst>
              <a:ext uri="{FF2B5EF4-FFF2-40B4-BE49-F238E27FC236}">
                <a16:creationId xmlns:a16="http://schemas.microsoft.com/office/drawing/2014/main" id="{3516353C-64E2-4120-8215-56AB176D4BB5}"/>
              </a:ext>
            </a:extLst>
          </p:cNvPr>
          <p:cNvSpPr txBox="1"/>
          <p:nvPr/>
        </p:nvSpPr>
        <p:spPr>
          <a:xfrm>
            <a:off x="7078386" y="4563746"/>
            <a:ext cx="2013104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ZA" sz="75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Service Protection</a:t>
            </a:r>
          </a:p>
        </p:txBody>
      </p:sp>
      <p:sp>
        <p:nvSpPr>
          <p:cNvPr id="334" name="TextBox 333">
            <a:extLst>
              <a:ext uri="{FF2B5EF4-FFF2-40B4-BE49-F238E27FC236}">
                <a16:creationId xmlns:a16="http://schemas.microsoft.com/office/drawing/2014/main" id="{7C2FF4A4-74D5-44FA-BAB0-38D6E708C9D1}"/>
              </a:ext>
            </a:extLst>
          </p:cNvPr>
          <p:cNvSpPr txBox="1"/>
          <p:nvPr/>
        </p:nvSpPr>
        <p:spPr>
          <a:xfrm>
            <a:off x="7145427" y="4692157"/>
            <a:ext cx="761821" cy="17352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ZA" sz="75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  <a:cs typeface="+mn-cs"/>
              </a:rPr>
              <a:t>Q4 2021</a:t>
            </a:r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E0098DB4-24C1-4ECD-8740-3828BC92ECD8}"/>
              </a:ext>
            </a:extLst>
          </p:cNvPr>
          <p:cNvSpPr/>
          <p:nvPr/>
        </p:nvSpPr>
        <p:spPr>
          <a:xfrm>
            <a:off x="1235064" y="6382741"/>
            <a:ext cx="465192" cy="17767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b="1" dirty="0">
                <a:solidFill>
                  <a:prstClr val="white"/>
                </a:solidFill>
                <a:latin typeface="Calibri" panose="020F0502020204030204"/>
              </a:rPr>
              <a:t>Q1</a:t>
            </a:r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E1213F76-D1C4-4EA8-82D3-1355FEB504F7}"/>
              </a:ext>
            </a:extLst>
          </p:cNvPr>
          <p:cNvSpPr/>
          <p:nvPr/>
        </p:nvSpPr>
        <p:spPr>
          <a:xfrm>
            <a:off x="2547999" y="6372726"/>
            <a:ext cx="465192" cy="17767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b="1" dirty="0">
                <a:solidFill>
                  <a:prstClr val="white"/>
                </a:solidFill>
                <a:latin typeface="Calibri" panose="020F0502020204030204"/>
              </a:rPr>
              <a:t>Q2</a:t>
            </a:r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DF67731E-FAFB-43F9-8069-ABE853DEE7C0}"/>
              </a:ext>
            </a:extLst>
          </p:cNvPr>
          <p:cNvSpPr/>
          <p:nvPr/>
        </p:nvSpPr>
        <p:spPr>
          <a:xfrm>
            <a:off x="3836430" y="6382741"/>
            <a:ext cx="465192" cy="17767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b="1" dirty="0">
                <a:solidFill>
                  <a:prstClr val="white"/>
                </a:solidFill>
                <a:latin typeface="Calibri" panose="020F0502020204030204"/>
              </a:rPr>
              <a:t>Q3</a:t>
            </a:r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6B957BD1-39EF-4E63-9994-EA3EA28B58D7}"/>
              </a:ext>
            </a:extLst>
          </p:cNvPr>
          <p:cNvSpPr/>
          <p:nvPr/>
        </p:nvSpPr>
        <p:spPr>
          <a:xfrm>
            <a:off x="5263011" y="6382741"/>
            <a:ext cx="465192" cy="17767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b="1" dirty="0">
                <a:solidFill>
                  <a:prstClr val="white"/>
                </a:solidFill>
                <a:latin typeface="Calibri" panose="020F0502020204030204"/>
              </a:rPr>
              <a:t>Q4</a:t>
            </a:r>
          </a:p>
        </p:txBody>
      </p:sp>
      <p:sp>
        <p:nvSpPr>
          <p:cNvPr id="132" name="Oval 131">
            <a:extLst>
              <a:ext uri="{FF2B5EF4-FFF2-40B4-BE49-F238E27FC236}">
                <a16:creationId xmlns:a16="http://schemas.microsoft.com/office/drawing/2014/main" id="{12C2FBA1-12D5-4D55-9B3C-ECDE3C17363E}"/>
              </a:ext>
            </a:extLst>
          </p:cNvPr>
          <p:cNvSpPr/>
          <p:nvPr/>
        </p:nvSpPr>
        <p:spPr>
          <a:xfrm>
            <a:off x="6715429" y="6347666"/>
            <a:ext cx="465192" cy="17767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b="1" dirty="0">
                <a:solidFill>
                  <a:prstClr val="white"/>
                </a:solidFill>
                <a:latin typeface="Calibri" panose="020F0502020204030204"/>
              </a:rPr>
              <a:t>Q1</a:t>
            </a:r>
          </a:p>
        </p:txBody>
      </p:sp>
      <p:sp>
        <p:nvSpPr>
          <p:cNvPr id="134" name="Oval 133">
            <a:extLst>
              <a:ext uri="{FF2B5EF4-FFF2-40B4-BE49-F238E27FC236}">
                <a16:creationId xmlns:a16="http://schemas.microsoft.com/office/drawing/2014/main" id="{58E8AAD9-9E99-4D7B-BC3B-FB80CFC14E5A}"/>
              </a:ext>
            </a:extLst>
          </p:cNvPr>
          <p:cNvSpPr/>
          <p:nvPr/>
        </p:nvSpPr>
        <p:spPr>
          <a:xfrm>
            <a:off x="8028364" y="6337651"/>
            <a:ext cx="465192" cy="17767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b="1" dirty="0">
                <a:solidFill>
                  <a:prstClr val="white"/>
                </a:solidFill>
                <a:latin typeface="Calibri" panose="020F0502020204030204"/>
              </a:rPr>
              <a:t>Q2</a:t>
            </a:r>
          </a:p>
        </p:txBody>
      </p:sp>
      <p:sp>
        <p:nvSpPr>
          <p:cNvPr id="136" name="Oval 135">
            <a:extLst>
              <a:ext uri="{FF2B5EF4-FFF2-40B4-BE49-F238E27FC236}">
                <a16:creationId xmlns:a16="http://schemas.microsoft.com/office/drawing/2014/main" id="{0A3C5F12-686E-4D82-8AA0-37AEFEB7CFB5}"/>
              </a:ext>
            </a:extLst>
          </p:cNvPr>
          <p:cNvSpPr/>
          <p:nvPr/>
        </p:nvSpPr>
        <p:spPr>
          <a:xfrm>
            <a:off x="9316795" y="6347666"/>
            <a:ext cx="465192" cy="17767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b="1" dirty="0">
                <a:solidFill>
                  <a:prstClr val="white"/>
                </a:solidFill>
                <a:latin typeface="Calibri" panose="020F0502020204030204"/>
              </a:rPr>
              <a:t>Q3</a:t>
            </a:r>
          </a:p>
        </p:txBody>
      </p:sp>
      <p:sp>
        <p:nvSpPr>
          <p:cNvPr id="137" name="Oval 136">
            <a:extLst>
              <a:ext uri="{FF2B5EF4-FFF2-40B4-BE49-F238E27FC236}">
                <a16:creationId xmlns:a16="http://schemas.microsoft.com/office/drawing/2014/main" id="{5A81FD22-1123-4959-BBDC-83AA80A34567}"/>
              </a:ext>
            </a:extLst>
          </p:cNvPr>
          <p:cNvSpPr/>
          <p:nvPr/>
        </p:nvSpPr>
        <p:spPr>
          <a:xfrm>
            <a:off x="10743376" y="6347666"/>
            <a:ext cx="465192" cy="17767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b="1" dirty="0">
                <a:solidFill>
                  <a:prstClr val="white"/>
                </a:solidFill>
                <a:latin typeface="Calibri" panose="020F0502020204030204"/>
              </a:rPr>
              <a:t>Q4</a:t>
            </a: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B6026ACA-A1DD-4FCF-98E8-8C17C763E8D8}"/>
              </a:ext>
            </a:extLst>
          </p:cNvPr>
          <p:cNvSpPr txBox="1"/>
          <p:nvPr/>
        </p:nvSpPr>
        <p:spPr>
          <a:xfrm>
            <a:off x="907880" y="6638875"/>
            <a:ext cx="839215" cy="17680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ZA" sz="750" b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  <a:cs typeface="+mn-cs"/>
              </a:rPr>
              <a:t>2021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7EF11460-DE68-4EC6-868C-6A4A34CB2D4C}"/>
              </a:ext>
            </a:extLst>
          </p:cNvPr>
          <p:cNvSpPr txBox="1"/>
          <p:nvPr/>
        </p:nvSpPr>
        <p:spPr>
          <a:xfrm>
            <a:off x="6487973" y="6612352"/>
            <a:ext cx="839215" cy="17680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ZA" sz="750" b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  <a:cs typeface="+mn-cs"/>
              </a:rPr>
              <a:t>2022</a:t>
            </a:r>
          </a:p>
        </p:txBody>
      </p:sp>
      <p:sp>
        <p:nvSpPr>
          <p:cNvPr id="144" name="Star: 5 Points 143" descr="Milestone description of Objective A met.">
            <a:extLst>
              <a:ext uri="{FF2B5EF4-FFF2-40B4-BE49-F238E27FC236}">
                <a16:creationId xmlns:a16="http://schemas.microsoft.com/office/drawing/2014/main" id="{E3C589F3-ED9B-4D90-BBD9-899D03E7603D}"/>
              </a:ext>
            </a:extLst>
          </p:cNvPr>
          <p:cNvSpPr/>
          <p:nvPr/>
        </p:nvSpPr>
        <p:spPr>
          <a:xfrm>
            <a:off x="5712742" y="2676968"/>
            <a:ext cx="89608" cy="93724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D5D911B8-BD2D-4190-9471-F087BE4616AF}"/>
              </a:ext>
            </a:extLst>
          </p:cNvPr>
          <p:cNvSpPr txBox="1"/>
          <p:nvPr/>
        </p:nvSpPr>
        <p:spPr>
          <a:xfrm>
            <a:off x="5921505" y="2683332"/>
            <a:ext cx="87262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defTabSz="1219170">
              <a:defRPr/>
            </a:pPr>
            <a:r>
              <a:rPr lang="en-GB" sz="800" dirty="0"/>
              <a:t>Objective A met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E67CD3F-6283-A994-4EEA-A12ACC046300}"/>
              </a:ext>
            </a:extLst>
          </p:cNvPr>
          <p:cNvSpPr txBox="1"/>
          <p:nvPr/>
        </p:nvSpPr>
        <p:spPr>
          <a:xfrm>
            <a:off x="386967" y="6632205"/>
            <a:ext cx="110690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Further Information: </a:t>
            </a:r>
            <a:r>
              <a:rPr lang="en-US" sz="10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is a suggested format for a Gantt Chart. </a:t>
            </a:r>
            <a:r>
              <a:rPr lang="en-GB" sz="10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OES can choose either Gantt format; they do not need to complete both.</a:t>
            </a:r>
            <a:endParaRPr lang="en-US" sz="1000" b="1" dirty="0">
              <a:effectLst/>
              <a:latin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BJPseudoFooter">
            <a:extLst>
              <a:ext uri="{FF2B5EF4-FFF2-40B4-BE49-F238E27FC236}">
                <a16:creationId xmlns:a16="http://schemas.microsoft.com/office/drawing/2014/main" id="{4D44762E-673E-E2CB-7C28-F51869EDF0D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863404" y="6488668"/>
            <a:ext cx="465192" cy="3693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lang="en-GB" sz="900">
                <a:solidFill>
                  <a:srgbClr val="000000"/>
                </a:solidFill>
                <a:latin typeface="Verdana" panose="020B0604030504040204" pitchFamily="34" charset="0"/>
              </a:rPr>
              <a:t>       
  </a:t>
            </a:r>
          </a:p>
        </p:txBody>
      </p:sp>
    </p:spTree>
    <p:extLst>
      <p:ext uri="{BB962C8B-B14F-4D97-AF65-F5344CB8AC3E}">
        <p14:creationId xmlns:p14="http://schemas.microsoft.com/office/powerpoint/2010/main" val="2763340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ut/>
      </p:transition>
    </mc:Choice>
    <mc:Fallback xmlns="">
      <p:transition>
        <p:cut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Straight Connector 45" title="callout lines">
            <a:extLst>
              <a:ext uri="{FF2B5EF4-FFF2-40B4-BE49-F238E27FC236}">
                <a16:creationId xmlns:a16="http://schemas.microsoft.com/office/drawing/2014/main" id="{BDE716C9-4F7D-4C14-9DD7-E104B8688070}"/>
              </a:ext>
            </a:extLst>
          </p:cNvPr>
          <p:cNvCxnSpPr>
            <a:cxnSpLocks/>
          </p:cNvCxnSpPr>
          <p:nvPr/>
        </p:nvCxnSpPr>
        <p:spPr>
          <a:xfrm>
            <a:off x="191344" y="4037748"/>
            <a:ext cx="0" cy="1037538"/>
          </a:xfrm>
          <a:prstGeom prst="line">
            <a:avLst/>
          </a:prstGeom>
          <a:ln cmpd="sng">
            <a:solidFill>
              <a:schemeClr val="bg1">
                <a:lumMod val="85000"/>
              </a:schemeClr>
            </a:solidFill>
            <a:prstDash val="sysDash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7" name="Rectangle 226"/>
          <p:cNvSpPr/>
          <p:nvPr/>
        </p:nvSpPr>
        <p:spPr>
          <a:xfrm>
            <a:off x="241024" y="1547064"/>
            <a:ext cx="621616" cy="1809928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100" b="1" dirty="0">
                <a:solidFill>
                  <a:prstClr val="black"/>
                </a:solidFill>
                <a:latin typeface="Calibri" panose="020F0502020204030204"/>
              </a:rPr>
              <a:t>C</a:t>
            </a:r>
          </a:p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100" b="1" dirty="0">
                <a:solidFill>
                  <a:prstClr val="black"/>
                </a:solidFill>
                <a:latin typeface="Calibri" panose="020F0502020204030204"/>
              </a:rPr>
              <a:t>Detecting Cyber Security Events</a:t>
            </a:r>
          </a:p>
        </p:txBody>
      </p:sp>
      <p:sp>
        <p:nvSpPr>
          <p:cNvPr id="226" name="Rectangle 225"/>
          <p:cNvSpPr/>
          <p:nvPr/>
        </p:nvSpPr>
        <p:spPr>
          <a:xfrm>
            <a:off x="248746" y="3584059"/>
            <a:ext cx="651827" cy="302842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100" b="1" dirty="0">
                <a:solidFill>
                  <a:prstClr val="black"/>
                </a:solidFill>
                <a:latin typeface="Calibri" panose="020F0502020204030204"/>
              </a:rPr>
              <a:t>D</a:t>
            </a:r>
          </a:p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100" b="1" dirty="0">
                <a:solidFill>
                  <a:prstClr val="black"/>
                </a:solidFill>
                <a:latin typeface="Calibri" panose="020F0502020204030204"/>
              </a:rPr>
              <a:t>Minimising Impact Cyber Incidents</a:t>
            </a:r>
          </a:p>
        </p:txBody>
      </p:sp>
      <p:cxnSp>
        <p:nvCxnSpPr>
          <p:cNvPr id="298" name="Straight Connector 297" descr="Horizontal line between Objective C and Objective D.">
            <a:extLst>
              <a:ext uri="{FF2B5EF4-FFF2-40B4-BE49-F238E27FC236}">
                <a16:creationId xmlns:a16="http://schemas.microsoft.com/office/drawing/2014/main" id="{563744F9-6C0E-4CA4-9A0F-25F69C440048}"/>
              </a:ext>
            </a:extLst>
          </p:cNvPr>
          <p:cNvCxnSpPr>
            <a:cxnSpLocks/>
          </p:cNvCxnSpPr>
          <p:nvPr/>
        </p:nvCxnSpPr>
        <p:spPr>
          <a:xfrm>
            <a:off x="248746" y="3429000"/>
            <a:ext cx="11679902" cy="0"/>
          </a:xfrm>
          <a:prstGeom prst="line">
            <a:avLst/>
          </a:prstGeom>
          <a:ln w="317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138" name="Group 137" descr="Grouping of Risk No13 under Security monitoring category for Q1 2020.">
            <a:extLst>
              <a:ext uri="{FF2B5EF4-FFF2-40B4-BE49-F238E27FC236}">
                <a16:creationId xmlns:a16="http://schemas.microsoft.com/office/drawing/2014/main" id="{D9ECC6BD-349C-40F9-8A57-E90146CA461B}"/>
              </a:ext>
            </a:extLst>
          </p:cNvPr>
          <p:cNvGrpSpPr/>
          <p:nvPr/>
        </p:nvGrpSpPr>
        <p:grpSpPr>
          <a:xfrm>
            <a:off x="1080663" y="1605145"/>
            <a:ext cx="3087197" cy="572586"/>
            <a:chOff x="7198845" y="2181962"/>
            <a:chExt cx="1862972" cy="763448"/>
          </a:xfrm>
        </p:grpSpPr>
        <p:grpSp>
          <p:nvGrpSpPr>
            <p:cNvPr id="142" name="Group 141" title="Milestone">
              <a:extLst>
                <a:ext uri="{FF2B5EF4-FFF2-40B4-BE49-F238E27FC236}">
                  <a16:creationId xmlns:a16="http://schemas.microsoft.com/office/drawing/2014/main" id="{375DF176-A63E-44BD-97C9-ED11C1E0C857}"/>
                </a:ext>
              </a:extLst>
            </p:cNvPr>
            <p:cNvGrpSpPr/>
            <p:nvPr/>
          </p:nvGrpSpPr>
          <p:grpSpPr>
            <a:xfrm>
              <a:off x="7225119" y="2181962"/>
              <a:ext cx="1836698" cy="641455"/>
              <a:chOff x="10148126" y="2286687"/>
              <a:chExt cx="1836698" cy="641455"/>
            </a:xfrm>
          </p:grpSpPr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id="{7A568471-FCA9-4DB7-B0CC-6687FD81F299}"/>
                  </a:ext>
                </a:extLst>
              </p:cNvPr>
              <p:cNvSpPr txBox="1"/>
              <p:nvPr/>
            </p:nvSpPr>
            <p:spPr>
              <a:xfrm>
                <a:off x="10148126" y="2286687"/>
                <a:ext cx="1836698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ZA" sz="105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Calibri" panose="020F0502020204030204"/>
                    <a:cs typeface="+mn-cs"/>
                  </a:rPr>
                  <a:t>(Risk No13)</a:t>
                </a:r>
              </a:p>
            </p:txBody>
          </p:sp>
          <p:sp>
            <p:nvSpPr>
              <p:cNvPr id="145" name="TextBox 144">
                <a:extLst>
                  <a:ext uri="{FF2B5EF4-FFF2-40B4-BE49-F238E27FC236}">
                    <a16:creationId xmlns:a16="http://schemas.microsoft.com/office/drawing/2014/main" id="{A134BFCF-60C2-4EC0-9123-0D38971AACDA}"/>
                  </a:ext>
                </a:extLst>
              </p:cNvPr>
              <p:cNvSpPr txBox="1"/>
              <p:nvPr/>
            </p:nvSpPr>
            <p:spPr>
              <a:xfrm>
                <a:off x="10158453" y="2509087"/>
                <a:ext cx="1438711" cy="15388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ZA" sz="75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Calibri" panose="020F0502020204030204"/>
                  </a:rPr>
                  <a:t>Security Monitoring</a:t>
                </a:r>
                <a:r>
                  <a:rPr lang="en-ZA" sz="75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Calibri" panose="020F0502020204030204"/>
                    <a:cs typeface="+mn-cs"/>
                  </a:rPr>
                  <a:t> </a:t>
                </a:r>
              </a:p>
            </p:txBody>
          </p:sp>
          <p:sp>
            <p:nvSpPr>
              <p:cNvPr id="146" name="TextBox 145">
                <a:extLst>
                  <a:ext uri="{FF2B5EF4-FFF2-40B4-BE49-F238E27FC236}">
                    <a16:creationId xmlns:a16="http://schemas.microsoft.com/office/drawing/2014/main" id="{FA813123-6BCC-4DB7-81CF-82174B39D7D4}"/>
                  </a:ext>
                </a:extLst>
              </p:cNvPr>
              <p:cNvSpPr txBox="1"/>
              <p:nvPr/>
            </p:nvSpPr>
            <p:spPr>
              <a:xfrm>
                <a:off x="10148128" y="2692405"/>
                <a:ext cx="1294781" cy="23573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ZA" sz="75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Calibri" panose="020F0502020204030204"/>
                    <a:cs typeface="+mn-cs"/>
                  </a:rPr>
                  <a:t>Q1 2020</a:t>
                </a:r>
              </a:p>
            </p:txBody>
          </p:sp>
        </p:grpSp>
        <p:sp>
          <p:nvSpPr>
            <p:cNvPr id="143" name="Rectangle: Rounded Corners 138" title="Milestone Graphic">
              <a:extLst>
                <a:ext uri="{FF2B5EF4-FFF2-40B4-BE49-F238E27FC236}">
                  <a16:creationId xmlns:a16="http://schemas.microsoft.com/office/drawing/2014/main" id="{30667BBA-6084-41C2-A411-AD3BE1B8483B}"/>
                </a:ext>
              </a:extLst>
            </p:cNvPr>
            <p:cNvSpPr/>
            <p:nvPr/>
          </p:nvSpPr>
          <p:spPr>
            <a:xfrm>
              <a:off x="7198845" y="2773233"/>
              <a:ext cx="1449038" cy="172177"/>
            </a:xfrm>
            <a:prstGeom prst="roundRect">
              <a:avLst>
                <a:gd name="adj" fmla="val 50000"/>
              </a:avLst>
            </a:prstGeom>
            <a:solidFill>
              <a:srgbClr val="7030A0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148" name="Group 147" descr="Grouping of Risk No14 under BCM/DR/Crisis management plans category for Q1 2020.">
            <a:extLst>
              <a:ext uri="{FF2B5EF4-FFF2-40B4-BE49-F238E27FC236}">
                <a16:creationId xmlns:a16="http://schemas.microsoft.com/office/drawing/2014/main" id="{686AF510-E5A6-4632-8715-F25D7A26A1F9}"/>
              </a:ext>
            </a:extLst>
          </p:cNvPr>
          <p:cNvGrpSpPr/>
          <p:nvPr/>
        </p:nvGrpSpPr>
        <p:grpSpPr>
          <a:xfrm>
            <a:off x="1297598" y="3765140"/>
            <a:ext cx="2001302" cy="565181"/>
            <a:chOff x="7015972" y="2191465"/>
            <a:chExt cx="2668403" cy="753575"/>
          </a:xfrm>
        </p:grpSpPr>
        <p:grpSp>
          <p:nvGrpSpPr>
            <p:cNvPr id="152" name="Group 151" title="Milestone">
              <a:extLst>
                <a:ext uri="{FF2B5EF4-FFF2-40B4-BE49-F238E27FC236}">
                  <a16:creationId xmlns:a16="http://schemas.microsoft.com/office/drawing/2014/main" id="{683B9BB3-41A4-46C5-B513-0C9D36B8E059}"/>
                </a:ext>
              </a:extLst>
            </p:cNvPr>
            <p:cNvGrpSpPr/>
            <p:nvPr/>
          </p:nvGrpSpPr>
          <p:grpSpPr>
            <a:xfrm>
              <a:off x="7015973" y="2191465"/>
              <a:ext cx="2668402" cy="648962"/>
              <a:chOff x="9938980" y="2296190"/>
              <a:chExt cx="2668402" cy="648962"/>
            </a:xfrm>
          </p:grpSpPr>
          <p:sp>
            <p:nvSpPr>
              <p:cNvPr id="154" name="TextBox 153">
                <a:extLst>
                  <a:ext uri="{FF2B5EF4-FFF2-40B4-BE49-F238E27FC236}">
                    <a16:creationId xmlns:a16="http://schemas.microsoft.com/office/drawing/2014/main" id="{49679D79-55E9-4EE1-89CF-431799BF70EF}"/>
                  </a:ext>
                </a:extLst>
              </p:cNvPr>
              <p:cNvSpPr txBox="1"/>
              <p:nvPr/>
            </p:nvSpPr>
            <p:spPr>
              <a:xfrm>
                <a:off x="9992749" y="2296190"/>
                <a:ext cx="1746484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ZA" sz="105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Calibri" panose="020F0502020204030204"/>
                    <a:cs typeface="+mn-cs"/>
                  </a:rPr>
                  <a:t>(Risk No14)</a:t>
                </a:r>
              </a:p>
            </p:txBody>
          </p:sp>
          <p:sp>
            <p:nvSpPr>
              <p:cNvPr id="155" name="TextBox 154">
                <a:extLst>
                  <a:ext uri="{FF2B5EF4-FFF2-40B4-BE49-F238E27FC236}">
                    <a16:creationId xmlns:a16="http://schemas.microsoft.com/office/drawing/2014/main" id="{ACCE2CC0-61A6-44F5-9F60-D7CFF072FE28}"/>
                  </a:ext>
                </a:extLst>
              </p:cNvPr>
              <p:cNvSpPr txBox="1"/>
              <p:nvPr/>
            </p:nvSpPr>
            <p:spPr>
              <a:xfrm>
                <a:off x="9938980" y="2509088"/>
                <a:ext cx="2668402" cy="15388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ZA" sz="75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Calibri" panose="020F0502020204030204"/>
                    <a:cs typeface="+mn-cs"/>
                  </a:rPr>
                  <a:t>BCM/DR/Crisis Management</a:t>
                </a:r>
                <a:r>
                  <a:rPr lang="en-ZA" sz="75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Calibri" panose="020F0502020204030204"/>
                  </a:rPr>
                  <a:t> Plans</a:t>
                </a:r>
                <a:endParaRPr lang="en-ZA" sz="75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 panose="020F0502020204030204"/>
                  <a:cs typeface="+mn-cs"/>
                </a:endParaRPr>
              </a:p>
            </p:txBody>
          </p:sp>
          <p:sp>
            <p:nvSpPr>
              <p:cNvPr id="156" name="TextBox 155">
                <a:extLst>
                  <a:ext uri="{FF2B5EF4-FFF2-40B4-BE49-F238E27FC236}">
                    <a16:creationId xmlns:a16="http://schemas.microsoft.com/office/drawing/2014/main" id="{20778468-BFC0-44D9-A9FE-3DC8F07FB86A}"/>
                  </a:ext>
                </a:extLst>
              </p:cNvPr>
              <p:cNvSpPr txBox="1"/>
              <p:nvPr/>
            </p:nvSpPr>
            <p:spPr>
              <a:xfrm>
                <a:off x="9938980" y="2692405"/>
                <a:ext cx="1503930" cy="25274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ZA" sz="75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Calibri" panose="020F0502020204030204"/>
                    <a:cs typeface="+mn-cs"/>
                  </a:rPr>
                  <a:t>Q1 2020</a:t>
                </a:r>
              </a:p>
            </p:txBody>
          </p:sp>
        </p:grpSp>
        <p:sp>
          <p:nvSpPr>
            <p:cNvPr id="153" name="Rectangle: Rounded Corners 138" title="Milestone Graphic">
              <a:extLst>
                <a:ext uri="{FF2B5EF4-FFF2-40B4-BE49-F238E27FC236}">
                  <a16:creationId xmlns:a16="http://schemas.microsoft.com/office/drawing/2014/main" id="{41448897-9F8F-4F91-8036-A425C6C4A741}"/>
                </a:ext>
              </a:extLst>
            </p:cNvPr>
            <p:cNvSpPr/>
            <p:nvPr/>
          </p:nvSpPr>
          <p:spPr>
            <a:xfrm>
              <a:off x="7015972" y="2773233"/>
              <a:ext cx="1631911" cy="171807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158" name="Group 157" descr="Grouping of Risk No17 under Incident management category for Q1 2020.">
            <a:extLst>
              <a:ext uri="{FF2B5EF4-FFF2-40B4-BE49-F238E27FC236}">
                <a16:creationId xmlns:a16="http://schemas.microsoft.com/office/drawing/2014/main" id="{DDCAD986-36C2-4E50-880F-0616AC04BB15}"/>
              </a:ext>
            </a:extLst>
          </p:cNvPr>
          <p:cNvGrpSpPr/>
          <p:nvPr/>
        </p:nvGrpSpPr>
        <p:grpSpPr>
          <a:xfrm>
            <a:off x="1273628" y="4555309"/>
            <a:ext cx="1213035" cy="580808"/>
            <a:chOff x="7198845" y="2170999"/>
            <a:chExt cx="1617380" cy="774411"/>
          </a:xfrm>
        </p:grpSpPr>
        <p:grpSp>
          <p:nvGrpSpPr>
            <p:cNvPr id="162" name="Group 161" title="Milestone">
              <a:extLst>
                <a:ext uri="{FF2B5EF4-FFF2-40B4-BE49-F238E27FC236}">
                  <a16:creationId xmlns:a16="http://schemas.microsoft.com/office/drawing/2014/main" id="{C6DE8328-7D83-4136-82A6-2662F26CA1AA}"/>
                </a:ext>
              </a:extLst>
            </p:cNvPr>
            <p:cNvGrpSpPr/>
            <p:nvPr/>
          </p:nvGrpSpPr>
          <p:grpSpPr>
            <a:xfrm>
              <a:off x="7223028" y="2170999"/>
              <a:ext cx="1593197" cy="652418"/>
              <a:chOff x="10146035" y="2275724"/>
              <a:chExt cx="1593197" cy="652418"/>
            </a:xfrm>
          </p:grpSpPr>
          <p:sp>
            <p:nvSpPr>
              <p:cNvPr id="164" name="TextBox 163">
                <a:extLst>
                  <a:ext uri="{FF2B5EF4-FFF2-40B4-BE49-F238E27FC236}">
                    <a16:creationId xmlns:a16="http://schemas.microsoft.com/office/drawing/2014/main" id="{8B3CCB8E-495C-4A8B-A8DB-82373C2D32F9}"/>
                  </a:ext>
                </a:extLst>
              </p:cNvPr>
              <p:cNvSpPr txBox="1"/>
              <p:nvPr/>
            </p:nvSpPr>
            <p:spPr>
              <a:xfrm>
                <a:off x="10146035" y="2275724"/>
                <a:ext cx="1593197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ZA" sz="105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Calibri" panose="020F0502020204030204"/>
                    <a:cs typeface="+mn-cs"/>
                  </a:rPr>
                  <a:t>(Risk No17)</a:t>
                </a:r>
              </a:p>
            </p:txBody>
          </p:sp>
          <p:sp>
            <p:nvSpPr>
              <p:cNvPr id="165" name="TextBox 164">
                <a:extLst>
                  <a:ext uri="{FF2B5EF4-FFF2-40B4-BE49-F238E27FC236}">
                    <a16:creationId xmlns:a16="http://schemas.microsoft.com/office/drawing/2014/main" id="{C315A2F0-3E7B-4F12-A674-6B74CFC5CCC4}"/>
                  </a:ext>
                </a:extLst>
              </p:cNvPr>
              <p:cNvSpPr txBox="1"/>
              <p:nvPr/>
            </p:nvSpPr>
            <p:spPr>
              <a:xfrm>
                <a:off x="10148126" y="2509087"/>
                <a:ext cx="1422762" cy="15388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ZA" sz="75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Calibri" panose="020F0502020204030204"/>
                    <a:cs typeface="+mn-cs"/>
                  </a:rPr>
                  <a:t>Incident Management</a:t>
                </a:r>
              </a:p>
            </p:txBody>
          </p:sp>
          <p:sp>
            <p:nvSpPr>
              <p:cNvPr id="166" name="TextBox 165">
                <a:extLst>
                  <a:ext uri="{FF2B5EF4-FFF2-40B4-BE49-F238E27FC236}">
                    <a16:creationId xmlns:a16="http://schemas.microsoft.com/office/drawing/2014/main" id="{7E92FDB9-37A5-4A1F-899F-EE416A3FA01C}"/>
                  </a:ext>
                </a:extLst>
              </p:cNvPr>
              <p:cNvSpPr txBox="1"/>
              <p:nvPr/>
            </p:nvSpPr>
            <p:spPr>
              <a:xfrm>
                <a:off x="10148128" y="2692405"/>
                <a:ext cx="1294781" cy="23573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ZA" sz="75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Calibri" panose="020F0502020204030204"/>
                    <a:cs typeface="+mn-cs"/>
                  </a:rPr>
                  <a:t>Q1 2020</a:t>
                </a:r>
              </a:p>
            </p:txBody>
          </p:sp>
        </p:grpSp>
        <p:sp>
          <p:nvSpPr>
            <p:cNvPr id="163" name="Rectangle: Rounded Corners 138" title="Milestone Graphic">
              <a:extLst>
                <a:ext uri="{FF2B5EF4-FFF2-40B4-BE49-F238E27FC236}">
                  <a16:creationId xmlns:a16="http://schemas.microsoft.com/office/drawing/2014/main" id="{932B7950-C0AC-485E-8295-3FE3A4658DE4}"/>
                </a:ext>
              </a:extLst>
            </p:cNvPr>
            <p:cNvSpPr/>
            <p:nvPr/>
          </p:nvSpPr>
          <p:spPr>
            <a:xfrm>
              <a:off x="7198845" y="2773233"/>
              <a:ext cx="1449038" cy="172177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168" name="Group 167" descr="Grouping of Risk No22 under Security Event Discovery category for Q3 2020.">
            <a:extLst>
              <a:ext uri="{FF2B5EF4-FFF2-40B4-BE49-F238E27FC236}">
                <a16:creationId xmlns:a16="http://schemas.microsoft.com/office/drawing/2014/main" id="{E99F9CA6-8488-4D57-93B7-4AB72A65B56B}"/>
              </a:ext>
            </a:extLst>
          </p:cNvPr>
          <p:cNvGrpSpPr/>
          <p:nvPr/>
        </p:nvGrpSpPr>
        <p:grpSpPr>
          <a:xfrm>
            <a:off x="4373246" y="1594670"/>
            <a:ext cx="1860799" cy="590201"/>
            <a:chOff x="7198845" y="2158475"/>
            <a:chExt cx="1580959" cy="786935"/>
          </a:xfrm>
        </p:grpSpPr>
        <p:grpSp>
          <p:nvGrpSpPr>
            <p:cNvPr id="176" name="Group 175" title="Milestone">
              <a:extLst>
                <a:ext uri="{FF2B5EF4-FFF2-40B4-BE49-F238E27FC236}">
                  <a16:creationId xmlns:a16="http://schemas.microsoft.com/office/drawing/2014/main" id="{BEC1E712-1406-4D0E-90D9-F633450DBC3F}"/>
                </a:ext>
              </a:extLst>
            </p:cNvPr>
            <p:cNvGrpSpPr/>
            <p:nvPr/>
          </p:nvGrpSpPr>
          <p:grpSpPr>
            <a:xfrm>
              <a:off x="7216885" y="2158475"/>
              <a:ext cx="1562919" cy="664942"/>
              <a:chOff x="10139892" y="2263200"/>
              <a:chExt cx="1562919" cy="664942"/>
            </a:xfrm>
          </p:grpSpPr>
          <p:sp>
            <p:nvSpPr>
              <p:cNvPr id="179" name="TextBox 178">
                <a:extLst>
                  <a:ext uri="{FF2B5EF4-FFF2-40B4-BE49-F238E27FC236}">
                    <a16:creationId xmlns:a16="http://schemas.microsoft.com/office/drawing/2014/main" id="{28F78C74-EE79-4E4F-A181-6E2BD58111B8}"/>
                  </a:ext>
                </a:extLst>
              </p:cNvPr>
              <p:cNvSpPr txBox="1"/>
              <p:nvPr/>
            </p:nvSpPr>
            <p:spPr>
              <a:xfrm>
                <a:off x="10139892" y="2263200"/>
                <a:ext cx="1562919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ZA" sz="105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Calibri" panose="020F0502020204030204"/>
                  </a:rPr>
                  <a:t>(Risk No22)</a:t>
                </a:r>
                <a:endParaRPr lang="en-ZA" sz="105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 panose="020F0502020204030204"/>
                  <a:cs typeface="+mn-cs"/>
                </a:endParaRPr>
              </a:p>
            </p:txBody>
          </p:sp>
          <p:sp>
            <p:nvSpPr>
              <p:cNvPr id="180" name="TextBox 179">
                <a:extLst>
                  <a:ext uri="{FF2B5EF4-FFF2-40B4-BE49-F238E27FC236}">
                    <a16:creationId xmlns:a16="http://schemas.microsoft.com/office/drawing/2014/main" id="{6775D2C3-A8D2-4F68-988D-03D9F0ACFAB1}"/>
                  </a:ext>
                </a:extLst>
              </p:cNvPr>
              <p:cNvSpPr txBox="1"/>
              <p:nvPr/>
            </p:nvSpPr>
            <p:spPr>
              <a:xfrm>
                <a:off x="10158453" y="2509087"/>
                <a:ext cx="1438711" cy="15388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ZA" sz="75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Calibri" panose="020F0502020204030204"/>
                  </a:rPr>
                  <a:t>Security Event Discovery</a:t>
                </a:r>
                <a:endParaRPr lang="en-ZA" sz="75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 panose="020F0502020204030204"/>
                  <a:cs typeface="+mn-cs"/>
                </a:endParaRPr>
              </a:p>
            </p:txBody>
          </p:sp>
          <p:sp>
            <p:nvSpPr>
              <p:cNvPr id="186" name="TextBox 185">
                <a:extLst>
                  <a:ext uri="{FF2B5EF4-FFF2-40B4-BE49-F238E27FC236}">
                    <a16:creationId xmlns:a16="http://schemas.microsoft.com/office/drawing/2014/main" id="{B0F2FDC9-D607-40BA-BB40-2BADB1B55D5E}"/>
                  </a:ext>
                </a:extLst>
              </p:cNvPr>
              <p:cNvSpPr txBox="1"/>
              <p:nvPr/>
            </p:nvSpPr>
            <p:spPr>
              <a:xfrm>
                <a:off x="10148128" y="2692405"/>
                <a:ext cx="1294781" cy="23573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ZA" sz="75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Calibri" panose="020F0502020204030204"/>
                    <a:cs typeface="+mn-cs"/>
                  </a:rPr>
                  <a:t>Q3 2020</a:t>
                </a:r>
              </a:p>
            </p:txBody>
          </p:sp>
        </p:grpSp>
        <p:sp>
          <p:nvSpPr>
            <p:cNvPr id="178" name="Rectangle: Rounded Corners 138" title="Milestone Graphic">
              <a:extLst>
                <a:ext uri="{FF2B5EF4-FFF2-40B4-BE49-F238E27FC236}">
                  <a16:creationId xmlns:a16="http://schemas.microsoft.com/office/drawing/2014/main" id="{9A10FE4E-6FE7-4106-B5F4-550101E4E48F}"/>
                </a:ext>
              </a:extLst>
            </p:cNvPr>
            <p:cNvSpPr/>
            <p:nvPr/>
          </p:nvSpPr>
          <p:spPr>
            <a:xfrm>
              <a:off x="7198845" y="2773233"/>
              <a:ext cx="1449038" cy="172177"/>
            </a:xfrm>
            <a:prstGeom prst="roundRect">
              <a:avLst>
                <a:gd name="adj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198" name="Group 197" descr="Grouping of Indicative Risk No23 under Proactive Monitoring Review category for Q1 2021.">
            <a:extLst>
              <a:ext uri="{FF2B5EF4-FFF2-40B4-BE49-F238E27FC236}">
                <a16:creationId xmlns:a16="http://schemas.microsoft.com/office/drawing/2014/main" id="{5F5BEE13-4879-4FF4-B858-BCE8985DC92B}"/>
              </a:ext>
            </a:extLst>
          </p:cNvPr>
          <p:cNvGrpSpPr/>
          <p:nvPr/>
        </p:nvGrpSpPr>
        <p:grpSpPr>
          <a:xfrm>
            <a:off x="7649943" y="4590594"/>
            <a:ext cx="1199640" cy="572244"/>
            <a:chOff x="7198845" y="2182418"/>
            <a:chExt cx="1599520" cy="762992"/>
          </a:xfrm>
        </p:grpSpPr>
        <p:grpSp>
          <p:nvGrpSpPr>
            <p:cNvPr id="202" name="Group 201" title="Milestone">
              <a:extLst>
                <a:ext uri="{FF2B5EF4-FFF2-40B4-BE49-F238E27FC236}">
                  <a16:creationId xmlns:a16="http://schemas.microsoft.com/office/drawing/2014/main" id="{21DD0932-044A-470B-8D11-08511732B760}"/>
                </a:ext>
              </a:extLst>
            </p:cNvPr>
            <p:cNvGrpSpPr/>
            <p:nvPr/>
          </p:nvGrpSpPr>
          <p:grpSpPr>
            <a:xfrm>
              <a:off x="7225120" y="2182418"/>
              <a:ext cx="1573245" cy="640999"/>
              <a:chOff x="10148127" y="2287143"/>
              <a:chExt cx="1573245" cy="640999"/>
            </a:xfrm>
          </p:grpSpPr>
          <p:sp>
            <p:nvSpPr>
              <p:cNvPr id="204" name="TextBox 203">
                <a:extLst>
                  <a:ext uri="{FF2B5EF4-FFF2-40B4-BE49-F238E27FC236}">
                    <a16:creationId xmlns:a16="http://schemas.microsoft.com/office/drawing/2014/main" id="{CCD1662D-0555-4882-BC17-983AE75BFCB3}"/>
                  </a:ext>
                </a:extLst>
              </p:cNvPr>
              <p:cNvSpPr txBox="1"/>
              <p:nvPr/>
            </p:nvSpPr>
            <p:spPr>
              <a:xfrm>
                <a:off x="10148127" y="2287143"/>
                <a:ext cx="1573244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ZA" sz="105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Calibri" panose="020F0502020204030204"/>
                    <a:cs typeface="+mn-cs"/>
                  </a:rPr>
                  <a:t>Initiative </a:t>
                </a:r>
                <a:r>
                  <a:rPr lang="en-ZA" sz="105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Calibri" panose="020F0502020204030204"/>
                  </a:rPr>
                  <a:t>(Risk No23)</a:t>
                </a:r>
                <a:endParaRPr lang="en-ZA" sz="105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 panose="020F0502020204030204"/>
                  <a:cs typeface="+mn-cs"/>
                </a:endParaRPr>
              </a:p>
            </p:txBody>
          </p:sp>
          <p:sp>
            <p:nvSpPr>
              <p:cNvPr id="205" name="TextBox 204">
                <a:extLst>
                  <a:ext uri="{FF2B5EF4-FFF2-40B4-BE49-F238E27FC236}">
                    <a16:creationId xmlns:a16="http://schemas.microsoft.com/office/drawing/2014/main" id="{AC76B5E7-1ED8-420D-9D20-EFFD1513C290}"/>
                  </a:ext>
                </a:extLst>
              </p:cNvPr>
              <p:cNvSpPr txBox="1"/>
              <p:nvPr/>
            </p:nvSpPr>
            <p:spPr>
              <a:xfrm>
                <a:off x="10158454" y="2509087"/>
                <a:ext cx="1562918" cy="15388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ZA" sz="75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Calibri" panose="020F0502020204030204"/>
                    <a:cs typeface="+mn-cs"/>
                  </a:rPr>
                  <a:t>Proactive Monitoring Review</a:t>
                </a:r>
              </a:p>
            </p:txBody>
          </p:sp>
          <p:sp>
            <p:nvSpPr>
              <p:cNvPr id="206" name="TextBox 205">
                <a:extLst>
                  <a:ext uri="{FF2B5EF4-FFF2-40B4-BE49-F238E27FC236}">
                    <a16:creationId xmlns:a16="http://schemas.microsoft.com/office/drawing/2014/main" id="{15575566-A256-4ED3-8343-8FA82B0D7CA5}"/>
                  </a:ext>
                </a:extLst>
              </p:cNvPr>
              <p:cNvSpPr txBox="1"/>
              <p:nvPr/>
            </p:nvSpPr>
            <p:spPr>
              <a:xfrm>
                <a:off x="10148128" y="2692405"/>
                <a:ext cx="1294781" cy="23573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ZA" sz="75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Calibri" panose="020F0502020204030204"/>
                    <a:cs typeface="+mn-cs"/>
                  </a:rPr>
                  <a:t>Q1 2021</a:t>
                </a:r>
              </a:p>
            </p:txBody>
          </p:sp>
        </p:grpSp>
        <p:sp>
          <p:nvSpPr>
            <p:cNvPr id="203" name="Rectangle: Rounded Corners 138" title="Milestone Graphic">
              <a:extLst>
                <a:ext uri="{FF2B5EF4-FFF2-40B4-BE49-F238E27FC236}">
                  <a16:creationId xmlns:a16="http://schemas.microsoft.com/office/drawing/2014/main" id="{CCC51302-B0E9-490D-9CC2-1DE69033D967}"/>
                </a:ext>
              </a:extLst>
            </p:cNvPr>
            <p:cNvSpPr/>
            <p:nvPr/>
          </p:nvSpPr>
          <p:spPr>
            <a:xfrm>
              <a:off x="7198845" y="2773233"/>
              <a:ext cx="1449038" cy="172177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76" name="Group 75" descr="Grouping of Risk No32 under Threat Intelligence category for Q1 2021.">
            <a:extLst>
              <a:ext uri="{FF2B5EF4-FFF2-40B4-BE49-F238E27FC236}">
                <a16:creationId xmlns:a16="http://schemas.microsoft.com/office/drawing/2014/main" id="{CAC7C5E4-69CF-4CA8-BE82-0431967F531A}"/>
              </a:ext>
            </a:extLst>
          </p:cNvPr>
          <p:cNvGrpSpPr/>
          <p:nvPr/>
        </p:nvGrpSpPr>
        <p:grpSpPr>
          <a:xfrm>
            <a:off x="6402331" y="4602119"/>
            <a:ext cx="1199640" cy="572244"/>
            <a:chOff x="7198845" y="2182418"/>
            <a:chExt cx="1599520" cy="762992"/>
          </a:xfrm>
        </p:grpSpPr>
        <p:grpSp>
          <p:nvGrpSpPr>
            <p:cNvPr id="77" name="Group 76" title="Milestone">
              <a:extLst>
                <a:ext uri="{FF2B5EF4-FFF2-40B4-BE49-F238E27FC236}">
                  <a16:creationId xmlns:a16="http://schemas.microsoft.com/office/drawing/2014/main" id="{3D6664DB-615C-437F-8863-311BACB2C065}"/>
                </a:ext>
              </a:extLst>
            </p:cNvPr>
            <p:cNvGrpSpPr/>
            <p:nvPr/>
          </p:nvGrpSpPr>
          <p:grpSpPr>
            <a:xfrm>
              <a:off x="7225120" y="2182418"/>
              <a:ext cx="1573245" cy="640999"/>
              <a:chOff x="10148127" y="2287143"/>
              <a:chExt cx="1573245" cy="640999"/>
            </a:xfrm>
          </p:grpSpPr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C46498F0-2C0E-4F65-B915-4DBB8BA61D08}"/>
                  </a:ext>
                </a:extLst>
              </p:cNvPr>
              <p:cNvSpPr txBox="1"/>
              <p:nvPr/>
            </p:nvSpPr>
            <p:spPr>
              <a:xfrm>
                <a:off x="10148127" y="2287143"/>
                <a:ext cx="1573244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ZA" sz="105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Calibri" panose="020F0502020204030204"/>
                    <a:cs typeface="+mn-cs"/>
                  </a:rPr>
                  <a:t>Initiative </a:t>
                </a:r>
                <a:r>
                  <a:rPr lang="en-ZA" sz="105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Calibri" panose="020F0502020204030204"/>
                  </a:rPr>
                  <a:t>(Risk No32)</a:t>
                </a:r>
                <a:endParaRPr lang="en-ZA" sz="105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 panose="020F0502020204030204"/>
                  <a:cs typeface="+mn-cs"/>
                </a:endParaRPr>
              </a:p>
            </p:txBody>
          </p:sp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59FA9D53-88C3-4754-A410-7BBAD2725051}"/>
                  </a:ext>
                </a:extLst>
              </p:cNvPr>
              <p:cNvSpPr txBox="1"/>
              <p:nvPr/>
            </p:nvSpPr>
            <p:spPr>
              <a:xfrm>
                <a:off x="10158454" y="2509087"/>
                <a:ext cx="1562918" cy="15388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ZA" sz="75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Calibri" panose="020F0502020204030204"/>
                    <a:cs typeface="+mn-cs"/>
                  </a:rPr>
                  <a:t>Threat Intelligence</a:t>
                </a: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233BBD19-DCD8-44DE-A2A0-F86DA48B00CC}"/>
                  </a:ext>
                </a:extLst>
              </p:cNvPr>
              <p:cNvSpPr txBox="1"/>
              <p:nvPr/>
            </p:nvSpPr>
            <p:spPr>
              <a:xfrm>
                <a:off x="10148128" y="2692405"/>
                <a:ext cx="1294781" cy="23573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ZA" sz="75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Calibri" panose="020F0502020204030204"/>
                    <a:cs typeface="+mn-cs"/>
                  </a:rPr>
                  <a:t>Q1 2021</a:t>
                </a:r>
              </a:p>
            </p:txBody>
          </p:sp>
        </p:grpSp>
        <p:sp>
          <p:nvSpPr>
            <p:cNvPr id="78" name="Rectangle: Rounded Corners 138" title="Milestone Graphic">
              <a:extLst>
                <a:ext uri="{FF2B5EF4-FFF2-40B4-BE49-F238E27FC236}">
                  <a16:creationId xmlns:a16="http://schemas.microsoft.com/office/drawing/2014/main" id="{077CB942-3819-4399-927E-F39DC087E95A}"/>
                </a:ext>
              </a:extLst>
            </p:cNvPr>
            <p:cNvSpPr/>
            <p:nvPr/>
          </p:nvSpPr>
          <p:spPr>
            <a:xfrm>
              <a:off x="7198845" y="2773233"/>
              <a:ext cx="1449038" cy="172177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88" name="Rectangle: Rounded Corners 87" descr="Grouping of Risk No13 under Security monitoring category for Q1 2020.">
            <a:extLst>
              <a:ext uri="{FF2B5EF4-FFF2-40B4-BE49-F238E27FC236}">
                <a16:creationId xmlns:a16="http://schemas.microsoft.com/office/drawing/2014/main" id="{E63BBDF7-D547-4099-B171-0D04CFF91F76}"/>
              </a:ext>
            </a:extLst>
          </p:cNvPr>
          <p:cNvSpPr/>
          <p:nvPr/>
        </p:nvSpPr>
        <p:spPr>
          <a:xfrm>
            <a:off x="983432" y="1559210"/>
            <a:ext cx="3157365" cy="647117"/>
          </a:xfrm>
          <a:prstGeom prst="round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9" name="Rectangle: Rounded Corners 88" descr="Grouping of Risk No22 under Security Event Discovery category for Q3 2020.">
            <a:extLst>
              <a:ext uri="{FF2B5EF4-FFF2-40B4-BE49-F238E27FC236}">
                <a16:creationId xmlns:a16="http://schemas.microsoft.com/office/drawing/2014/main" id="{4423DB82-D0F7-43A9-A782-F77BE856469B}"/>
              </a:ext>
            </a:extLst>
          </p:cNvPr>
          <p:cNvSpPr/>
          <p:nvPr/>
        </p:nvSpPr>
        <p:spPr>
          <a:xfrm>
            <a:off x="4350287" y="1556792"/>
            <a:ext cx="1851585" cy="647117"/>
          </a:xfrm>
          <a:prstGeom prst="round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1" name="Rectangle: Rounded Corners 90" descr="Grouping of Risk No17 under Incident Management category for Q1 2020.">
            <a:extLst>
              <a:ext uri="{FF2B5EF4-FFF2-40B4-BE49-F238E27FC236}">
                <a16:creationId xmlns:a16="http://schemas.microsoft.com/office/drawing/2014/main" id="{67F375EF-256A-4901-8A9E-1A09A1B1D36B}"/>
              </a:ext>
            </a:extLst>
          </p:cNvPr>
          <p:cNvSpPr/>
          <p:nvPr/>
        </p:nvSpPr>
        <p:spPr>
          <a:xfrm>
            <a:off x="1244765" y="4492954"/>
            <a:ext cx="1179848" cy="647117"/>
          </a:xfrm>
          <a:prstGeom prst="round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2" name="Rectangle: Rounded Corners 91" descr="Grouping of Risk No14 under BCM/DR/Crisis Management Plans category for Q1 2020.">
            <a:extLst>
              <a:ext uri="{FF2B5EF4-FFF2-40B4-BE49-F238E27FC236}">
                <a16:creationId xmlns:a16="http://schemas.microsoft.com/office/drawing/2014/main" id="{9A392E0C-CE89-4B8D-A494-B7D0594CD69A}"/>
              </a:ext>
            </a:extLst>
          </p:cNvPr>
          <p:cNvSpPr/>
          <p:nvPr/>
        </p:nvSpPr>
        <p:spPr>
          <a:xfrm>
            <a:off x="1260116" y="3713180"/>
            <a:ext cx="1433261" cy="647117"/>
          </a:xfrm>
          <a:prstGeom prst="round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3" name="Rectangle: Rounded Corners 92" descr="Grouping of Risk No23 under Proactive Monitoring Review category for Q1 2021.">
            <a:extLst>
              <a:ext uri="{FF2B5EF4-FFF2-40B4-BE49-F238E27FC236}">
                <a16:creationId xmlns:a16="http://schemas.microsoft.com/office/drawing/2014/main" id="{02EA6104-38B3-4BED-8FBC-BD7B83AE356F}"/>
              </a:ext>
            </a:extLst>
          </p:cNvPr>
          <p:cNvSpPr/>
          <p:nvPr/>
        </p:nvSpPr>
        <p:spPr>
          <a:xfrm>
            <a:off x="7623115" y="4550492"/>
            <a:ext cx="1179848" cy="647117"/>
          </a:xfrm>
          <a:prstGeom prst="round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4" name="Rectangle: Rounded Corners 93" descr="Grouping of Risk No32 under Threat Intelligence category for Q1 2021.">
            <a:extLst>
              <a:ext uri="{FF2B5EF4-FFF2-40B4-BE49-F238E27FC236}">
                <a16:creationId xmlns:a16="http://schemas.microsoft.com/office/drawing/2014/main" id="{59C56689-0154-40C1-BC82-73C10F02942B}"/>
              </a:ext>
            </a:extLst>
          </p:cNvPr>
          <p:cNvSpPr/>
          <p:nvPr/>
        </p:nvSpPr>
        <p:spPr>
          <a:xfrm>
            <a:off x="6367733" y="4551230"/>
            <a:ext cx="1179848" cy="647117"/>
          </a:xfrm>
          <a:prstGeom prst="round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5" name="Rectangle: Rounded Corners 91" descr="Grouping of Risk No17 under Lessons Learnt category for Q1 2020.">
            <a:extLst>
              <a:ext uri="{FF2B5EF4-FFF2-40B4-BE49-F238E27FC236}">
                <a16:creationId xmlns:a16="http://schemas.microsoft.com/office/drawing/2014/main" id="{9A392E0C-CE89-4B8D-A494-B7D0594CD69A}"/>
              </a:ext>
            </a:extLst>
          </p:cNvPr>
          <p:cNvSpPr/>
          <p:nvPr/>
        </p:nvSpPr>
        <p:spPr>
          <a:xfrm>
            <a:off x="2778857" y="3699684"/>
            <a:ext cx="1433261" cy="647117"/>
          </a:xfrm>
          <a:prstGeom prst="round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49679D79-55E9-4EE1-89CF-431799BF70EF}"/>
              </a:ext>
            </a:extLst>
          </p:cNvPr>
          <p:cNvSpPr txBox="1"/>
          <p:nvPr/>
        </p:nvSpPr>
        <p:spPr>
          <a:xfrm>
            <a:off x="2844348" y="3763960"/>
            <a:ext cx="130986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ZA" sz="105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  <a:cs typeface="+mn-cs"/>
              </a:rPr>
              <a:t>(Risk No17)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ACCE2CC0-61A6-44F5-9F60-D7CFF072FE28}"/>
              </a:ext>
            </a:extLst>
          </p:cNvPr>
          <p:cNvSpPr txBox="1"/>
          <p:nvPr/>
        </p:nvSpPr>
        <p:spPr>
          <a:xfrm>
            <a:off x="2844346" y="3915419"/>
            <a:ext cx="1944550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ZA" sz="75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Lessons Learnt</a:t>
            </a:r>
            <a:endParaRPr lang="en-ZA" sz="750" dirty="0">
              <a:solidFill>
                <a:prstClr val="black">
                  <a:lumMod val="75000"/>
                  <a:lumOff val="2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20778468-BFC0-44D9-A9FE-3DC8F07FB86A}"/>
              </a:ext>
            </a:extLst>
          </p:cNvPr>
          <p:cNvSpPr txBox="1"/>
          <p:nvPr/>
        </p:nvSpPr>
        <p:spPr>
          <a:xfrm>
            <a:off x="2820443" y="4048802"/>
            <a:ext cx="1127948" cy="18956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ZA" sz="75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  <a:cs typeface="+mn-cs"/>
              </a:rPr>
              <a:t>Q1 2020</a:t>
            </a:r>
          </a:p>
        </p:txBody>
      </p:sp>
      <p:sp>
        <p:nvSpPr>
          <p:cNvPr id="110" name="Rectangle: Rounded Corners 138" title="Milestone Graphic">
            <a:extLst>
              <a:ext uri="{FF2B5EF4-FFF2-40B4-BE49-F238E27FC236}">
                <a16:creationId xmlns:a16="http://schemas.microsoft.com/office/drawing/2014/main" id="{41448897-9F8F-4F91-8036-A425C6C4A741}"/>
              </a:ext>
            </a:extLst>
          </p:cNvPr>
          <p:cNvSpPr/>
          <p:nvPr/>
        </p:nvSpPr>
        <p:spPr>
          <a:xfrm>
            <a:off x="2845093" y="4171543"/>
            <a:ext cx="1223933" cy="128855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5" name="Title 1"/>
          <p:cNvSpPr txBox="1">
            <a:spLocks noGrp="1"/>
          </p:cNvSpPr>
          <p:nvPr>
            <p:ph type="title" idx="4294967295"/>
          </p:nvPr>
        </p:nvSpPr>
        <p:spPr>
          <a:xfrm>
            <a:off x="7752184" y="250860"/>
            <a:ext cx="4320480" cy="715371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7200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350" b="1" kern="1200" baseline="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Example Gantt Chart 2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104996" y="1043876"/>
            <a:ext cx="89367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b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CAF Objective</a:t>
            </a:r>
          </a:p>
        </p:txBody>
      </p:sp>
      <p:grpSp>
        <p:nvGrpSpPr>
          <p:cNvPr id="84" name="Group 83" descr="Year 2">
            <a:extLst>
              <a:ext uri="{FF2B5EF4-FFF2-40B4-BE49-F238E27FC236}">
                <a16:creationId xmlns:a16="http://schemas.microsoft.com/office/drawing/2014/main" id="{B77D3ADC-4691-423D-B968-599D539C51C4}"/>
              </a:ext>
            </a:extLst>
          </p:cNvPr>
          <p:cNvGrpSpPr/>
          <p:nvPr/>
        </p:nvGrpSpPr>
        <p:grpSpPr>
          <a:xfrm>
            <a:off x="1124203" y="6202771"/>
            <a:ext cx="5378552" cy="371569"/>
            <a:chOff x="2387739" y="6102356"/>
            <a:chExt cx="3936669" cy="495426"/>
          </a:xfrm>
        </p:grpSpPr>
        <p:sp>
          <p:nvSpPr>
            <p:cNvPr id="96" name="Rectangle: Rounded Corners 188" title="Year Bar">
              <a:extLst>
                <a:ext uri="{FF2B5EF4-FFF2-40B4-BE49-F238E27FC236}">
                  <a16:creationId xmlns:a16="http://schemas.microsoft.com/office/drawing/2014/main" id="{4216F653-445A-48AE-9E7F-2BCB19F1649E}"/>
                </a:ext>
              </a:extLst>
            </p:cNvPr>
            <p:cNvSpPr/>
            <p:nvPr/>
          </p:nvSpPr>
          <p:spPr>
            <a:xfrm>
              <a:off x="2387739" y="6297039"/>
              <a:ext cx="3936669" cy="300743"/>
            </a:xfrm>
            <a:prstGeom prst="roundRect">
              <a:avLst>
                <a:gd name="adj" fmla="val 50000"/>
              </a:avLst>
            </a:prstGeom>
            <a:solidFill>
              <a:srgbClr val="F47B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71DFD606-8479-465C-B5A5-ACC2FD6A05AD}"/>
                </a:ext>
              </a:extLst>
            </p:cNvPr>
            <p:cNvSpPr txBox="1"/>
            <p:nvPr/>
          </p:nvSpPr>
          <p:spPr>
            <a:xfrm>
              <a:off x="5606531" y="6102356"/>
              <a:ext cx="216000" cy="1440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ZA" sz="750" b="1" dirty="0">
                  <a:solidFill>
                    <a:prstClr val="white"/>
                  </a:solidFill>
                  <a:latin typeface="Calibri" panose="020F0502020204030204"/>
                  <a:cs typeface="+mn-cs"/>
                </a:rPr>
                <a:t>Q4</a:t>
              </a:r>
              <a:endParaRPr lang="en-ZA" sz="750" dirty="0">
                <a:solidFill>
                  <a:prstClr val="white"/>
                </a:solidFill>
                <a:latin typeface="Calibri" panose="020F0502020204030204"/>
                <a:cs typeface="+mn-cs"/>
              </a:endParaRPr>
            </a:p>
          </p:txBody>
        </p:sp>
      </p:grpSp>
      <p:grpSp>
        <p:nvGrpSpPr>
          <p:cNvPr id="106" name="Group 105" descr="Year 1">
            <a:extLst>
              <a:ext uri="{FF2B5EF4-FFF2-40B4-BE49-F238E27FC236}">
                <a16:creationId xmlns:a16="http://schemas.microsoft.com/office/drawing/2014/main" id="{96AB6A46-B087-48CF-B911-E27F753CE145}"/>
              </a:ext>
            </a:extLst>
          </p:cNvPr>
          <p:cNvGrpSpPr/>
          <p:nvPr/>
        </p:nvGrpSpPr>
        <p:grpSpPr>
          <a:xfrm>
            <a:off x="6644943" y="5891770"/>
            <a:ext cx="5065831" cy="631172"/>
            <a:chOff x="2221452" y="5778006"/>
            <a:chExt cx="1015852" cy="885924"/>
          </a:xfrm>
        </p:grpSpPr>
        <p:cxnSp>
          <p:nvCxnSpPr>
            <p:cNvPr id="117" name="Straight Connector 116" title="q lines">
              <a:extLst>
                <a:ext uri="{FF2B5EF4-FFF2-40B4-BE49-F238E27FC236}">
                  <a16:creationId xmlns:a16="http://schemas.microsoft.com/office/drawing/2014/main" id="{3B001EEE-20A9-4D04-A5BB-F67C7BAC18FB}"/>
                </a:ext>
              </a:extLst>
            </p:cNvPr>
            <p:cNvCxnSpPr>
              <a:cxnSpLocks/>
            </p:cNvCxnSpPr>
            <p:nvPr/>
          </p:nvCxnSpPr>
          <p:spPr>
            <a:xfrm>
              <a:off x="3122338" y="5778006"/>
              <a:ext cx="0" cy="165471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Rectangle: Rounded Corners 1" title="Year Bar">
              <a:extLst>
                <a:ext uri="{FF2B5EF4-FFF2-40B4-BE49-F238E27FC236}">
                  <a16:creationId xmlns:a16="http://schemas.microsoft.com/office/drawing/2014/main" id="{1C8E5317-E3B8-4812-8D0C-C9D873A21D6A}"/>
                </a:ext>
              </a:extLst>
            </p:cNvPr>
            <p:cNvSpPr/>
            <p:nvPr/>
          </p:nvSpPr>
          <p:spPr>
            <a:xfrm>
              <a:off x="2221452" y="6391147"/>
              <a:ext cx="1015852" cy="272783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E4E4BD0A-4DDC-4B64-B2E2-0335478E602A}"/>
                </a:ext>
              </a:extLst>
            </p:cNvPr>
            <p:cNvSpPr txBox="1"/>
            <p:nvPr/>
          </p:nvSpPr>
          <p:spPr>
            <a:xfrm>
              <a:off x="2475056" y="6102355"/>
              <a:ext cx="110225" cy="15683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ZA" sz="750" b="1" dirty="0">
                  <a:solidFill>
                    <a:prstClr val="white"/>
                  </a:solidFill>
                  <a:latin typeface="Calibri" panose="020F0502020204030204"/>
                </a:rPr>
                <a:t>Q1</a:t>
              </a:r>
              <a:endParaRPr lang="en-ZA" sz="750" dirty="0">
                <a:solidFill>
                  <a:prstClr val="white"/>
                </a:solidFill>
                <a:latin typeface="Calibri" panose="020F0502020204030204"/>
                <a:cs typeface="+mn-cs"/>
              </a:endParaRPr>
            </a:p>
          </p:txBody>
        </p:sp>
      </p:grpSp>
      <p:sp>
        <p:nvSpPr>
          <p:cNvPr id="131" name="TextBox 130">
            <a:extLst>
              <a:ext uri="{FF2B5EF4-FFF2-40B4-BE49-F238E27FC236}">
                <a16:creationId xmlns:a16="http://schemas.microsoft.com/office/drawing/2014/main" id="{9E24B3E5-9E8A-4B3A-ADB6-4481250B3F2A}"/>
              </a:ext>
            </a:extLst>
          </p:cNvPr>
          <p:cNvSpPr txBox="1"/>
          <p:nvPr/>
        </p:nvSpPr>
        <p:spPr>
          <a:xfrm>
            <a:off x="907880" y="6638875"/>
            <a:ext cx="839215" cy="17680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ZA" sz="750" b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  <a:cs typeface="+mn-cs"/>
              </a:rPr>
              <a:t>2021</a:t>
            </a:r>
          </a:p>
        </p:txBody>
      </p:sp>
      <p:sp>
        <p:nvSpPr>
          <p:cNvPr id="137" name="Rectangle 136"/>
          <p:cNvSpPr/>
          <p:nvPr/>
        </p:nvSpPr>
        <p:spPr>
          <a:xfrm>
            <a:off x="2857491" y="5220158"/>
            <a:ext cx="30649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ZA" sz="800" b="1" dirty="0">
                <a:solidFill>
                  <a:prstClr val="white"/>
                </a:solidFill>
                <a:latin typeface="Calibri" panose="020F0502020204030204"/>
              </a:rPr>
              <a:t>Q2</a:t>
            </a:r>
            <a:endParaRPr lang="en-ZA" sz="8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39" name="Rectangle 138"/>
          <p:cNvSpPr/>
          <p:nvPr/>
        </p:nvSpPr>
        <p:spPr>
          <a:xfrm>
            <a:off x="4448201" y="5935855"/>
            <a:ext cx="30649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ZA" sz="800" b="1" dirty="0">
                <a:solidFill>
                  <a:prstClr val="white"/>
                </a:solidFill>
                <a:latin typeface="Calibri" panose="020F0502020204030204"/>
              </a:rPr>
              <a:t>Q2</a:t>
            </a:r>
            <a:endParaRPr lang="en-ZA" sz="8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7" name="Oval 146">
            <a:extLst>
              <a:ext uri="{FF2B5EF4-FFF2-40B4-BE49-F238E27FC236}">
                <a16:creationId xmlns:a16="http://schemas.microsoft.com/office/drawing/2014/main" id="{AE29C92D-0A5A-405A-B0B6-9115A90C3CB7}"/>
              </a:ext>
            </a:extLst>
          </p:cNvPr>
          <p:cNvSpPr/>
          <p:nvPr/>
        </p:nvSpPr>
        <p:spPr>
          <a:xfrm>
            <a:off x="1235064" y="6382741"/>
            <a:ext cx="465192" cy="17767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b="1" dirty="0">
                <a:solidFill>
                  <a:prstClr val="white"/>
                </a:solidFill>
                <a:latin typeface="Calibri" panose="020F0502020204030204"/>
              </a:rPr>
              <a:t>Q1</a:t>
            </a:r>
          </a:p>
        </p:txBody>
      </p:sp>
      <p:sp>
        <p:nvSpPr>
          <p:cNvPr id="151" name="Rectangle 150"/>
          <p:cNvSpPr/>
          <p:nvPr/>
        </p:nvSpPr>
        <p:spPr>
          <a:xfrm>
            <a:off x="1292364" y="5229048"/>
            <a:ext cx="30649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ZA" sz="800" b="1" dirty="0">
                <a:solidFill>
                  <a:prstClr val="white"/>
                </a:solidFill>
                <a:latin typeface="Calibri" panose="020F0502020204030204"/>
              </a:rPr>
              <a:t>Q1</a:t>
            </a:r>
            <a:endParaRPr lang="en-GB" sz="800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7" name="Rectangle 156"/>
          <p:cNvSpPr/>
          <p:nvPr/>
        </p:nvSpPr>
        <p:spPr>
          <a:xfrm>
            <a:off x="4463462" y="5216928"/>
            <a:ext cx="30649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ZA" sz="800" b="1" dirty="0">
                <a:solidFill>
                  <a:prstClr val="white"/>
                </a:solidFill>
                <a:latin typeface="Calibri" panose="020F0502020204030204"/>
              </a:rPr>
              <a:t>Q3</a:t>
            </a:r>
            <a:endParaRPr lang="en-GB" sz="800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9" name="Rectangle 158"/>
          <p:cNvSpPr/>
          <p:nvPr/>
        </p:nvSpPr>
        <p:spPr>
          <a:xfrm>
            <a:off x="6111138" y="5216348"/>
            <a:ext cx="30649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ZA" sz="800" b="1" dirty="0">
                <a:solidFill>
                  <a:prstClr val="white"/>
                </a:solidFill>
                <a:latin typeface="Calibri" panose="020F0502020204030204"/>
              </a:rPr>
              <a:t>Q4</a:t>
            </a:r>
            <a:endParaRPr lang="en-GB" sz="800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60" name="Rectangle 159"/>
          <p:cNvSpPr/>
          <p:nvPr/>
        </p:nvSpPr>
        <p:spPr>
          <a:xfrm>
            <a:off x="7898050" y="5222698"/>
            <a:ext cx="30649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ZA" sz="800" b="1" dirty="0">
                <a:solidFill>
                  <a:prstClr val="white"/>
                </a:solidFill>
                <a:latin typeface="Calibri" panose="020F0502020204030204"/>
              </a:rPr>
              <a:t>Q2</a:t>
            </a:r>
            <a:endParaRPr lang="en-GB" sz="800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61" name="Rectangle 160"/>
          <p:cNvSpPr/>
          <p:nvPr/>
        </p:nvSpPr>
        <p:spPr>
          <a:xfrm>
            <a:off x="6561648" y="5222698"/>
            <a:ext cx="30649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ZA" sz="800" b="1" dirty="0">
                <a:solidFill>
                  <a:prstClr val="white"/>
                </a:solidFill>
                <a:latin typeface="Calibri" panose="020F0502020204030204"/>
              </a:rPr>
              <a:t>Q1</a:t>
            </a:r>
            <a:endParaRPr lang="en-GB" sz="800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A4969A55-920C-4AAF-B716-D19E42392988}"/>
              </a:ext>
            </a:extLst>
          </p:cNvPr>
          <p:cNvSpPr/>
          <p:nvPr/>
        </p:nvSpPr>
        <p:spPr>
          <a:xfrm>
            <a:off x="2547999" y="6372726"/>
            <a:ext cx="465192" cy="17767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b="1" dirty="0">
                <a:solidFill>
                  <a:prstClr val="white"/>
                </a:solidFill>
                <a:latin typeface="Calibri" panose="020F0502020204030204"/>
              </a:rPr>
              <a:t>Q2</a:t>
            </a:r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935F6219-435B-416A-8C67-594F710015F5}"/>
              </a:ext>
            </a:extLst>
          </p:cNvPr>
          <p:cNvSpPr/>
          <p:nvPr/>
        </p:nvSpPr>
        <p:spPr>
          <a:xfrm>
            <a:off x="3836430" y="6382741"/>
            <a:ext cx="465192" cy="17767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b="1" dirty="0">
                <a:solidFill>
                  <a:prstClr val="white"/>
                </a:solidFill>
                <a:latin typeface="Calibri" panose="020F0502020204030204"/>
              </a:rPr>
              <a:t>Q3</a:t>
            </a:r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94830F12-6955-46E6-9098-3D2354756B9F}"/>
              </a:ext>
            </a:extLst>
          </p:cNvPr>
          <p:cNvSpPr/>
          <p:nvPr/>
        </p:nvSpPr>
        <p:spPr>
          <a:xfrm>
            <a:off x="5263011" y="6382741"/>
            <a:ext cx="465192" cy="17767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b="1" dirty="0">
                <a:solidFill>
                  <a:prstClr val="white"/>
                </a:solidFill>
                <a:latin typeface="Calibri" panose="020F0502020204030204"/>
              </a:rPr>
              <a:t>Q4</a:t>
            </a:r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FC85E948-9C5D-4685-A409-34B85575E59F}"/>
              </a:ext>
            </a:extLst>
          </p:cNvPr>
          <p:cNvSpPr/>
          <p:nvPr/>
        </p:nvSpPr>
        <p:spPr>
          <a:xfrm>
            <a:off x="6715429" y="6347666"/>
            <a:ext cx="465192" cy="17767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b="1" dirty="0">
                <a:solidFill>
                  <a:prstClr val="white"/>
                </a:solidFill>
                <a:latin typeface="Calibri" panose="020F0502020204030204"/>
              </a:rPr>
              <a:t>Q1</a:t>
            </a:r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B4DBC751-59C4-40BA-87AA-AF69FEEAEFF2}"/>
              </a:ext>
            </a:extLst>
          </p:cNvPr>
          <p:cNvSpPr/>
          <p:nvPr/>
        </p:nvSpPr>
        <p:spPr>
          <a:xfrm>
            <a:off x="8028364" y="6337651"/>
            <a:ext cx="465192" cy="17767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b="1" dirty="0">
                <a:solidFill>
                  <a:prstClr val="white"/>
                </a:solidFill>
                <a:latin typeface="Calibri" panose="020F0502020204030204"/>
              </a:rPr>
              <a:t>Q2</a:t>
            </a:r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B1AD76F4-E9FF-4381-929C-7CF116089944}"/>
              </a:ext>
            </a:extLst>
          </p:cNvPr>
          <p:cNvSpPr/>
          <p:nvPr/>
        </p:nvSpPr>
        <p:spPr>
          <a:xfrm>
            <a:off x="9316795" y="6347666"/>
            <a:ext cx="465192" cy="17767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b="1" dirty="0">
                <a:solidFill>
                  <a:prstClr val="white"/>
                </a:solidFill>
                <a:latin typeface="Calibri" panose="020F0502020204030204"/>
              </a:rPr>
              <a:t>Q3</a:t>
            </a:r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7EEFBB0B-F4FC-48E2-8CB1-E358BECD6448}"/>
              </a:ext>
            </a:extLst>
          </p:cNvPr>
          <p:cNvSpPr/>
          <p:nvPr/>
        </p:nvSpPr>
        <p:spPr>
          <a:xfrm>
            <a:off x="10743376" y="6347666"/>
            <a:ext cx="465192" cy="17767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b="1" dirty="0">
                <a:solidFill>
                  <a:prstClr val="white"/>
                </a:solidFill>
                <a:latin typeface="Calibri" panose="020F0502020204030204"/>
              </a:rPr>
              <a:t>Q4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682AC583-234A-4788-8E91-C4976FA2604B}"/>
              </a:ext>
            </a:extLst>
          </p:cNvPr>
          <p:cNvSpPr txBox="1"/>
          <p:nvPr/>
        </p:nvSpPr>
        <p:spPr>
          <a:xfrm>
            <a:off x="6487973" y="6612352"/>
            <a:ext cx="839215" cy="17680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ZA" sz="750" b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  <a:cs typeface="+mn-cs"/>
              </a:rPr>
              <a:t>2022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0F0A9A2-C054-CE58-D7F1-F5192B57241D}"/>
              </a:ext>
            </a:extLst>
          </p:cNvPr>
          <p:cNvSpPr txBox="1"/>
          <p:nvPr/>
        </p:nvSpPr>
        <p:spPr>
          <a:xfrm>
            <a:off x="328866" y="6666801"/>
            <a:ext cx="110690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Further Information: </a:t>
            </a:r>
            <a:r>
              <a:rPr lang="en-US" sz="10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is a suggested format for a Gantt Chart. </a:t>
            </a:r>
            <a:r>
              <a:rPr lang="en-GB" sz="10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OES can choose either Gantt format; they do not need to complete both.</a:t>
            </a:r>
            <a:endParaRPr lang="en-US" sz="1000" b="1" dirty="0">
              <a:effectLst/>
              <a:latin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BJPseudoFooter">
            <a:extLst>
              <a:ext uri="{FF2B5EF4-FFF2-40B4-BE49-F238E27FC236}">
                <a16:creationId xmlns:a16="http://schemas.microsoft.com/office/drawing/2014/main" id="{BB662A72-1779-669F-438E-E7F11B01940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863404" y="6488668"/>
            <a:ext cx="465192" cy="3693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lang="en-GB" sz="900">
                <a:solidFill>
                  <a:srgbClr val="000000"/>
                </a:solidFill>
                <a:latin typeface="Verdana" panose="020B0604030504040204" pitchFamily="34" charset="0"/>
              </a:rPr>
              <a:t>       
  </a:t>
            </a:r>
          </a:p>
        </p:txBody>
      </p:sp>
    </p:spTree>
    <p:extLst>
      <p:ext uri="{BB962C8B-B14F-4D97-AF65-F5344CB8AC3E}">
        <p14:creationId xmlns:p14="http://schemas.microsoft.com/office/powerpoint/2010/main" val="2682640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ut/>
      </p:transition>
    </mc:Choice>
    <mc:Fallback xmlns="">
      <p:transition>
        <p:cut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5854998" y="202871"/>
            <a:ext cx="7968208" cy="715371"/>
          </a:xfrm>
          <a:prstGeom prst="rect">
            <a:avLst/>
          </a:prstGeom>
        </p:spPr>
        <p:txBody>
          <a:bodyPr tIns="72000"/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350" b="1" kern="1200" baseline="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GB" sz="1800" dirty="0">
                <a:solidFill>
                  <a:schemeClr val="tx1"/>
                </a:solidFill>
              </a:rPr>
              <a:t>Example NIS Improvement Plan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10354CF4-7323-463D-A069-C438B13717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7801475"/>
              </p:ext>
            </p:extLst>
          </p:nvPr>
        </p:nvGraphicFramePr>
        <p:xfrm>
          <a:off x="39582" y="980728"/>
          <a:ext cx="11889066" cy="4800551"/>
        </p:xfrm>
        <a:graphic>
          <a:graphicData uri="http://schemas.openxmlformats.org/drawingml/2006/table">
            <a:tbl>
              <a:tblPr firstRow="1" bandRow="1"/>
              <a:tblGrid>
                <a:gridCol w="661007">
                  <a:extLst>
                    <a:ext uri="{9D8B030D-6E8A-4147-A177-3AD203B41FA5}">
                      <a16:colId xmlns:a16="http://schemas.microsoft.com/office/drawing/2014/main" val="555497229"/>
                    </a:ext>
                  </a:extLst>
                </a:gridCol>
                <a:gridCol w="1032775">
                  <a:extLst>
                    <a:ext uri="{9D8B030D-6E8A-4147-A177-3AD203B41FA5}">
                      <a16:colId xmlns:a16="http://schemas.microsoft.com/office/drawing/2014/main" val="3158725708"/>
                    </a:ext>
                  </a:extLst>
                </a:gridCol>
                <a:gridCol w="2067013">
                  <a:extLst>
                    <a:ext uri="{9D8B030D-6E8A-4147-A177-3AD203B41FA5}">
                      <a16:colId xmlns:a16="http://schemas.microsoft.com/office/drawing/2014/main" val="4132625429"/>
                    </a:ext>
                  </a:extLst>
                </a:gridCol>
                <a:gridCol w="921866">
                  <a:extLst>
                    <a:ext uri="{9D8B030D-6E8A-4147-A177-3AD203B41FA5}">
                      <a16:colId xmlns:a16="http://schemas.microsoft.com/office/drawing/2014/main" val="3289862469"/>
                    </a:ext>
                  </a:extLst>
                </a:gridCol>
                <a:gridCol w="686948">
                  <a:extLst>
                    <a:ext uri="{9D8B030D-6E8A-4147-A177-3AD203B41FA5}">
                      <a16:colId xmlns:a16="http://schemas.microsoft.com/office/drawing/2014/main" val="2972588274"/>
                    </a:ext>
                  </a:extLst>
                </a:gridCol>
                <a:gridCol w="672760">
                  <a:extLst>
                    <a:ext uri="{9D8B030D-6E8A-4147-A177-3AD203B41FA5}">
                      <a16:colId xmlns:a16="http://schemas.microsoft.com/office/drawing/2014/main" val="854960004"/>
                    </a:ext>
                  </a:extLst>
                </a:gridCol>
                <a:gridCol w="1174093">
                  <a:extLst>
                    <a:ext uri="{9D8B030D-6E8A-4147-A177-3AD203B41FA5}">
                      <a16:colId xmlns:a16="http://schemas.microsoft.com/office/drawing/2014/main" val="662403421"/>
                    </a:ext>
                  </a:extLst>
                </a:gridCol>
                <a:gridCol w="1174093">
                  <a:extLst>
                    <a:ext uri="{9D8B030D-6E8A-4147-A177-3AD203B41FA5}">
                      <a16:colId xmlns:a16="http://schemas.microsoft.com/office/drawing/2014/main" val="1835411978"/>
                    </a:ext>
                  </a:extLst>
                </a:gridCol>
                <a:gridCol w="1035832">
                  <a:extLst>
                    <a:ext uri="{9D8B030D-6E8A-4147-A177-3AD203B41FA5}">
                      <a16:colId xmlns:a16="http://schemas.microsoft.com/office/drawing/2014/main" val="3196756474"/>
                    </a:ext>
                  </a:extLst>
                </a:gridCol>
                <a:gridCol w="719369">
                  <a:extLst>
                    <a:ext uri="{9D8B030D-6E8A-4147-A177-3AD203B41FA5}">
                      <a16:colId xmlns:a16="http://schemas.microsoft.com/office/drawing/2014/main" val="623699551"/>
                    </a:ext>
                  </a:extLst>
                </a:gridCol>
                <a:gridCol w="784767">
                  <a:extLst>
                    <a:ext uri="{9D8B030D-6E8A-4147-A177-3AD203B41FA5}">
                      <a16:colId xmlns:a16="http://schemas.microsoft.com/office/drawing/2014/main" val="865737967"/>
                    </a:ext>
                  </a:extLst>
                </a:gridCol>
                <a:gridCol w="958543">
                  <a:extLst>
                    <a:ext uri="{9D8B030D-6E8A-4147-A177-3AD203B41FA5}">
                      <a16:colId xmlns:a16="http://schemas.microsoft.com/office/drawing/2014/main" val="299434572"/>
                    </a:ext>
                  </a:extLst>
                </a:gridCol>
              </a:tblGrid>
              <a:tr h="830161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Improvement Plan ID</a:t>
                      </a:r>
                    </a:p>
                    <a:p>
                      <a:pPr algn="l" fontAlgn="t"/>
                      <a:endParaRPr lang="en-GB" sz="950" b="1" i="0" u="none" strike="noStrike" dirty="0">
                        <a:solidFill>
                          <a:srgbClr val="FFFF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i="1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The reference ID</a:t>
                      </a:r>
                    </a:p>
                    <a:p>
                      <a:pPr algn="l" fontAlgn="t"/>
                      <a:endParaRPr lang="en-GB" sz="950" b="1" i="0" u="none" strike="noStrike" dirty="0">
                        <a:solidFill>
                          <a:srgbClr val="FFFF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5281" marR="5281" marT="5281" marB="0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Initiative / Project Name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50" b="1" i="0" u="none" strike="noStrike" dirty="0">
                        <a:solidFill>
                          <a:srgbClr val="FFFF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i="1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Name of initiative</a:t>
                      </a:r>
                    </a:p>
                    <a:p>
                      <a:pPr algn="l" fontAlgn="t"/>
                      <a:endParaRPr lang="en-GB" sz="950" b="1" i="0" u="none" strike="noStrike" dirty="0">
                        <a:solidFill>
                          <a:srgbClr val="FFFF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5281" marR="5281" marT="5281" marB="0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Initiative / Project Description</a:t>
                      </a:r>
                    </a:p>
                    <a:p>
                      <a:pPr algn="l" fontAlgn="t"/>
                      <a:endParaRPr lang="en-GB" sz="950" b="1" i="0" u="none" strike="noStrike" dirty="0">
                        <a:solidFill>
                          <a:srgbClr val="FFFF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i="1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Describe the initiative and include </a:t>
                      </a:r>
                    </a:p>
                    <a:p>
                      <a:pPr algn="l" fontAlgn="t"/>
                      <a:r>
                        <a:rPr lang="en-GB" sz="800" b="0" i="1" u="none" strike="noStrike" kern="1200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+mn-ea"/>
                          <a:cs typeface="+mn-cs"/>
                        </a:rPr>
                        <a:t>Project Control area (primary)</a:t>
                      </a:r>
                    </a:p>
                  </a:txBody>
                  <a:tcPr marL="5281" marR="5281" marT="5281" marB="0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Applicable Scope / Improvement Area</a:t>
                      </a:r>
                    </a:p>
                    <a:p>
                      <a:pPr algn="l" fontAlgn="t"/>
                      <a:endParaRPr lang="en-GB" sz="950" b="1" i="0" u="none" strike="noStrike" dirty="0">
                        <a:solidFill>
                          <a:srgbClr val="FFFF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i="1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What scope does this apply to? And exclusions NIS Scope (site, system, geography etc.)</a:t>
                      </a:r>
                    </a:p>
                    <a:p>
                      <a:pPr algn="l" fontAlgn="t"/>
                      <a:endParaRPr lang="en-GB" sz="950" b="1" i="0" u="none" strike="noStrike" dirty="0">
                        <a:solidFill>
                          <a:srgbClr val="FFFF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5281" marR="5281" marT="5281" marB="0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Risk  </a:t>
                      </a:r>
                      <a:br>
                        <a:rPr lang="en-GB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n-GB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Ref No</a:t>
                      </a:r>
                    </a:p>
                    <a:p>
                      <a:pPr algn="l" fontAlgn="t"/>
                      <a:endParaRPr lang="en-GB" sz="950" b="1" i="0" u="none" strike="noStrike" dirty="0">
                        <a:solidFill>
                          <a:srgbClr val="FFFF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i="1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Any relevant risk reference ID (Should align with the ID from the RA)</a:t>
                      </a:r>
                    </a:p>
                  </a:txBody>
                  <a:tcPr marL="5281" marR="5281" marT="5281" marB="0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5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Risk Criticality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i="1" u="none" strike="noStrike" kern="1200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+mn-ea"/>
                          <a:cs typeface="+mn-cs"/>
                        </a:rPr>
                        <a:t>Is the Improvement Plan mapped to a HIGH risk etc.?</a:t>
                      </a:r>
                    </a:p>
                    <a:p>
                      <a:pPr algn="l" fontAlgn="t"/>
                      <a:r>
                        <a:rPr lang="en-GB" sz="95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 </a:t>
                      </a:r>
                    </a:p>
                  </a:txBody>
                  <a:tcPr marL="5281" marR="5281" marT="5281" marB="0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5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Other Industry Framework Control reference</a:t>
                      </a:r>
                    </a:p>
                    <a:p>
                      <a:pPr algn="l" fontAlgn="t"/>
                      <a:endParaRPr lang="en-GB" sz="950" b="1" i="0" u="none" strike="noStrike" dirty="0">
                        <a:solidFill>
                          <a:srgbClr val="FFFF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  <a:p>
                      <a:pPr algn="l" fontAlgn="t"/>
                      <a:r>
                        <a:rPr lang="en-GB" sz="800" b="0" i="1" u="none" strike="noStrike" kern="1200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+mn-ea"/>
                          <a:cs typeface="+mn-cs"/>
                        </a:rPr>
                        <a:t>Related control outcomes including </a:t>
                      </a:r>
                      <a:r>
                        <a:rPr lang="en-GB" sz="800" b="1" i="1" u="none" strike="noStrike" kern="1200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+mn-ea"/>
                          <a:cs typeface="+mn-cs"/>
                        </a:rPr>
                        <a:t>compensating</a:t>
                      </a:r>
                      <a:r>
                        <a:rPr lang="en-GB" sz="800" b="0" i="1" u="none" strike="noStrike" kern="1200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800" b="1" i="1" u="none" strike="noStrike" kern="1200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+mn-ea"/>
                          <a:cs typeface="+mn-cs"/>
                        </a:rPr>
                        <a:t>controls</a:t>
                      </a:r>
                      <a:r>
                        <a:rPr lang="en-GB" sz="800" b="0" i="1" u="none" strike="noStrike" kern="1200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+mn-ea"/>
                          <a:cs typeface="+mn-cs"/>
                        </a:rPr>
                        <a:t> such as Physical security controls.</a:t>
                      </a:r>
                    </a:p>
                    <a:p>
                      <a:pPr algn="l" fontAlgn="t"/>
                      <a:r>
                        <a:rPr lang="en-GB" sz="800" b="0" i="1" u="none" strike="noStrike" kern="1200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+mn-ea"/>
                          <a:cs typeface="+mn-cs"/>
                        </a:rPr>
                        <a:t>(If applicable)</a:t>
                      </a:r>
                      <a:endParaRPr lang="en-GB" sz="950" b="1" i="0" u="none" strike="noStrike" dirty="0">
                        <a:solidFill>
                          <a:srgbClr val="FFFF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5281" marR="5281" marT="5281" marB="0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CAF Mapping –</a:t>
                      </a:r>
                    </a:p>
                    <a:p>
                      <a:pPr algn="l" fontAlgn="t"/>
                      <a:endParaRPr lang="en-GB" sz="950" b="1" i="0" u="none" strike="noStrike" dirty="0">
                        <a:solidFill>
                          <a:srgbClr val="FFFF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i="1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Related CAF outcomes</a:t>
                      </a:r>
                      <a:endParaRPr lang="en-GB" sz="950" b="1" i="0" u="none" strike="noStrike" dirty="0">
                        <a:solidFill>
                          <a:srgbClr val="FFFF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5281" marR="5281" marT="5281" marB="0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Basic Profile and/or </a:t>
                      </a:r>
                      <a:r>
                        <a:rPr lang="en-GB" sz="95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Enhanced Profile </a:t>
                      </a:r>
                      <a:r>
                        <a:rPr lang="en-GB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Maturity alignment</a:t>
                      </a:r>
                    </a:p>
                    <a:p>
                      <a:pPr algn="l" fontAlgn="t"/>
                      <a:endParaRPr lang="en-GB" sz="950" b="1" i="0" u="none" strike="noStrike" dirty="0">
                        <a:solidFill>
                          <a:srgbClr val="FFFF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i="1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Which Profile is the </a:t>
                      </a:r>
                      <a:r>
                        <a:rPr lang="en-GB" sz="800" b="0" i="1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initiative</a:t>
                      </a:r>
                    </a:p>
                    <a:p>
                      <a:pPr algn="l" fontAlgn="t"/>
                      <a:r>
                        <a:rPr lang="en-GB" sz="800" b="0" i="1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looking to meet or exceed?</a:t>
                      </a:r>
                    </a:p>
                  </a:txBody>
                  <a:tcPr marL="5281" marR="5281" marT="5281" marB="0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Start Date</a:t>
                      </a:r>
                    </a:p>
                  </a:txBody>
                  <a:tcPr marL="5281" marR="5281" marT="5281" marB="0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Finish </a:t>
                      </a:r>
                      <a:r>
                        <a:rPr lang="en-GB" sz="10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+mn-ea"/>
                          <a:cs typeface="+mn-cs"/>
                        </a:rPr>
                        <a:t>Date</a:t>
                      </a:r>
                    </a:p>
                  </a:txBody>
                  <a:tcPr marL="5281" marR="5281" marT="5281" marB="0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+mn-ea"/>
                          <a:cs typeface="+mn-cs"/>
                        </a:rPr>
                        <a:t>Risk</a:t>
                      </a:r>
                      <a:r>
                        <a:rPr lang="en-GB" sz="950" b="0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 </a:t>
                      </a:r>
                      <a:r>
                        <a:rPr lang="en-GB" sz="10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+mn-ea"/>
                          <a:cs typeface="+mn-cs"/>
                        </a:rPr>
                        <a:t>Tolerance</a:t>
                      </a:r>
                    </a:p>
                    <a:p>
                      <a:pPr algn="l" fontAlgn="t"/>
                      <a:r>
                        <a:rPr lang="en-GB" sz="800" b="0" i="1" u="none" strike="noStrike" kern="1200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+mn-ea"/>
                          <a:cs typeface="+mn-cs"/>
                        </a:rPr>
                        <a:t>Is the risk now within risk appetite? Yes, No</a:t>
                      </a:r>
                      <a:br>
                        <a:rPr lang="en-GB" sz="800" b="0" i="1" u="none" strike="noStrike" kern="1200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+mn-ea"/>
                          <a:cs typeface="+mn-cs"/>
                        </a:rPr>
                      </a:br>
                      <a:endParaRPr lang="en-GB" sz="800" b="0" i="1" u="none" strike="noStrike" kern="1200" dirty="0">
                        <a:solidFill>
                          <a:srgbClr val="FFFFFF"/>
                        </a:solidFill>
                        <a:effectLst/>
                        <a:latin typeface="Verdana" panose="020B0604030504040204" pitchFamily="34" charset="0"/>
                        <a:ea typeface="+mn-ea"/>
                        <a:cs typeface="+mn-cs"/>
                      </a:endParaRPr>
                    </a:p>
                    <a:p>
                      <a:pPr algn="l" fontAlgn="t"/>
                      <a:r>
                        <a:rPr lang="en-GB" sz="800" b="0" i="1" u="none" strike="noStrike" kern="1200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+mn-ea"/>
                          <a:cs typeface="+mn-cs"/>
                        </a:rPr>
                        <a:t>If Yes, then revised risk criticality should be stated e.g. Medium or Low for a High risk 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i="1" u="none" strike="noStrike" kern="1200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+mn-ea"/>
                          <a:cs typeface="+mn-cs"/>
                        </a:rPr>
                        <a:t>If No, then current risk criticality should be stated.</a:t>
                      </a:r>
                    </a:p>
                  </a:txBody>
                  <a:tcPr marL="5281" marR="5281" marT="5281" marB="0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9752273"/>
                  </a:ext>
                </a:extLst>
              </a:tr>
              <a:tr h="227471">
                <a:tc gridSpan="12">
                  <a:txBody>
                    <a:bodyPr/>
                    <a:lstStyle/>
                    <a:p>
                      <a:pPr algn="l" fontAlgn="b"/>
                      <a:r>
                        <a:rPr lang="en-GB" sz="1000" b="0" i="1" u="none" strike="noStrike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</a:rPr>
                        <a:t>Statement which summarises OES Risk Appetite and Risk response should be noted here. This can be a summary statement from NIS Self Assessment Part B. For e.g. Risk response is ‘Mitigate’ for all Medium and High risk criticality etc.</a:t>
                      </a:r>
                    </a:p>
                  </a:txBody>
                  <a:tcPr marL="5281" marR="5281" marT="5281" marB="0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000" b="0" i="1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5281" marR="5281" marT="5281" marB="0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000" b="0" i="1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5281" marR="5281" marT="5281" marB="0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000" b="0" i="1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5281" marR="5281" marT="5281" marB="0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000" b="0" i="1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5281" marR="5281" marT="5281" marB="0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000" b="0" i="1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5281" marR="5281" marT="5281" marB="0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000" b="0" i="1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5281" marR="5281" marT="5281" marB="0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000" b="0" i="1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5281" marR="5281" marT="5281" marB="0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000" b="0" i="1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5281" marR="5281" marT="5281" marB="0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000" b="0" i="1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5281" marR="5281" marT="5281" marB="0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000" b="0" i="1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5281" marR="5281" marT="5281" marB="0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000" b="0" i="1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5281" marR="5281" marT="5281" marB="0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4499023"/>
                  </a:ext>
                </a:extLst>
              </a:tr>
              <a:tr h="61229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1" u="none" strike="noStrike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</a:rPr>
                        <a:t> [Example]</a:t>
                      </a:r>
                    </a:p>
                    <a:p>
                      <a:pPr algn="l" fontAlgn="b"/>
                      <a:endParaRPr lang="en-GB" sz="1000" b="0" i="1" u="none" strike="noStrike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i="1" u="none" strike="noStrike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</a:rPr>
                        <a:t>PRO 15a</a:t>
                      </a:r>
                    </a:p>
                    <a:p>
                      <a:pPr algn="l" fontAlgn="b"/>
                      <a:endParaRPr lang="en-GB" sz="1000" b="0" i="1" u="none" strike="noStrike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5281" marR="5281" marT="5281" marB="0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1" u="none" strike="noStrike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</a:rPr>
                        <a:t>Phase 1 -OT incident management use cases.</a:t>
                      </a:r>
                    </a:p>
                  </a:txBody>
                  <a:tcPr marL="5281" marR="5281" marT="5281" marB="0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1" u="none" strike="noStrike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</a:rPr>
                        <a:t>Description: Create fully test and implement incident management use cases for top 10 cyber OT incident scenarios. </a:t>
                      </a:r>
                    </a:p>
                    <a:p>
                      <a:pPr algn="l" fontAlgn="b"/>
                      <a:r>
                        <a:rPr lang="en-GB" sz="1000" b="0" i="1" u="none" strike="noStrike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</a:rPr>
                        <a:t>Control: NIST RE. 1 </a:t>
                      </a:r>
                    </a:p>
                  </a:txBody>
                  <a:tcPr marL="5281" marR="5281" marT="5281" marB="0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1" u="none" strike="noStrike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</a:rPr>
                        <a:t>Only Non production environment within the same network boundaries</a:t>
                      </a:r>
                    </a:p>
                  </a:txBody>
                  <a:tcPr marL="5281" marR="5281" marT="5281" marB="0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1" u="none" strike="noStrike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</a:rPr>
                        <a:t> Risk 23</a:t>
                      </a:r>
                    </a:p>
                  </a:txBody>
                  <a:tcPr marL="5281" marR="5281" marT="5281" marB="0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1" u="none" strike="noStrike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</a:rPr>
                        <a:t> High</a:t>
                      </a:r>
                    </a:p>
                  </a:txBody>
                  <a:tcPr marL="5281" marR="5281" marT="5281" marB="0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1" u="none" strike="noStrike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</a:rPr>
                        <a:t>e.g. PE-3 Physical Access Control</a:t>
                      </a:r>
                    </a:p>
                  </a:txBody>
                  <a:tcPr marL="5281" marR="5281" marT="5281" marB="0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1" u="none" strike="noStrike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</a:rPr>
                        <a:t>D1.a, D1.b, D1.c</a:t>
                      </a:r>
                    </a:p>
                  </a:txBody>
                  <a:tcPr marL="5281" marR="5281" marT="5281" marB="0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1" u="none" strike="noStrike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</a:rPr>
                        <a:t>BP</a:t>
                      </a:r>
                    </a:p>
                  </a:txBody>
                  <a:tcPr marL="5281" marR="5281" marT="5281" marB="0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1" u="none" strike="noStrike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</a:rPr>
                        <a:t> 31 Oct 21</a:t>
                      </a:r>
                    </a:p>
                  </a:txBody>
                  <a:tcPr marL="5281" marR="5281" marT="5281" marB="0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1" u="none" strike="noStrike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</a:rPr>
                        <a:t> 20 Dec 22</a:t>
                      </a:r>
                    </a:p>
                  </a:txBody>
                  <a:tcPr marL="5281" marR="5281" marT="5281" marB="0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1" u="none" strike="noStrike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</a:rPr>
                        <a:t>Yes, Low</a:t>
                      </a:r>
                    </a:p>
                  </a:txBody>
                  <a:tcPr marL="5281" marR="5281" marT="5281" marB="0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4308935"/>
                  </a:ext>
                </a:extLst>
              </a:tr>
              <a:tr h="210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1" u="none" strike="noStrike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</a:rPr>
                        <a:t> [Example]</a:t>
                      </a:r>
                    </a:p>
                    <a:p>
                      <a:pPr algn="l" fontAlgn="b"/>
                      <a:endParaRPr lang="en-GB" sz="1000" b="0" i="1" u="none" strike="noStrike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i="1" u="none" strike="noStrike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</a:rPr>
                        <a:t>PRO 15b</a:t>
                      </a:r>
                    </a:p>
                  </a:txBody>
                  <a:tcPr marL="5281" marR="5281" marT="5281" marB="0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1" u="none" strike="noStrike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</a:rPr>
                        <a:t>Phase 2 - OT incident management use cases.</a:t>
                      </a:r>
                    </a:p>
                  </a:txBody>
                  <a:tcPr marL="5281" marR="5281" marT="5281" marB="0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1" u="none" strike="noStrike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</a:rPr>
                        <a:t>Description: Create fully test and implement incident management use cases for top 10 cyber OT incident scenarios. </a:t>
                      </a:r>
                    </a:p>
                    <a:p>
                      <a:pPr algn="l" fontAlgn="b"/>
                      <a:r>
                        <a:rPr lang="en-GB" sz="1000" b="0" i="1" u="none" strike="noStrike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</a:rPr>
                        <a:t>Control: NIST RE. 1 </a:t>
                      </a:r>
                    </a:p>
                  </a:txBody>
                  <a:tcPr marL="5281" marR="5281" marT="5281" marB="0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1" u="none" strike="noStrike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</a:rPr>
                        <a:t> All NIS scope – Production systems</a:t>
                      </a:r>
                    </a:p>
                  </a:txBody>
                  <a:tcPr marL="5281" marR="5281" marT="5281" marB="0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1" u="none" strike="noStrike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</a:rPr>
                        <a:t> Risk 24</a:t>
                      </a:r>
                    </a:p>
                  </a:txBody>
                  <a:tcPr marL="5281" marR="5281" marT="5281" marB="0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1" u="none" strike="noStrike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</a:rPr>
                        <a:t> High</a:t>
                      </a:r>
                    </a:p>
                  </a:txBody>
                  <a:tcPr marL="5281" marR="5281" marT="5281" marB="0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1" u="none" strike="noStrike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</a:rPr>
                        <a:t>e.g. PE-3 Physical Access Control</a:t>
                      </a:r>
                    </a:p>
                  </a:txBody>
                  <a:tcPr marL="5281" marR="5281" marT="5281" marB="0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1" u="none" strike="noStrike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</a:rPr>
                        <a:t>C1.a, C1.b, C1.c</a:t>
                      </a:r>
                    </a:p>
                  </a:txBody>
                  <a:tcPr marL="5281" marR="5281" marT="5281" marB="0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1" u="none" strike="noStrike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</a:rPr>
                        <a:t>EP</a:t>
                      </a:r>
                    </a:p>
                  </a:txBody>
                  <a:tcPr marL="5281" marR="5281" marT="5281" marB="0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1" u="none" strike="noStrike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</a:rPr>
                        <a:t> 31 Oct 21</a:t>
                      </a:r>
                    </a:p>
                  </a:txBody>
                  <a:tcPr marL="5281" marR="5281" marT="5281" marB="0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1" u="none" strike="noStrike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</a:rPr>
                        <a:t> 20 October 23</a:t>
                      </a:r>
                    </a:p>
                  </a:txBody>
                  <a:tcPr marL="5281" marR="5281" marT="5281" marB="0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1" u="none" strike="noStrike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</a:rPr>
                        <a:t>No, High</a:t>
                      </a:r>
                    </a:p>
                  </a:txBody>
                  <a:tcPr marL="5281" marR="5281" marT="5281" marB="0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4858165"/>
                  </a:ext>
                </a:extLst>
              </a:tr>
              <a:tr h="21088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5281" marR="5281" marT="5281" marB="0" anchor="b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5281" marR="5281" marT="5281" marB="0" anchor="b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5281" marR="5281" marT="5281" marB="0" anchor="b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5281" marR="5281" marT="5281" marB="0" anchor="b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5281" marR="5281" marT="5281" marB="0" anchor="b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5281" marR="5281" marT="5281" marB="0" anchor="b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5281" marR="5281" marT="5281" marB="0" anchor="b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5281" marR="5281" marT="5281" marB="0" anchor="b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5281" marR="5281" marT="5281" marB="0" anchor="b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5281" marR="5281" marT="5281" marB="0" anchor="b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5281" marR="5281" marT="5281" marB="0" anchor="b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5281" marR="5281" marT="5281" marB="0" anchor="b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8369665"/>
                  </a:ext>
                </a:extLst>
              </a:tr>
              <a:tr h="15390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5281" marR="5281" marT="5281" marB="0" anchor="b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5281" marR="5281" marT="5281" marB="0" anchor="b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5281" marR="5281" marT="5281" marB="0" anchor="b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5281" marR="5281" marT="5281" marB="0" anchor="b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5281" marR="5281" marT="5281" marB="0" anchor="b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5281" marR="5281" marT="5281" marB="0" anchor="b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5281" marR="5281" marT="5281" marB="0" anchor="b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5281" marR="5281" marT="5281" marB="0" anchor="b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5281" marR="5281" marT="5281" marB="0" anchor="b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5281" marR="5281" marT="5281" marB="0" anchor="b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5281" marR="5281" marT="5281" marB="0" anchor="b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5281" marR="5281" marT="5281" marB="0" anchor="b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794518"/>
                  </a:ext>
                </a:extLst>
              </a:tr>
              <a:tr h="21088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5281" marR="5281" marT="5281" marB="0" anchor="b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5281" marR="5281" marT="5281" marB="0" anchor="b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5281" marR="5281" marT="5281" marB="0" anchor="b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5281" marR="5281" marT="5281" marB="0" anchor="b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5281" marR="5281" marT="5281" marB="0" anchor="b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5281" marR="5281" marT="5281" marB="0" anchor="b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5281" marR="5281" marT="5281" marB="0" anchor="b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5281" marR="5281" marT="5281" marB="0" anchor="b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5281" marR="5281" marT="5281" marB="0" anchor="b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5281" marR="5281" marT="5281" marB="0" anchor="b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5281" marR="5281" marT="5281" marB="0" anchor="b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5281" marR="5281" marT="5281" marB="0" anchor="b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0009365"/>
                  </a:ext>
                </a:extLst>
              </a:tr>
              <a:tr h="21088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5281" marR="5281" marT="5281" marB="0" anchor="b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5281" marR="5281" marT="5281" marB="0" anchor="b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5281" marR="5281" marT="5281" marB="0" anchor="b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5281" marR="5281" marT="5281" marB="0" anchor="b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5281" marR="5281" marT="5281" marB="0" anchor="b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5281" marR="5281" marT="5281" marB="0" anchor="b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5281" marR="5281" marT="5281" marB="0" anchor="b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5281" marR="5281" marT="5281" marB="0" anchor="b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5281" marR="5281" marT="5281" marB="0" anchor="b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5281" marR="5281" marT="5281" marB="0" anchor="b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5281" marR="5281" marT="5281" marB="0" anchor="b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5281" marR="5281" marT="5281" marB="0" anchor="b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90636"/>
                  </a:ext>
                </a:extLst>
              </a:tr>
            </a:tbl>
          </a:graphicData>
        </a:graphic>
      </p:graphicFrame>
      <p:sp>
        <p:nvSpPr>
          <p:cNvPr id="111" name="Title 110">
            <a:extLst>
              <a:ext uri="{FF2B5EF4-FFF2-40B4-BE49-F238E27FC236}">
                <a16:creationId xmlns:a16="http://schemas.microsoft.com/office/drawing/2014/main" id="{A92B15F0-9CD0-4573-A7B9-29B306AFA187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53742" y="9728"/>
            <a:ext cx="11946913" cy="369332"/>
          </a:xfrm>
          <a:prstGeom prst="rect">
            <a:avLst/>
          </a:prstGeom>
          <a:solidFill>
            <a:schemeClr val="accent6"/>
          </a:solidFill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Revised Example – Feb 2023</a:t>
            </a:r>
          </a:p>
        </p:txBody>
      </p:sp>
      <p:sp>
        <p:nvSpPr>
          <p:cNvPr id="3" name="BJPseudoFooter">
            <a:extLst>
              <a:ext uri="{FF2B5EF4-FFF2-40B4-BE49-F238E27FC236}">
                <a16:creationId xmlns:a16="http://schemas.microsoft.com/office/drawing/2014/main" id="{E6B3FC9C-4F5F-D928-5646-2CDB0FD3F73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863404" y="6488668"/>
            <a:ext cx="465192" cy="3693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lang="en-GB" sz="900">
                <a:solidFill>
                  <a:srgbClr val="000000"/>
                </a:solidFill>
                <a:latin typeface="Verdana" panose="020B0604030504040204" pitchFamily="34" charset="0"/>
              </a:rPr>
              <a:t>       
  </a:t>
            </a:r>
          </a:p>
        </p:txBody>
      </p:sp>
    </p:spTree>
    <p:extLst>
      <p:ext uri="{BB962C8B-B14F-4D97-AF65-F5344CB8AC3E}">
        <p14:creationId xmlns:p14="http://schemas.microsoft.com/office/powerpoint/2010/main" val="1065009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ut/>
      </p:transition>
    </mc:Choice>
    <mc:Fallback xmlns="">
      <p:transition>
        <p:cut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  <p:tag name="BJHEADERFOOTERTEXTLABEL" val="       &#10;  "/>
  <p:tag name="BJHEADERFOOTERTEXTMARKING" val="       &#10;  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  <p:tag name="BJHEADERFOOTERTEXTLABEL" val="       &#10;  "/>
  <p:tag name="BJHEADERFOOTERTEXTMARKING" val="       &#10;  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  <p:tag name="BJHEADERFOOTERTEXTLABEL" val="       &#10;  "/>
  <p:tag name="BJHEADERFOOTERTEXTMARKING" val="       &#10;  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  <p:tag name="BJHEADERFOOTERTEXTLABEL" val="       &#10;  "/>
  <p:tag name="BJHEADERFOOTERTEXTMARKING" val="       &#10;  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  <p:tag name="BJHEADERFOOTERTEXTLABEL" val="       &#10;  "/>
  <p:tag name="BJHEADERFOOTERTEXTMARKING" val="       &#10;  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  <p:tag name="BJHEADERFOOTERTEXTLABEL" val="       &#10;  "/>
  <p:tag name="BJHEADERFOOTERTEXTMARKING" val="       &#10;  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  <p:tag name="BJHEADERFOOTERTEXTLABEL" val="       &#10;  "/>
  <p:tag name="BJHEADERFOOTERTEXTMARKING" val="       &#10;  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  <p:tag name="BJHEADERFOOTERTEXTLABEL" val="       &#10;  "/>
  <p:tag name="BJHEADERFOOTERTEXTMARKING" val="       &#10;  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  <p:tag name="BJHEADERFOOTERTEXTLABEL" val="       &#10;  "/>
  <p:tag name="BJHEADERFOOTERTEXTMARKING" val="       &#10;  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  <p:tag name="BJHEADERFOOTERTEXTLABEL" val="       &#10;  "/>
  <p:tag name="BJHEADERFOOTERTEXTMARKING" val="       &#10;  "/>
</p:tagLst>
</file>

<file path=ppt/theme/theme1.xml><?xml version="1.0" encoding="utf-8"?>
<a:theme xmlns:a="http://schemas.openxmlformats.org/drawingml/2006/main" name="PresentationOfgem2015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3_PresentationOfgem2015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38100">
          <a:solidFill>
            <a:srgbClr val="495965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4_PresentationOfgem2015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5_PresentationOfgem2015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_PresentationOfgem201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6_PresentationOfgem2015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3_FirstSlide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4_FirstSlide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7_PresentationOfgem2015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8_PresentationOfgem2015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9_PresentationOfgem2015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irstSlide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0.xml><?xml version="1.0" encoding="utf-8"?>
<a:theme xmlns:a="http://schemas.openxmlformats.org/drawingml/2006/main" name="10_PresentationOfgem2015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stSlide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FirstSlide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PresentationOfgem2015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LastSlide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2_PresentationOfgem2015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PresentationOfgem201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2_FirstSlide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CA73EE6FAFA8C4C9038C1DC36168A1B" ma:contentTypeVersion="24" ma:contentTypeDescription="Create a new document." ma:contentTypeScope="" ma:versionID="e13e52b5753093b172a8a680454a2904">
  <xsd:schema xmlns:xsd="http://www.w3.org/2001/XMLSchema" xmlns:xs="http://www.w3.org/2001/XMLSchema" xmlns:p="http://schemas.microsoft.com/office/2006/metadata/properties" xmlns:ns1="http://schemas.microsoft.com/sharepoint/v3" xmlns:ns2="cbd4c7b2-ca38-4070-ba7f-d9c4494e3e73" xmlns:ns3="041baeec-a1dd-452f-8e9c-94d5f850f51e" targetNamespace="http://schemas.microsoft.com/office/2006/metadata/properties" ma:root="true" ma:fieldsID="e655192c8fb4eb3762d85dc970ae42a9" ns1:_="" ns2:_="" ns3:_="">
    <xsd:import namespace="http://schemas.microsoft.com/sharepoint/v3"/>
    <xsd:import namespace="cbd4c7b2-ca38-4070-ba7f-d9c4494e3e73"/>
    <xsd:import namespace="041baeec-a1dd-452f-8e9c-94d5f850f51e"/>
    <xsd:element name="properties">
      <xsd:complexType>
        <xsd:sequence>
          <xsd:element name="documentManagement">
            <xsd:complexType>
              <xsd:all>
                <xsd:element ref="ns2:_ModernAudienceTargetUserField" minOccurs="0"/>
                <xsd:element ref="ns2:Year"/>
                <xsd:element ref="ns2:File_x002d_Type" minOccurs="0"/>
                <xsd:element ref="ns2:RIIO" minOccurs="0"/>
                <xsd:element ref="ns2:OES"/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_ModernAudienceAadObjectId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4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15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d4c7b2-ca38-4070-ba7f-d9c4494e3e73" elementFormDefault="qualified">
    <xsd:import namespace="http://schemas.microsoft.com/office/2006/documentManagement/types"/>
    <xsd:import namespace="http://schemas.microsoft.com/office/infopath/2007/PartnerControls"/>
    <xsd:element name="_ModernAudienceTargetUserField" ma:index="2" nillable="true" ma:displayName="Audience" ma:list="UserInfo" ma:SharePointGroup="0" ma:internalName="_ModernAudienceTargetUserField" ma:readOnly="fals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Year" ma:index="4" ma:displayName="Year" ma:format="Dropdown" ma:indexed="true" ma:internalName="Year" ma:readOnly="false">
      <xsd:simpleType>
        <xsd:restriction base="dms:Choice">
          <xsd:enumeration value="2018"/>
          <xsd:enumeration value="2019"/>
          <xsd:enumeration value="2020"/>
          <xsd:enumeration value="2021"/>
          <xsd:enumeration value="2022"/>
          <xsd:enumeration value="2023"/>
        </xsd:restriction>
      </xsd:simpleType>
    </xsd:element>
    <xsd:element name="File_x002d_Type" ma:index="5" nillable="true" ma:displayName="File-Type" ma:format="Dropdown" ma:internalName="File_x002d_Type" ma:requiredMultiChoice="tru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Advisory Minutes"/>
                    <xsd:enumeration value="NIS Submissions"/>
                    <xsd:enumeration value="NIS Check-Ins"/>
                    <xsd:enumeration value="PCD Reports"/>
                    <xsd:enumeration value="Inspection &amp; Enforcement"/>
                    <xsd:enumeration value="Guidance &amp; Standards"/>
                    <xsd:enumeration value="RIIO Submissions"/>
                    <xsd:enumeration value="RIIO DDs"/>
                    <xsd:enumeration value="RIIO FDs"/>
                    <xsd:enumeration value="RIIO Other"/>
                    <xsd:enumeration value="Formal Correspondence &amp; Sessions"/>
                    <xsd:enumeration value="Cross-Sector Content"/>
                    <xsd:enumeration value="Designation Letter"/>
                  </xsd:restriction>
                </xsd:simpleType>
              </xsd:element>
            </xsd:sequence>
          </xsd:extension>
        </xsd:complexContent>
      </xsd:complexType>
    </xsd:element>
    <xsd:element name="RIIO" ma:index="6" nillable="true" ma:displayName="RIIO" ma:format="Dropdown" ma:internalName="RIIO" ma:readOnly="false" ma:requiredMultiChoice="tru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N/A"/>
                    <xsd:enumeration value="T"/>
                    <xsd:enumeration value="GD"/>
                    <xsd:enumeration value="ED"/>
                  </xsd:restriction>
                </xsd:simpleType>
              </xsd:element>
            </xsd:sequence>
          </xsd:extension>
        </xsd:complexContent>
      </xsd:complexType>
    </xsd:element>
    <xsd:element name="OES" ma:index="7" ma:displayName="OES" ma:format="Dropdown" ma:internalName="OES" ma:readOnly="false">
      <xsd:simpleType>
        <xsd:restriction base="dms:Choice">
          <xsd:enumeration value="N/A"/>
          <xsd:enumeration value="BBL"/>
          <xsd:enumeration value="BritNed"/>
          <xsd:enumeration value="Cadent"/>
          <xsd:enumeration value="Drax"/>
          <xsd:enumeration value="EDF"/>
          <xsd:enumeration value="ENWL"/>
          <xsd:enumeration value="FHC / Engie"/>
          <xsd:enumeration value="EPUKI"/>
          <xsd:enumeration value="Interconnector"/>
          <xsd:enumeration value="Intergen"/>
          <xsd:enumeration value="NG ET"/>
          <xsd:enumeration value="NG GT"/>
          <xsd:enumeration value="NG GSO"/>
          <xsd:enumeration value="NG IFA"/>
          <xsd:enumeration value="NG IFA2"/>
          <xsd:enumeration value="NEMO Link"/>
          <xsd:enumeration value="NG ESO"/>
          <xsd:enumeration value="NGN"/>
          <xsd:enumeration value="NPG"/>
          <xsd:enumeration value="Orsted"/>
          <xsd:enumeration value="RWE Gen"/>
          <xsd:enumeration value="RWE Ren"/>
          <xsd:enumeration value="SPEN Dx"/>
          <xsd:enumeration value="SPEN Tx"/>
          <xsd:enumeration value="SPEN Ren"/>
          <xsd:enumeration value="SGN"/>
          <xsd:enumeration value="SSE The"/>
          <xsd:enumeration value="SSE Ren"/>
          <xsd:enumeration value="SSE Dx"/>
          <xsd:enumeration value="SSE Tx"/>
          <xsd:enumeration value="UKPN"/>
          <xsd:enumeration value="Uniper"/>
          <xsd:enumeration value="WWU"/>
          <xsd:enumeration value="WPD"/>
          <xsd:enumeration value="VPI"/>
          <xsd:enumeration value="NG CIT"/>
          <xsd:enumeration value="ElecLink"/>
          <xsd:enumeration value="NSL"/>
        </xsd:restriction>
      </xsd:simple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hidden="true" ma:internalName="MediaServiceKeyPoints" ma:readOnly="true">
      <xsd:simpleType>
        <xsd:restriction base="dms:Note"/>
      </xsd:simpleType>
    </xsd:element>
    <xsd:element name="MediaServiceOCR" ma:index="16" nillable="true" ma:displayName="Extracted Text" ma:hidden="true" ma:internalName="MediaServiceOCR" ma:readOnly="true">
      <xsd:simpleType>
        <xsd:restriction base="dms:Note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_ModernAudienceAadObjectIds" ma:index="20" nillable="true" ma:displayName="AudienceIds" ma:hidden="true" ma:list="{77133a15-e347-4611-b756-d06982265bfb}" ma:internalName="_ModernAudienceAadObjectIds" ma:readOnly="true" ma:showField="_AadObjectIdForUser" ma:web="041baeec-a1dd-452f-8e9c-94d5f850f51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ediaServiceDateTaken" ma:index="21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Image Tags" ma:readOnly="false" ma:fieldId="{5cf76f15-5ced-4ddc-b409-7134ff3c332f}" ma:taxonomyMulti="true" ma:sspId="f1db303c-1d0a-4523-bf11-6998614b371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41baeec-a1dd-452f-8e9c-94d5f850f51e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hidden="true" ma:internalName="SharedWithDetails" ma:readOnly="true">
      <xsd:simpleType>
        <xsd:restriction base="dms:Note"/>
      </xsd:simpleType>
    </xsd:element>
    <xsd:element name="TaxCatchAll" ma:index="25" nillable="true" ma:displayName="Taxonomy Catch All Column" ma:hidden="true" ma:list="{ef0df0aa-9cdb-4f51-ad90-42d035c8cd10}" ma:internalName="TaxCatchAll" ma:readOnly="false" ma:showField="CatchAllData" ma:web="041baeec-a1dd-452f-8e9c-94d5f850f51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LongProperties xmlns="http://schemas.microsoft.com/office/2006/metadata/longProperties"/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OES xmlns="cbd4c7b2-ca38-4070-ba7f-d9c4494e3e73">N/A</OES>
    <TaxCatchAll xmlns="041baeec-a1dd-452f-8e9c-94d5f850f51e" xsi:nil="true"/>
    <_ModernAudienceTargetUserField xmlns="cbd4c7b2-ca38-4070-ba7f-d9c4494e3e73">
      <UserInfo>
        <DisplayName/>
        <AccountId xsi:nil="true"/>
        <AccountType/>
      </UserInfo>
    </_ModernAudienceTargetUserField>
    <_ip_UnifiedCompliancePolicyProperties xmlns="http://schemas.microsoft.com/sharepoint/v3" xsi:nil="true"/>
    <lcf76f155ced4ddcb4097134ff3c332f xmlns="cbd4c7b2-ca38-4070-ba7f-d9c4494e3e73">
      <Terms xmlns="http://schemas.microsoft.com/office/infopath/2007/PartnerControls"/>
    </lcf76f155ced4ddcb4097134ff3c332f>
    <File_x002d_Type xmlns="cbd4c7b2-ca38-4070-ba7f-d9c4494e3e73">
      <Value>Guidance &amp; Standards</Value>
      <Value>Cross-Sector Content</Value>
    </File_x002d_Type>
    <RIIO xmlns="cbd4c7b2-ca38-4070-ba7f-d9c4494e3e73">
      <Value>N/A</Value>
    </RIIO>
    <Year xmlns="cbd4c7b2-ca38-4070-ba7f-d9c4494e3e73">2023</Year>
    <SharedWithUsers xmlns="041baeec-a1dd-452f-8e9c-94d5f850f51e">
      <UserInfo>
        <DisplayName>Kiran Turner</DisplayName>
        <AccountId>21</AccountId>
        <AccountType/>
      </UserInfo>
      <UserInfo>
        <DisplayName>Pete Beaumont</DisplayName>
        <AccountId>85</AccountId>
        <AccountType/>
      </UserInfo>
      <UserInfo>
        <DisplayName>Ajay Kumar</DisplayName>
        <AccountId>279</AccountId>
        <AccountType/>
      </UserInfo>
      <UserInfo>
        <DisplayName>Grant Bass</DisplayName>
        <AccountId>382</AccountId>
        <AccountType/>
      </UserInfo>
      <UserInfo>
        <DisplayName>Georgina Seward</DisplayName>
        <AccountId>91</AccountId>
        <AccountType/>
      </UserInfo>
    </SharedWithUsers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5.xml><?xml version="1.0" encoding="utf-8"?>
<sisl xmlns:xsd="http://www.w3.org/2001/XMLSchema" xmlns:xsi="http://www.w3.org/2001/XMLSchema-instance" xmlns="http://www.boldonjames.com/2008/01/sie/internal/label" sislVersion="0" policy="973096ae-7329-4b3b-9368-47aeba6959e1" origin="userSelected">
  <element uid="id_classification_nonbusiness" value=""/>
</sisl>
</file>

<file path=customXml/itemProps1.xml><?xml version="1.0" encoding="utf-8"?>
<ds:datastoreItem xmlns:ds="http://schemas.openxmlformats.org/officeDocument/2006/customXml" ds:itemID="{B3B83E0E-54A0-4569-A6D5-A391F75A8F1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cbd4c7b2-ca38-4070-ba7f-d9c4494e3e73"/>
    <ds:schemaRef ds:uri="041baeec-a1dd-452f-8e9c-94d5f850f51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D58DE50-8B4A-4B95-AEA4-84A9EAAFA14B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A5BFA735-5751-4628-B81C-935E98D783DA}">
  <ds:schemaRefs>
    <ds:schemaRef ds:uri="http://schemas.microsoft.com/office/2006/metadata/properties"/>
    <ds:schemaRef ds:uri="http://schemas.microsoft.com/sharepoint/v3"/>
    <ds:schemaRef ds:uri="http://purl.org/dc/terms/"/>
    <ds:schemaRef ds:uri="http://purl.org/dc/dcmitype/"/>
    <ds:schemaRef ds:uri="http://purl.org/dc/elements/1.1/"/>
    <ds:schemaRef ds:uri="http://schemas.microsoft.com/office/2006/documentManagement/types"/>
    <ds:schemaRef ds:uri="041baeec-a1dd-452f-8e9c-94d5f850f51e"/>
    <ds:schemaRef ds:uri="http://schemas.microsoft.com/office/infopath/2007/PartnerControls"/>
    <ds:schemaRef ds:uri="http://schemas.openxmlformats.org/package/2006/metadata/core-properties"/>
    <ds:schemaRef ds:uri="cbd4c7b2-ca38-4070-ba7f-d9c4494e3e73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EB1E01F2-59A5-437A-BD15-E72196C1D867}">
  <ds:schemaRefs>
    <ds:schemaRef ds:uri="http://schemas.microsoft.com/sharepoint/v3/contenttype/forms"/>
  </ds:schemaRefs>
</ds:datastoreItem>
</file>

<file path=customXml/itemProps5.xml><?xml version="1.0" encoding="utf-8"?>
<ds:datastoreItem xmlns:ds="http://schemas.openxmlformats.org/officeDocument/2006/customXml" ds:itemID="{88B8EF74-72EC-42BD-AA56-554A417E0489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PresentationOfgem2015</Template>
  <TotalTime>0</TotalTime>
  <Words>1001</Words>
  <Application>Microsoft Office PowerPoint</Application>
  <PresentationFormat>Widescreen</PresentationFormat>
  <Paragraphs>277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20</vt:i4>
      </vt:variant>
      <vt:variant>
        <vt:lpstr>Slide Titles</vt:lpstr>
      </vt:variant>
      <vt:variant>
        <vt:i4>5</vt:i4>
      </vt:variant>
    </vt:vector>
  </HeadingPairs>
  <TitlesOfParts>
    <vt:vector size="28" baseType="lpstr">
      <vt:lpstr>Arial</vt:lpstr>
      <vt:lpstr>Calibri</vt:lpstr>
      <vt:lpstr>Verdana</vt:lpstr>
      <vt:lpstr>PresentationOfgem2015</vt:lpstr>
      <vt:lpstr>FirstSlideMaster</vt:lpstr>
      <vt:lpstr>LastSlideMaster</vt:lpstr>
      <vt:lpstr>1_FirstSlideMaster</vt:lpstr>
      <vt:lpstr>1_PresentationOfgem2015</vt:lpstr>
      <vt:lpstr>1_LastSlideMaster</vt:lpstr>
      <vt:lpstr>2_PresentationOfgem2015</vt:lpstr>
      <vt:lpstr>PresentationOfgem2013</vt:lpstr>
      <vt:lpstr>2_FirstSlideMaster</vt:lpstr>
      <vt:lpstr>3_PresentationOfgem2015</vt:lpstr>
      <vt:lpstr>4_PresentationOfgem2015</vt:lpstr>
      <vt:lpstr>5_PresentationOfgem2015</vt:lpstr>
      <vt:lpstr>1_PresentationOfgem2013</vt:lpstr>
      <vt:lpstr>6_PresentationOfgem2015</vt:lpstr>
      <vt:lpstr>3_FirstSlideMaster</vt:lpstr>
      <vt:lpstr>4_FirstSlideMaster</vt:lpstr>
      <vt:lpstr>7_PresentationOfgem2015</vt:lpstr>
      <vt:lpstr>8_PresentationOfgem2015</vt:lpstr>
      <vt:lpstr>9_PresentationOfgem2015</vt:lpstr>
      <vt:lpstr>10_PresentationOfgem2015</vt:lpstr>
      <vt:lpstr>Ofgem Competent Authority Advisory Example Improvement Plan</vt:lpstr>
      <vt:lpstr>Example Gantt Chart 1           </vt:lpstr>
      <vt:lpstr>Example Gantt Chart 2</vt:lpstr>
      <vt:lpstr>Example Gantt Chart 2</vt:lpstr>
      <vt:lpstr>Revised Example – Feb 2023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2021-09-30T15:28:09Z</dcterms:created>
  <dcterms:modified xsi:type="dcterms:W3CDTF">2023-06-27T15:45:35Z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f4fb90bf-4ce5-45b1-8513-28c1cac8e625</vt:lpwstr>
  </property>
  <property fmtid="{D5CDD505-2E9C-101B-9397-08002B2CF9AE}" pid="3" name="bjClsUserRVM">
    <vt:lpwstr>[]</vt:lpwstr>
  </property>
  <property fmtid="{D5CDD505-2E9C-101B-9397-08002B2CF9AE}" pid="4" name="bjSaver">
    <vt:lpwstr>NfOmAOFTZOkiSVjpZDyi06y4eYLkkSGo</vt:lpwstr>
  </property>
  <property fmtid="{D5CDD505-2E9C-101B-9397-08002B2CF9AE}" pid="5" name="ContentTypeId">
    <vt:lpwstr>0x010100ACA73EE6FAFA8C4C9038C1DC36168A1B</vt:lpwstr>
  </property>
  <property fmtid="{D5CDD505-2E9C-101B-9397-08002B2CF9AE}" pid="6" name="MSIP_Label_7b67b050-2e12-4c1b-9cc6-12fcbcc0bbf7_Enabled">
    <vt:lpwstr>True</vt:lpwstr>
  </property>
  <property fmtid="{D5CDD505-2E9C-101B-9397-08002B2CF9AE}" pid="7" name="MSIP_Label_7b67b050-2e12-4c1b-9cc6-12fcbcc0bbf7_SiteId">
    <vt:lpwstr>185562ad-39bc-4840-8e40-be6216340c52</vt:lpwstr>
  </property>
  <property fmtid="{D5CDD505-2E9C-101B-9397-08002B2CF9AE}" pid="8" name="MSIP_Label_7b67b050-2e12-4c1b-9cc6-12fcbcc0bbf7_SetDate">
    <vt:lpwstr>2023-01-19T16:42:22Z</vt:lpwstr>
  </property>
  <property fmtid="{D5CDD505-2E9C-101B-9397-08002B2CF9AE}" pid="9" name="MSIP_Label_7b67b050-2e12-4c1b-9cc6-12fcbcc0bbf7_Name">
    <vt:lpwstr>OFFICIAL \ All</vt:lpwstr>
  </property>
  <property fmtid="{D5CDD505-2E9C-101B-9397-08002B2CF9AE}" pid="10" name="MSIP_Label_7b67b050-2e12-4c1b-9cc6-12fcbcc0bbf7_ActionId">
    <vt:lpwstr>5685149c-f4e4-44b6-ab58-be28ef54fbc4</vt:lpwstr>
  </property>
  <property fmtid="{D5CDD505-2E9C-101B-9397-08002B2CF9AE}" pid="11" name="MSIP_Label_7b67b050-2e12-4c1b-9cc6-12fcbcc0bbf7_Removed">
    <vt:lpwstr>False</vt:lpwstr>
  </property>
  <property fmtid="{D5CDD505-2E9C-101B-9397-08002B2CF9AE}" pid="12" name="MSIP_Label_7b67b050-2e12-4c1b-9cc6-12fcbcc0bbf7_Parent">
    <vt:lpwstr>8dbff476-1836-4f70-ae84-d1ff97414a3a</vt:lpwstr>
  </property>
  <property fmtid="{D5CDD505-2E9C-101B-9397-08002B2CF9AE}" pid="13" name="MSIP_Label_7b67b050-2e12-4c1b-9cc6-12fcbcc0bbf7_Extended_MSFT_Method">
    <vt:lpwstr>Standard</vt:lpwstr>
  </property>
  <property fmtid="{D5CDD505-2E9C-101B-9397-08002B2CF9AE}" pid="14" name="MSIP_Label_8dbff476-1836-4f70-ae84-d1ff97414a3a_Enabled">
    <vt:lpwstr>True</vt:lpwstr>
  </property>
  <property fmtid="{D5CDD505-2E9C-101B-9397-08002B2CF9AE}" pid="15" name="MSIP_Label_8dbff476-1836-4f70-ae84-d1ff97414a3a_SiteId">
    <vt:lpwstr>185562ad-39bc-4840-8e40-be6216340c52</vt:lpwstr>
  </property>
  <property fmtid="{D5CDD505-2E9C-101B-9397-08002B2CF9AE}" pid="16" name="MSIP_Label_8dbff476-1836-4f70-ae84-d1ff97414a3a_SetDate">
    <vt:lpwstr>2023-01-19T16:42:22Z</vt:lpwstr>
  </property>
  <property fmtid="{D5CDD505-2E9C-101B-9397-08002B2CF9AE}" pid="17" name="MSIP_Label_8dbff476-1836-4f70-ae84-d1ff97414a3a_Name">
    <vt:lpwstr>OFFICIAL</vt:lpwstr>
  </property>
  <property fmtid="{D5CDD505-2E9C-101B-9397-08002B2CF9AE}" pid="18" name="MSIP_Label_8dbff476-1836-4f70-ae84-d1ff97414a3a_ActionId">
    <vt:lpwstr>3f861a8c-69e4-41f9-85df-1e5ffa19a4af</vt:lpwstr>
  </property>
  <property fmtid="{D5CDD505-2E9C-101B-9397-08002B2CF9AE}" pid="19" name="MSIP_Label_8dbff476-1836-4f70-ae84-d1ff97414a3a_Extended_MSFT_Method">
    <vt:lpwstr>Standard</vt:lpwstr>
  </property>
  <property fmtid="{D5CDD505-2E9C-101B-9397-08002B2CF9AE}" pid="20" name="Sensitivity">
    <vt:lpwstr>OFFICIAL \ All OFFICIAL</vt:lpwstr>
  </property>
  <property fmtid="{D5CDD505-2E9C-101B-9397-08002B2CF9AE}" pid="21" name="MediaServiceImageTags">
    <vt:lpwstr/>
  </property>
  <property fmtid="{D5CDD505-2E9C-101B-9397-08002B2CF9AE}" pid="22" name="bjDocumentLabelXML">
    <vt:lpwstr>&lt;?xml version="1.0" encoding="us-ascii"?&gt;&lt;sisl xmlns:xsd="http://www.w3.org/2001/XMLSchema" xmlns:xsi="http://www.w3.org/2001/XMLSchema-instance" sislVersion="0" policy="973096ae-7329-4b3b-9368-47aeba6959e1" origin="userSelected" xmlns="http://www.boldonj</vt:lpwstr>
  </property>
  <property fmtid="{D5CDD505-2E9C-101B-9397-08002B2CF9AE}" pid="23" name="bjDocumentLabelXML-0">
    <vt:lpwstr>ames.com/2008/01/sie/internal/label"&gt;&lt;element uid="id_classification_nonbusiness" value="" /&gt;&lt;/sisl&gt;</vt:lpwstr>
  </property>
  <property fmtid="{D5CDD505-2E9C-101B-9397-08002B2CF9AE}" pid="24" name="bjDocumentSecurityLabel">
    <vt:lpwstr>OFFICIAL</vt:lpwstr>
  </property>
  <property fmtid="{D5CDD505-2E9C-101B-9397-08002B2CF9AE}" pid="25" name="bjSlideMasterFooterText">
    <vt:lpwstr>       
  </vt:lpwstr>
  </property>
</Properties>
</file>